
<file path=[Content_Types].xml><?xml version="1.0" encoding="utf-8"?>
<Types xmlns="http://schemas.openxmlformats.org/package/2006/content-types">
  <Default Extension="png" ContentType="image/png"/>
  <Default Extension="jpeg" ContentType="image/jpeg"/>
  <Default Extension="wmf" ContentType="image/x-wmf"/>
  <Default Extension="emf" ContentType="image/x-emf"/>
  <Default Extension="rels" ContentType="application/vnd.openxmlformats-package.relationships+xml"/>
  <Default Extension="xml" ContentType="application/xml"/>
  <Default Extension="xlsx" ContentType="application/vnd.openxmlformats-officedocument.spreadsheetml.sheet"/>
  <Default Extension="jp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rts/chart1.xml" ContentType="application/vnd.openxmlformats-officedocument.drawingml.chart+xml"/>
  <Override PartName="/ppt/notesSlides/notesSlide18.xml" ContentType="application/vnd.openxmlformats-officedocument.presentationml.notesSlide+xml"/>
  <Override PartName="/ppt/charts/chart2.xml" ContentType="application/vnd.openxmlformats-officedocument.drawingml.chart+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74" r:id="rId2"/>
  </p:sldMasterIdLst>
  <p:notesMasterIdLst>
    <p:notesMasterId r:id="rId76"/>
  </p:notesMasterIdLst>
  <p:handoutMasterIdLst>
    <p:handoutMasterId r:id="rId77"/>
  </p:handoutMasterIdLst>
  <p:sldIdLst>
    <p:sldId id="256" r:id="rId3"/>
    <p:sldId id="338" r:id="rId4"/>
    <p:sldId id="339" r:id="rId5"/>
    <p:sldId id="340" r:id="rId6"/>
    <p:sldId id="341" r:id="rId7"/>
    <p:sldId id="342" r:id="rId8"/>
    <p:sldId id="343" r:id="rId9"/>
    <p:sldId id="344" r:id="rId10"/>
    <p:sldId id="345" r:id="rId11"/>
    <p:sldId id="346" r:id="rId12"/>
    <p:sldId id="349" r:id="rId13"/>
    <p:sldId id="260" r:id="rId14"/>
    <p:sldId id="261" r:id="rId15"/>
    <p:sldId id="262" r:id="rId16"/>
    <p:sldId id="263" r:id="rId17"/>
    <p:sldId id="264" r:id="rId18"/>
    <p:sldId id="265" r:id="rId19"/>
    <p:sldId id="266"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3" r:id="rId34"/>
    <p:sldId id="284" r:id="rId35"/>
    <p:sldId id="285" r:id="rId36"/>
    <p:sldId id="286" r:id="rId37"/>
    <p:sldId id="412" r:id="rId38"/>
    <p:sldId id="1183" r:id="rId39"/>
    <p:sldId id="1184" r:id="rId40"/>
    <p:sldId id="1185" r:id="rId41"/>
    <p:sldId id="1186" r:id="rId42"/>
    <p:sldId id="1188" r:id="rId43"/>
    <p:sldId id="313" r:id="rId44"/>
    <p:sldId id="311" r:id="rId45"/>
    <p:sldId id="312" r:id="rId46"/>
    <p:sldId id="1190" r:id="rId47"/>
    <p:sldId id="1191" r:id="rId48"/>
    <p:sldId id="1192" r:id="rId49"/>
    <p:sldId id="1193" r:id="rId50"/>
    <p:sldId id="1194" r:id="rId51"/>
    <p:sldId id="287" r:id="rId52"/>
    <p:sldId id="1197" r:id="rId53"/>
    <p:sldId id="309" r:id="rId54"/>
    <p:sldId id="351" r:id="rId55"/>
    <p:sldId id="1177" r:id="rId56"/>
    <p:sldId id="1178" r:id="rId57"/>
    <p:sldId id="1179" r:id="rId58"/>
    <p:sldId id="302" r:id="rId59"/>
    <p:sldId id="304" r:id="rId60"/>
    <p:sldId id="305" r:id="rId61"/>
    <p:sldId id="306" r:id="rId62"/>
    <p:sldId id="307" r:id="rId63"/>
    <p:sldId id="308" r:id="rId64"/>
    <p:sldId id="1180" r:id="rId65"/>
    <p:sldId id="780" r:id="rId66"/>
    <p:sldId id="1181" r:id="rId67"/>
    <p:sldId id="781" r:id="rId68"/>
    <p:sldId id="792" r:id="rId69"/>
    <p:sldId id="789" r:id="rId70"/>
    <p:sldId id="791" r:id="rId71"/>
    <p:sldId id="790" r:id="rId72"/>
    <p:sldId id="793" r:id="rId73"/>
    <p:sldId id="783" r:id="rId74"/>
    <p:sldId id="1182" r:id="rId75"/>
  </p:sldIdLst>
  <p:sldSz cx="9144000" cy="5715000" type="screen16x1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80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96FF"/>
    <a:srgbClr val="FF2600"/>
    <a:srgbClr val="1F3551"/>
    <a:srgbClr val="403152"/>
    <a:srgbClr val="604A7B"/>
    <a:srgbClr val="2C4D7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69012ECD-51FC-41F1-AA8D-1B2483CD663E}" styleName="浅色样式 2 - 强调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781" autoAdjust="0"/>
    <p:restoredTop sz="79362" autoAdjust="0"/>
  </p:normalViewPr>
  <p:slideViewPr>
    <p:cSldViewPr>
      <p:cViewPr varScale="1">
        <p:scale>
          <a:sx n="96" d="100"/>
          <a:sy n="96" d="100"/>
        </p:scale>
        <p:origin x="1712" y="168"/>
      </p:cViewPr>
      <p:guideLst>
        <p:guide orient="horz" pos="1800"/>
        <p:guide pos="2880"/>
      </p:guideLst>
    </p:cSldViewPr>
  </p:slideViewPr>
  <p:notesTextViewPr>
    <p:cViewPr>
      <p:scale>
        <a:sx n="1" d="1"/>
        <a:sy n="1" d="1"/>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viewProps" Target="viewProps.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handoutMaster" Target="handoutMasters/handoutMaster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theme" Target="theme/theme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notesMaster" Target="notesMasters/notesMaster1.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s>
</file>

<file path=ppt/charts/_rels/chart1.xml.rels><?xml version="1.0" encoding="UTF-8" standalone="yes"?>
<Relationships xmlns="http://schemas.openxmlformats.org/package/2006/relationships"><Relationship Id="rId1" Type="http://schemas.openxmlformats.org/officeDocument/2006/relationships/oleObject" Target="&#24037;&#20316;&#31807;1" TargetMode="External"/></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___.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sz="2000" b="1"/>
            </a:pPr>
            <a:r>
              <a:rPr lang="en-US" altLang="zh-CN" sz="2000" b="1" baseline="0" dirty="0"/>
              <a:t>TCB Size of Xen System</a:t>
            </a:r>
            <a:endParaRPr lang="zh-CN" altLang="en-US" sz="2000" b="1" dirty="0"/>
          </a:p>
        </c:rich>
      </c:tx>
      <c:layout>
        <c:manualLayout>
          <c:xMode val="edge"/>
          <c:yMode val="edge"/>
          <c:x val="0.31397689443236498"/>
          <c:y val="2.5934618375736201E-4"/>
        </c:manualLayout>
      </c:layout>
      <c:overlay val="0"/>
    </c:title>
    <c:autoTitleDeleted val="0"/>
    <c:plotArea>
      <c:layout>
        <c:manualLayout>
          <c:layoutTarget val="inner"/>
          <c:xMode val="edge"/>
          <c:yMode val="edge"/>
          <c:x val="0.12842584259241299"/>
          <c:y val="1.7118196017435999E-2"/>
          <c:w val="0.75544185566682998"/>
          <c:h val="0.86442111007273703"/>
        </c:manualLayout>
      </c:layout>
      <c:barChart>
        <c:barDir val="col"/>
        <c:grouping val="clustered"/>
        <c:varyColors val="0"/>
        <c:ser>
          <c:idx val="0"/>
          <c:order val="0"/>
          <c:tx>
            <c:strRef>
              <c:f>Sheet1!$A$3</c:f>
              <c:strCache>
                <c:ptCount val="1"/>
                <c:pt idx="0">
                  <c:v>Xen 2.0</c:v>
                </c:pt>
              </c:strCache>
            </c:strRef>
          </c:tx>
          <c:invertIfNegative val="0"/>
          <c:cat>
            <c:strRef>
              <c:f>Sheet1!$B$2:$E$2</c:f>
              <c:strCache>
                <c:ptCount val="4"/>
                <c:pt idx="0">
                  <c:v>VMM</c:v>
                </c:pt>
                <c:pt idx="1">
                  <c:v>Dom0 Kernel</c:v>
                </c:pt>
                <c:pt idx="2">
                  <c:v>Tools</c:v>
                </c:pt>
                <c:pt idx="3">
                  <c:v>TCB</c:v>
                </c:pt>
              </c:strCache>
            </c:strRef>
          </c:cat>
          <c:val>
            <c:numRef>
              <c:f>Sheet1!$B$3:$E$3</c:f>
              <c:numCache>
                <c:formatCode>General</c:formatCode>
                <c:ptCount val="4"/>
                <c:pt idx="0">
                  <c:v>45</c:v>
                </c:pt>
                <c:pt idx="1">
                  <c:v>4136</c:v>
                </c:pt>
                <c:pt idx="2">
                  <c:v>26</c:v>
                </c:pt>
                <c:pt idx="3">
                  <c:v>4207</c:v>
                </c:pt>
              </c:numCache>
            </c:numRef>
          </c:val>
          <c:extLst>
            <c:ext xmlns:c16="http://schemas.microsoft.com/office/drawing/2014/chart" uri="{C3380CC4-5D6E-409C-BE32-E72D297353CC}">
              <c16:uniqueId val="{00000000-1D4F-47F4-82B3-88EE0FA7F53F}"/>
            </c:ext>
          </c:extLst>
        </c:ser>
        <c:ser>
          <c:idx val="1"/>
          <c:order val="1"/>
          <c:tx>
            <c:strRef>
              <c:f>Sheet1!$A$4</c:f>
              <c:strCache>
                <c:ptCount val="1"/>
                <c:pt idx="0">
                  <c:v>Xen 3.0</c:v>
                </c:pt>
              </c:strCache>
            </c:strRef>
          </c:tx>
          <c:invertIfNegative val="0"/>
          <c:cat>
            <c:strRef>
              <c:f>Sheet1!$B$2:$E$2</c:f>
              <c:strCache>
                <c:ptCount val="4"/>
                <c:pt idx="0">
                  <c:v>VMM</c:v>
                </c:pt>
                <c:pt idx="1">
                  <c:v>Dom0 Kernel</c:v>
                </c:pt>
                <c:pt idx="2">
                  <c:v>Tools</c:v>
                </c:pt>
                <c:pt idx="3">
                  <c:v>TCB</c:v>
                </c:pt>
              </c:strCache>
            </c:strRef>
          </c:cat>
          <c:val>
            <c:numRef>
              <c:f>Sheet1!$B$4:$E$4</c:f>
              <c:numCache>
                <c:formatCode>General</c:formatCode>
                <c:ptCount val="4"/>
                <c:pt idx="0">
                  <c:v>121</c:v>
                </c:pt>
                <c:pt idx="1">
                  <c:v>4807</c:v>
                </c:pt>
                <c:pt idx="2">
                  <c:v>143</c:v>
                </c:pt>
                <c:pt idx="3">
                  <c:v>5071</c:v>
                </c:pt>
              </c:numCache>
            </c:numRef>
          </c:val>
          <c:extLst>
            <c:ext xmlns:c16="http://schemas.microsoft.com/office/drawing/2014/chart" uri="{C3380CC4-5D6E-409C-BE32-E72D297353CC}">
              <c16:uniqueId val="{00000001-1D4F-47F4-82B3-88EE0FA7F53F}"/>
            </c:ext>
          </c:extLst>
        </c:ser>
        <c:ser>
          <c:idx val="2"/>
          <c:order val="2"/>
          <c:tx>
            <c:strRef>
              <c:f>Sheet1!$A$5</c:f>
              <c:strCache>
                <c:ptCount val="1"/>
                <c:pt idx="0">
                  <c:v>Xen 4.0</c:v>
                </c:pt>
              </c:strCache>
            </c:strRef>
          </c:tx>
          <c:invertIfNegative val="0"/>
          <c:cat>
            <c:strRef>
              <c:f>Sheet1!$B$2:$E$2</c:f>
              <c:strCache>
                <c:ptCount val="4"/>
                <c:pt idx="0">
                  <c:v>VMM</c:v>
                </c:pt>
                <c:pt idx="1">
                  <c:v>Dom0 Kernel</c:v>
                </c:pt>
                <c:pt idx="2">
                  <c:v>Tools</c:v>
                </c:pt>
                <c:pt idx="3">
                  <c:v>TCB</c:v>
                </c:pt>
              </c:strCache>
            </c:strRef>
          </c:cat>
          <c:val>
            <c:numRef>
              <c:f>Sheet1!$B$5:$E$5</c:f>
              <c:numCache>
                <c:formatCode>General</c:formatCode>
                <c:ptCount val="4"/>
                <c:pt idx="0">
                  <c:v>270</c:v>
                </c:pt>
                <c:pt idx="1">
                  <c:v>7560</c:v>
                </c:pt>
                <c:pt idx="2">
                  <c:v>647</c:v>
                </c:pt>
                <c:pt idx="3">
                  <c:v>8477</c:v>
                </c:pt>
              </c:numCache>
            </c:numRef>
          </c:val>
          <c:extLst>
            <c:ext xmlns:c16="http://schemas.microsoft.com/office/drawing/2014/chart" uri="{C3380CC4-5D6E-409C-BE32-E72D297353CC}">
              <c16:uniqueId val="{00000002-1D4F-47F4-82B3-88EE0FA7F53F}"/>
            </c:ext>
          </c:extLst>
        </c:ser>
        <c:dLbls>
          <c:showLegendKey val="0"/>
          <c:showVal val="0"/>
          <c:showCatName val="0"/>
          <c:showSerName val="0"/>
          <c:showPercent val="0"/>
          <c:showBubbleSize val="0"/>
        </c:dLbls>
        <c:gapWidth val="150"/>
        <c:axId val="-526880672"/>
        <c:axId val="-526878352"/>
      </c:barChart>
      <c:catAx>
        <c:axId val="-526880672"/>
        <c:scaling>
          <c:orientation val="minMax"/>
        </c:scaling>
        <c:delete val="0"/>
        <c:axPos val="b"/>
        <c:numFmt formatCode="General" sourceLinked="0"/>
        <c:majorTickMark val="none"/>
        <c:minorTickMark val="none"/>
        <c:tickLblPos val="nextTo"/>
        <c:txPr>
          <a:bodyPr/>
          <a:lstStyle/>
          <a:p>
            <a:pPr>
              <a:defRPr sz="1800"/>
            </a:pPr>
            <a:endParaRPr lang="zh-CN"/>
          </a:p>
        </c:txPr>
        <c:crossAx val="-526878352"/>
        <c:crosses val="autoZero"/>
        <c:auto val="1"/>
        <c:lblAlgn val="ctr"/>
        <c:lblOffset val="100"/>
        <c:noMultiLvlLbl val="0"/>
      </c:catAx>
      <c:valAx>
        <c:axId val="-526878352"/>
        <c:scaling>
          <c:orientation val="minMax"/>
        </c:scaling>
        <c:delete val="0"/>
        <c:axPos val="l"/>
        <c:title>
          <c:tx>
            <c:rich>
              <a:bodyPr/>
              <a:lstStyle/>
              <a:p>
                <a:pPr>
                  <a:defRPr sz="1800"/>
                </a:pPr>
                <a:r>
                  <a:rPr lang="en-US" altLang="zh-CN" sz="1800"/>
                  <a:t>KLOCs</a:t>
                </a:r>
                <a:endParaRPr lang="zh-CN" altLang="en-US" sz="1800"/>
              </a:p>
            </c:rich>
          </c:tx>
          <c:layout>
            <c:manualLayout>
              <c:xMode val="edge"/>
              <c:yMode val="edge"/>
              <c:x val="1.8055258602140901E-2"/>
              <c:y val="0.64200128557144398"/>
            </c:manualLayout>
          </c:layout>
          <c:overlay val="0"/>
        </c:title>
        <c:numFmt formatCode="General" sourceLinked="1"/>
        <c:majorTickMark val="none"/>
        <c:minorTickMark val="none"/>
        <c:tickLblPos val="nextTo"/>
        <c:txPr>
          <a:bodyPr/>
          <a:lstStyle/>
          <a:p>
            <a:pPr>
              <a:defRPr sz="1600"/>
            </a:pPr>
            <a:endParaRPr lang="zh-CN"/>
          </a:p>
        </c:txPr>
        <c:crossAx val="-526880672"/>
        <c:crosses val="autoZero"/>
        <c:crossBetween val="between"/>
      </c:valAx>
    </c:plotArea>
    <c:legend>
      <c:legendPos val="r"/>
      <c:layout>
        <c:manualLayout>
          <c:xMode val="edge"/>
          <c:yMode val="edge"/>
          <c:x val="0.13122889765944801"/>
          <c:y val="3.2261891535861099E-2"/>
          <c:w val="0.16979275049942"/>
          <c:h val="0.36150983224086197"/>
        </c:manualLayout>
      </c:layout>
      <c:overlay val="0"/>
      <c:txPr>
        <a:bodyPr/>
        <a:lstStyle/>
        <a:p>
          <a:pPr>
            <a:defRPr sz="1600"/>
          </a:pPr>
          <a:endParaRPr lang="zh-CN"/>
        </a:p>
      </c:txPr>
    </c:legend>
    <c:plotVisOnly val="1"/>
    <c:dispBlanksAs val="gap"/>
    <c:showDLblsOverMax val="0"/>
  </c:chart>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18"/>
    </mc:Choice>
    <mc:Fallback>
      <c:style val="18"/>
    </mc:Fallback>
  </mc:AlternateContent>
  <c:chart>
    <c:title>
      <c:tx>
        <c:rich>
          <a:bodyPr/>
          <a:lstStyle/>
          <a:p>
            <a:pPr>
              <a:defRPr/>
            </a:pPr>
            <a:r>
              <a:rPr lang="en-US" altLang="zh-CN" dirty="0"/>
              <a:t>The Number of Security Issues </a:t>
            </a:r>
            <a:r>
              <a:rPr lang="en-US" altLang="zh-CN" baseline="30000" dirty="0"/>
              <a:t>[CVE]</a:t>
            </a:r>
            <a:endParaRPr lang="zh-CN" altLang="en-US" baseline="30000" dirty="0"/>
          </a:p>
        </c:rich>
      </c:tx>
      <c:overlay val="0"/>
    </c:title>
    <c:autoTitleDeleted val="0"/>
    <c:plotArea>
      <c:layout/>
      <c:barChart>
        <c:barDir val="col"/>
        <c:grouping val="clustered"/>
        <c:varyColors val="0"/>
        <c:ser>
          <c:idx val="0"/>
          <c:order val="0"/>
          <c:tx>
            <c:strRef>
              <c:f>工作表1!$B$1</c:f>
              <c:strCache>
                <c:ptCount val="1"/>
                <c:pt idx="0">
                  <c:v>Xen</c:v>
                </c:pt>
              </c:strCache>
            </c:strRef>
          </c:tx>
          <c:invertIfNegative val="0"/>
          <c:cat>
            <c:numRef>
              <c:f>工作表1!$A$2:$A$10</c:f>
              <c:numCache>
                <c:formatCode>General</c:formatCode>
                <c:ptCount val="9"/>
                <c:pt idx="0">
                  <c:v>2005</c:v>
                </c:pt>
                <c:pt idx="1">
                  <c:v>2006</c:v>
                </c:pt>
                <c:pt idx="2">
                  <c:v>2007</c:v>
                </c:pt>
                <c:pt idx="3">
                  <c:v>2008</c:v>
                </c:pt>
                <c:pt idx="4">
                  <c:v>2009</c:v>
                </c:pt>
                <c:pt idx="5">
                  <c:v>2010</c:v>
                </c:pt>
                <c:pt idx="6">
                  <c:v>2011</c:v>
                </c:pt>
                <c:pt idx="7">
                  <c:v>2012</c:v>
                </c:pt>
                <c:pt idx="8">
                  <c:v>2013</c:v>
                </c:pt>
              </c:numCache>
            </c:numRef>
          </c:cat>
          <c:val>
            <c:numRef>
              <c:f>工作表1!$B$2:$B$10</c:f>
              <c:numCache>
                <c:formatCode>General</c:formatCode>
                <c:ptCount val="9"/>
                <c:pt idx="0">
                  <c:v>1</c:v>
                </c:pt>
                <c:pt idx="1">
                  <c:v>17</c:v>
                </c:pt>
                <c:pt idx="2">
                  <c:v>36</c:v>
                </c:pt>
                <c:pt idx="3">
                  <c:v>48</c:v>
                </c:pt>
                <c:pt idx="4">
                  <c:v>56</c:v>
                </c:pt>
                <c:pt idx="5">
                  <c:v>65</c:v>
                </c:pt>
                <c:pt idx="6">
                  <c:v>69</c:v>
                </c:pt>
                <c:pt idx="7">
                  <c:v>108</c:v>
                </c:pt>
                <c:pt idx="8">
                  <c:v>113</c:v>
                </c:pt>
              </c:numCache>
            </c:numRef>
          </c:val>
          <c:extLst>
            <c:ext xmlns:c16="http://schemas.microsoft.com/office/drawing/2014/chart" uri="{C3380CC4-5D6E-409C-BE32-E72D297353CC}">
              <c16:uniqueId val="{00000000-41CD-49C2-AB5D-F12374D244B7}"/>
            </c:ext>
          </c:extLst>
        </c:ser>
        <c:ser>
          <c:idx val="1"/>
          <c:order val="1"/>
          <c:tx>
            <c:strRef>
              <c:f>工作表1!$C$1</c:f>
              <c:strCache>
                <c:ptCount val="1"/>
                <c:pt idx="0">
                  <c:v>VMware ESX</c:v>
                </c:pt>
              </c:strCache>
            </c:strRef>
          </c:tx>
          <c:invertIfNegative val="0"/>
          <c:cat>
            <c:numRef>
              <c:f>工作表1!$A$2:$A$10</c:f>
              <c:numCache>
                <c:formatCode>General</c:formatCode>
                <c:ptCount val="9"/>
                <c:pt idx="0">
                  <c:v>2005</c:v>
                </c:pt>
                <c:pt idx="1">
                  <c:v>2006</c:v>
                </c:pt>
                <c:pt idx="2">
                  <c:v>2007</c:v>
                </c:pt>
                <c:pt idx="3">
                  <c:v>2008</c:v>
                </c:pt>
                <c:pt idx="4">
                  <c:v>2009</c:v>
                </c:pt>
                <c:pt idx="5">
                  <c:v>2010</c:v>
                </c:pt>
                <c:pt idx="6">
                  <c:v>2011</c:v>
                </c:pt>
                <c:pt idx="7">
                  <c:v>2012</c:v>
                </c:pt>
                <c:pt idx="8">
                  <c:v>2013</c:v>
                </c:pt>
              </c:numCache>
            </c:numRef>
          </c:cat>
          <c:val>
            <c:numRef>
              <c:f>工作表1!$C$2:$C$10</c:f>
              <c:numCache>
                <c:formatCode>General</c:formatCode>
                <c:ptCount val="9"/>
                <c:pt idx="0">
                  <c:v>6</c:v>
                </c:pt>
                <c:pt idx="1">
                  <c:v>8</c:v>
                </c:pt>
                <c:pt idx="2">
                  <c:v>12</c:v>
                </c:pt>
                <c:pt idx="3">
                  <c:v>22</c:v>
                </c:pt>
                <c:pt idx="4">
                  <c:v>29</c:v>
                </c:pt>
                <c:pt idx="5">
                  <c:v>36</c:v>
                </c:pt>
                <c:pt idx="6">
                  <c:v>43</c:v>
                </c:pt>
                <c:pt idx="7">
                  <c:v>56</c:v>
                </c:pt>
                <c:pt idx="8">
                  <c:v>58</c:v>
                </c:pt>
              </c:numCache>
            </c:numRef>
          </c:val>
          <c:extLst>
            <c:ext xmlns:c16="http://schemas.microsoft.com/office/drawing/2014/chart" uri="{C3380CC4-5D6E-409C-BE32-E72D297353CC}">
              <c16:uniqueId val="{00000001-41CD-49C2-AB5D-F12374D244B7}"/>
            </c:ext>
          </c:extLst>
        </c:ser>
        <c:dLbls>
          <c:showLegendKey val="0"/>
          <c:showVal val="0"/>
          <c:showCatName val="0"/>
          <c:showSerName val="0"/>
          <c:showPercent val="0"/>
          <c:showBubbleSize val="0"/>
        </c:dLbls>
        <c:gapWidth val="150"/>
        <c:axId val="-588984672"/>
        <c:axId val="-588755568"/>
      </c:barChart>
      <c:catAx>
        <c:axId val="-588984672"/>
        <c:scaling>
          <c:orientation val="minMax"/>
        </c:scaling>
        <c:delete val="0"/>
        <c:axPos val="b"/>
        <c:numFmt formatCode="General" sourceLinked="1"/>
        <c:majorTickMark val="out"/>
        <c:minorTickMark val="none"/>
        <c:tickLblPos val="nextTo"/>
        <c:crossAx val="-588755568"/>
        <c:crosses val="autoZero"/>
        <c:auto val="1"/>
        <c:lblAlgn val="ctr"/>
        <c:lblOffset val="100"/>
        <c:noMultiLvlLbl val="0"/>
      </c:catAx>
      <c:valAx>
        <c:axId val="-588755568"/>
        <c:scaling>
          <c:orientation val="minMax"/>
        </c:scaling>
        <c:delete val="0"/>
        <c:axPos val="l"/>
        <c:majorGridlines/>
        <c:numFmt formatCode="General" sourceLinked="1"/>
        <c:majorTickMark val="out"/>
        <c:minorTickMark val="none"/>
        <c:tickLblPos val="nextTo"/>
        <c:crossAx val="-588984672"/>
        <c:crosses val="autoZero"/>
        <c:crossBetween val="between"/>
      </c:valAx>
    </c:plotArea>
    <c:legend>
      <c:legendPos val="r"/>
      <c:overlay val="0"/>
    </c:legend>
    <c:plotVisOnly val="1"/>
    <c:dispBlanksAs val="gap"/>
    <c:showDLblsOverMax val="0"/>
  </c:chart>
  <c:txPr>
    <a:bodyPr/>
    <a:lstStyle/>
    <a:p>
      <a:pPr>
        <a:defRPr sz="1800"/>
      </a:pPr>
      <a:endParaRPr lang="zh-CN"/>
    </a:p>
  </c:txPr>
  <c:externalData r:id="rId1">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D384E5B-0B7C-A143-A087-04B582FC4BEF}" type="datetimeFigureOut">
              <a:rPr kumimoji="1" lang="zh-CN" altLang="en-US" smtClean="0"/>
              <a:t>2018/12/28</a:t>
            </a:fld>
            <a:endParaRPr kumimoji="1"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zh-CN" altLang="en-US"/>
          </a:p>
        </p:txBody>
      </p:sp>
      <p:sp>
        <p:nvSpPr>
          <p:cNvPr id="5" name="幻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E78370ED-3FEA-E543-9D41-DF20FAD761C7}" type="slidenum">
              <a:rPr kumimoji="1" lang="zh-CN" altLang="en-US" smtClean="0"/>
              <a:t>‹#›</a:t>
            </a:fld>
            <a:endParaRPr kumimoji="1" lang="zh-CN" altLang="en-US"/>
          </a:p>
        </p:txBody>
      </p:sp>
    </p:spTree>
    <p:extLst>
      <p:ext uri="{BB962C8B-B14F-4D97-AF65-F5344CB8AC3E}">
        <p14:creationId xmlns:p14="http://schemas.microsoft.com/office/powerpoint/2010/main" val="355519178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2D7DB94-E0DE-4F0F-A9B7-54654CD8C8B1}" type="datetimeFigureOut">
              <a:rPr lang="zh-CN" altLang="en-US" smtClean="0"/>
              <a:t>2018/12/28</a:t>
            </a:fld>
            <a:endParaRPr lang="zh-CN" altLang="en-US"/>
          </a:p>
        </p:txBody>
      </p:sp>
      <p:sp>
        <p:nvSpPr>
          <p:cNvPr id="4" name="幻灯片图像占位符 3"/>
          <p:cNvSpPr>
            <a:spLocks noGrp="1" noRot="1" noChangeAspect="1"/>
          </p:cNvSpPr>
          <p:nvPr>
            <p:ph type="sldImg" idx="2"/>
          </p:nvPr>
        </p:nvSpPr>
        <p:spPr>
          <a:xfrm>
            <a:off x="685800" y="685800"/>
            <a:ext cx="54864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A84A077-83E9-49A7-9F59-234D78BD6949}" type="slidenum">
              <a:rPr lang="zh-CN" altLang="en-US" smtClean="0"/>
              <a:t>‹#›</a:t>
            </a:fld>
            <a:endParaRPr lang="zh-CN" altLang="en-US"/>
          </a:p>
        </p:txBody>
      </p:sp>
    </p:spTree>
    <p:extLst>
      <p:ext uri="{BB962C8B-B14F-4D97-AF65-F5344CB8AC3E}">
        <p14:creationId xmlns:p14="http://schemas.microsoft.com/office/powerpoint/2010/main" val="24302659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here</a:t>
            </a:r>
            <a:r>
              <a:rPr kumimoji="1" lang="zh-CN" altLang="en-US" dirty="0"/>
              <a:t> </a:t>
            </a:r>
            <a:r>
              <a:rPr kumimoji="1" lang="en-US" altLang="zh-CN" dirty="0"/>
              <a:t>is</a:t>
            </a:r>
            <a:r>
              <a:rPr kumimoji="1" lang="zh-CN" altLang="en-US" dirty="0"/>
              <a:t> </a:t>
            </a:r>
            <a:r>
              <a:rPr kumimoji="1" lang="en-US" altLang="zh-CN" dirty="0"/>
              <a:t>a</a:t>
            </a:r>
            <a:r>
              <a:rPr kumimoji="1" lang="zh-CN" altLang="en-US" dirty="0"/>
              <a:t> </a:t>
            </a:r>
            <a:r>
              <a:rPr kumimoji="1" lang="en-US" altLang="zh-CN" dirty="0"/>
              <a:t>list</a:t>
            </a:r>
            <a:r>
              <a:rPr kumimoji="1" lang="zh-CN" altLang="en-US" dirty="0"/>
              <a:t> </a:t>
            </a:r>
            <a:r>
              <a:rPr kumimoji="1" lang="en-US" altLang="zh-CN" dirty="0"/>
              <a:t>of</a:t>
            </a:r>
            <a:r>
              <a:rPr kumimoji="1" lang="zh-CN" altLang="en-US" dirty="0"/>
              <a:t> </a:t>
            </a:r>
            <a:r>
              <a:rPr kumimoji="1" lang="en-US" altLang="zh-CN" dirty="0"/>
              <a:t>how</a:t>
            </a:r>
            <a:r>
              <a:rPr kumimoji="1" lang="zh-CN" altLang="en-US" dirty="0"/>
              <a:t> </a:t>
            </a:r>
            <a:r>
              <a:rPr kumimoji="1" lang="en-US" altLang="zh-CN" dirty="0"/>
              <a:t>an</a:t>
            </a:r>
            <a:r>
              <a:rPr kumimoji="1" lang="zh-CN" altLang="en-US" dirty="0"/>
              <a:t> </a:t>
            </a:r>
            <a:r>
              <a:rPr kumimoji="1" lang="en-US" altLang="zh-CN" dirty="0"/>
              <a:t>attacker</a:t>
            </a:r>
            <a:r>
              <a:rPr kumimoji="1" lang="zh-CN" altLang="en-US" dirty="0"/>
              <a:t> </a:t>
            </a:r>
            <a:r>
              <a:rPr kumimoji="1" lang="en-US" altLang="zh-CN" dirty="0"/>
              <a:t>can</a:t>
            </a:r>
            <a:r>
              <a:rPr kumimoji="1" lang="zh-CN" altLang="en-US" dirty="0"/>
              <a:t> </a:t>
            </a:r>
            <a:r>
              <a:rPr kumimoji="1" lang="en-US" altLang="zh-CN" dirty="0"/>
              <a:t>steal</a:t>
            </a:r>
            <a:r>
              <a:rPr kumimoji="1" lang="zh-CN" altLang="en-US" dirty="0"/>
              <a:t> </a:t>
            </a:r>
            <a:r>
              <a:rPr kumimoji="1" lang="en-US" altLang="zh-CN" dirty="0"/>
              <a:t>your</a:t>
            </a:r>
            <a:r>
              <a:rPr kumimoji="1" lang="zh-CN" altLang="en-US" dirty="0"/>
              <a:t> </a:t>
            </a:r>
            <a:r>
              <a:rPr kumimoji="1" lang="en-US" altLang="zh-CN" dirty="0"/>
              <a:t>secret</a:t>
            </a:r>
            <a:r>
              <a:rPr kumimoji="1" lang="zh-CN" altLang="en-US" dirty="0"/>
              <a:t> </a:t>
            </a:r>
            <a:r>
              <a:rPr kumimoji="1" lang="en-US" altLang="zh-CN" dirty="0"/>
              <a:t>data.</a:t>
            </a:r>
            <a:r>
              <a:rPr kumimoji="1" lang="zh-CN" altLang="en-US" dirty="0"/>
              <a:t> </a:t>
            </a:r>
            <a:r>
              <a:rPr kumimoji="1" lang="en-US" altLang="zh-CN" dirty="0"/>
              <a:t>The</a:t>
            </a:r>
            <a:r>
              <a:rPr kumimoji="1" lang="zh-CN" altLang="en-US" dirty="0"/>
              <a:t> </a:t>
            </a:r>
            <a:r>
              <a:rPr kumimoji="1" lang="en-US" altLang="zh-CN" dirty="0"/>
              <a:t>attacker</a:t>
            </a:r>
            <a:r>
              <a:rPr kumimoji="1" lang="zh-CN" altLang="en-US" dirty="0"/>
              <a:t> </a:t>
            </a:r>
            <a:r>
              <a:rPr kumimoji="1" lang="en-US" altLang="zh-CN" dirty="0"/>
              <a:t>can</a:t>
            </a:r>
            <a:r>
              <a:rPr kumimoji="1" lang="zh-CN" altLang="en-US" dirty="0"/>
              <a:t> </a:t>
            </a:r>
            <a:r>
              <a:rPr kumimoji="1" lang="en-US" altLang="zh-CN" dirty="0"/>
              <a:t>install</a:t>
            </a:r>
            <a:r>
              <a:rPr kumimoji="1" lang="zh-CN" altLang="en-US" dirty="0"/>
              <a:t> </a:t>
            </a:r>
            <a:r>
              <a:rPr kumimoji="1" lang="en-US" altLang="zh-CN" dirty="0"/>
              <a:t>a</a:t>
            </a:r>
            <a:r>
              <a:rPr kumimoji="1" lang="zh-CN" altLang="en-US" dirty="0"/>
              <a:t> </a:t>
            </a:r>
            <a:r>
              <a:rPr kumimoji="1" lang="en-US" altLang="zh-CN" dirty="0" err="1"/>
              <a:t>kerlogger</a:t>
            </a:r>
            <a:r>
              <a:rPr kumimoji="1" lang="zh-CN" altLang="en-US" dirty="0"/>
              <a:t> </a:t>
            </a:r>
            <a:r>
              <a:rPr kumimoji="1" lang="en-US" altLang="zh-CN" dirty="0"/>
              <a:t>on</a:t>
            </a:r>
            <a:r>
              <a:rPr kumimoji="1" lang="zh-CN" altLang="en-US" dirty="0"/>
              <a:t> </a:t>
            </a:r>
            <a:r>
              <a:rPr kumimoji="1" lang="en-US" altLang="zh-CN" dirty="0"/>
              <a:t>the</a:t>
            </a:r>
            <a:r>
              <a:rPr kumimoji="1" lang="zh-CN" altLang="en-US" dirty="0"/>
              <a:t> </a:t>
            </a:r>
            <a:r>
              <a:rPr kumimoji="1" lang="en-US" altLang="zh-CN" dirty="0"/>
              <a:t>phone</a:t>
            </a:r>
            <a:r>
              <a:rPr kumimoji="1" lang="zh-CN" altLang="en-US" dirty="0"/>
              <a:t> </a:t>
            </a:r>
            <a:r>
              <a:rPr kumimoji="1" lang="en-US" altLang="zh-CN" dirty="0"/>
              <a:t>and</a:t>
            </a:r>
            <a:r>
              <a:rPr kumimoji="1" lang="zh-CN" altLang="en-US" dirty="0"/>
              <a:t> </a:t>
            </a:r>
            <a:r>
              <a:rPr kumimoji="1" lang="en-US" altLang="zh-CN" dirty="0"/>
              <a:t>steal</a:t>
            </a:r>
            <a:r>
              <a:rPr kumimoji="1" lang="zh-CN" altLang="en-US" dirty="0"/>
              <a:t> </a:t>
            </a:r>
            <a:r>
              <a:rPr kumimoji="1" lang="en-US" altLang="zh-CN" dirty="0"/>
              <a:t>everything</a:t>
            </a:r>
            <a:r>
              <a:rPr kumimoji="1" lang="zh-CN" altLang="en-US" dirty="0"/>
              <a:t> </a:t>
            </a:r>
            <a:r>
              <a:rPr kumimoji="1" lang="en-US" altLang="zh-CN" dirty="0"/>
              <a:t>you</a:t>
            </a:r>
            <a:r>
              <a:rPr kumimoji="1" lang="zh-CN" altLang="en-US" dirty="0"/>
              <a:t> </a:t>
            </a:r>
            <a:r>
              <a:rPr kumimoji="1" lang="en-US" altLang="zh-CN" dirty="0"/>
              <a:t>just</a:t>
            </a:r>
            <a:r>
              <a:rPr kumimoji="1" lang="zh-CN" altLang="en-US" dirty="0"/>
              <a:t> </a:t>
            </a:r>
            <a:r>
              <a:rPr kumimoji="1" lang="en-US" altLang="zh-CN" dirty="0"/>
              <a:t>input.</a:t>
            </a:r>
            <a:r>
              <a:rPr kumimoji="1" lang="zh-CN" altLang="en-US" dirty="0"/>
              <a:t> </a:t>
            </a:r>
            <a:r>
              <a:rPr kumimoji="1" lang="en-US" altLang="zh-CN" dirty="0"/>
              <a:t>You</a:t>
            </a:r>
            <a:r>
              <a:rPr kumimoji="1" lang="zh-CN" altLang="en-US" dirty="0"/>
              <a:t> </a:t>
            </a:r>
            <a:r>
              <a:rPr kumimoji="1" lang="en-US" altLang="zh-CN" dirty="0"/>
              <a:t>can</a:t>
            </a:r>
            <a:r>
              <a:rPr kumimoji="1" lang="zh-CN" altLang="en-US" dirty="0"/>
              <a:t> </a:t>
            </a:r>
            <a:r>
              <a:rPr kumimoji="1" lang="en-US" altLang="zh-CN" dirty="0"/>
              <a:t>buy</a:t>
            </a:r>
            <a:r>
              <a:rPr kumimoji="1" lang="zh-CN" altLang="en-US" dirty="0"/>
              <a:t> </a:t>
            </a:r>
            <a:r>
              <a:rPr kumimoji="1" lang="en-US" altLang="zh-CN" dirty="0"/>
              <a:t>that</a:t>
            </a:r>
            <a:r>
              <a:rPr kumimoji="1" lang="zh-CN" altLang="en-US" dirty="0"/>
              <a:t> </a:t>
            </a:r>
            <a:r>
              <a:rPr kumimoji="1" lang="en-US" altLang="zh-CN" dirty="0"/>
              <a:t>service</a:t>
            </a:r>
            <a:r>
              <a:rPr kumimoji="1" lang="zh-CN" altLang="en-US" dirty="0"/>
              <a:t> </a:t>
            </a:r>
            <a:r>
              <a:rPr kumimoji="1" lang="en-US" altLang="zh-CN" dirty="0"/>
              <a:t>on</a:t>
            </a:r>
            <a:r>
              <a:rPr kumimoji="1" lang="zh-CN" altLang="en-US" dirty="0"/>
              <a:t> </a:t>
            </a:r>
            <a:r>
              <a:rPr kumimoji="1" lang="en-US" altLang="zh-CN" dirty="0" err="1"/>
              <a:t>ebay</a:t>
            </a:r>
            <a:r>
              <a:rPr kumimoji="1" lang="en-US" altLang="zh-CN" dirty="0"/>
              <a:t>.</a:t>
            </a:r>
            <a:endParaRPr kumimoji="1" lang="zh-CN" altLang="en-US" dirty="0"/>
          </a:p>
        </p:txBody>
      </p:sp>
      <p:sp>
        <p:nvSpPr>
          <p:cNvPr id="4" name="幻灯片编号占位符 3"/>
          <p:cNvSpPr>
            <a:spLocks noGrp="1"/>
          </p:cNvSpPr>
          <p:nvPr>
            <p:ph type="sldNum" sz="quarter" idx="10"/>
          </p:nvPr>
        </p:nvSpPr>
        <p:spPr/>
        <p:txBody>
          <a:bodyPr/>
          <a:lstStyle/>
          <a:p>
            <a:fld id="{3A84A077-83E9-49A7-9F59-234D78BD6949}" type="slidenum">
              <a:rPr lang="zh-CN" altLang="en-US" smtClean="0"/>
              <a:t>3</a:t>
            </a:fld>
            <a:endParaRPr lang="zh-CN" altLang="en-US"/>
          </a:p>
        </p:txBody>
      </p:sp>
    </p:spTree>
    <p:extLst>
      <p:ext uri="{BB962C8B-B14F-4D97-AF65-F5344CB8AC3E}">
        <p14:creationId xmlns:p14="http://schemas.microsoft.com/office/powerpoint/2010/main" val="14845097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Convert Double to Quad</a:t>
            </a:r>
            <a:r>
              <a:rPr lang="zh-CN" altLang="en-US" sz="1200" b="0" i="0" kern="1200" dirty="0">
                <a:solidFill>
                  <a:schemeClr val="tx1"/>
                </a:solidFill>
                <a:effectLst/>
                <a:latin typeface="+mn-lt"/>
                <a:ea typeface="+mn-ea"/>
                <a:cs typeface="+mn-cs"/>
              </a:rPr>
              <a:t>的缩写，意为将双字数据扩展为四字。 该指令先把</a:t>
            </a:r>
            <a:r>
              <a:rPr lang="en-US" altLang="zh-CN" sz="1200" b="0" i="0" kern="1200" dirty="0" err="1">
                <a:solidFill>
                  <a:schemeClr val="tx1"/>
                </a:solidFill>
                <a:effectLst/>
                <a:latin typeface="+mn-lt"/>
                <a:ea typeface="+mn-ea"/>
                <a:cs typeface="+mn-cs"/>
              </a:rPr>
              <a:t>edx</a:t>
            </a:r>
            <a:r>
              <a:rPr lang="zh-CN" altLang="en-US" sz="1200" b="0" i="0" kern="1200" dirty="0">
                <a:solidFill>
                  <a:schemeClr val="tx1"/>
                </a:solidFill>
                <a:effectLst/>
                <a:latin typeface="+mn-lt"/>
                <a:ea typeface="+mn-ea"/>
                <a:cs typeface="+mn-cs"/>
              </a:rPr>
              <a:t>的每一位置成</a:t>
            </a:r>
            <a:r>
              <a:rPr lang="en-US" altLang="zh-CN" sz="1200" b="0" i="0" kern="1200" dirty="0" err="1">
                <a:solidFill>
                  <a:schemeClr val="tx1"/>
                </a:solidFill>
                <a:effectLst/>
                <a:latin typeface="+mn-lt"/>
                <a:ea typeface="+mn-ea"/>
                <a:cs typeface="+mn-cs"/>
              </a:rPr>
              <a:t>eax</a:t>
            </a:r>
            <a:r>
              <a:rPr lang="zh-CN" altLang="en-US" sz="1200" b="0" i="0" kern="1200" dirty="0">
                <a:solidFill>
                  <a:schemeClr val="tx1"/>
                </a:solidFill>
                <a:effectLst/>
                <a:latin typeface="+mn-lt"/>
                <a:ea typeface="+mn-ea"/>
                <a:cs typeface="+mn-cs"/>
              </a:rPr>
              <a:t>的最高位（若</a:t>
            </a:r>
            <a:r>
              <a:rPr lang="en-US" altLang="zh-CN" sz="1200" b="0" i="0" kern="1200" dirty="0" err="1">
                <a:solidFill>
                  <a:schemeClr val="tx1"/>
                </a:solidFill>
                <a:effectLst/>
                <a:latin typeface="+mn-lt"/>
                <a:ea typeface="+mn-ea"/>
                <a:cs typeface="+mn-cs"/>
              </a:rPr>
              <a:t>eax</a:t>
            </a:r>
            <a:r>
              <a:rPr lang="en-US" altLang="zh-CN" sz="1200" b="0" i="0" kern="1200" dirty="0">
                <a:solidFill>
                  <a:schemeClr val="tx1"/>
                </a:solidFill>
                <a:effectLst/>
                <a:latin typeface="+mn-lt"/>
                <a:ea typeface="+mn-ea"/>
                <a:cs typeface="+mn-cs"/>
              </a:rPr>
              <a:t>&gt;=0x80000000, </a:t>
            </a:r>
            <a:r>
              <a:rPr lang="zh-CN" altLang="en-US" sz="1200" b="0" i="0" kern="1200" dirty="0">
                <a:solidFill>
                  <a:schemeClr val="tx1"/>
                </a:solidFill>
                <a:effectLst/>
                <a:latin typeface="+mn-lt"/>
                <a:ea typeface="+mn-ea"/>
                <a:cs typeface="+mn-cs"/>
              </a:rPr>
              <a:t>则</a:t>
            </a:r>
            <a:r>
              <a:rPr lang="en-US" altLang="zh-CN" sz="1200" b="0" i="0" kern="1200" dirty="0" err="1">
                <a:solidFill>
                  <a:schemeClr val="tx1"/>
                </a:solidFill>
                <a:effectLst/>
                <a:latin typeface="+mn-lt"/>
                <a:ea typeface="+mn-ea"/>
                <a:cs typeface="+mn-cs"/>
              </a:rPr>
              <a:t>edx</a:t>
            </a:r>
            <a:r>
              <a:rPr lang="en-US" altLang="zh-CN" sz="1200" b="0" i="0" kern="1200" dirty="0">
                <a:solidFill>
                  <a:schemeClr val="tx1"/>
                </a:solidFill>
                <a:effectLst/>
                <a:latin typeface="+mn-lt"/>
                <a:ea typeface="+mn-ea"/>
                <a:cs typeface="+mn-cs"/>
              </a:rPr>
              <a:t>=0xFFFFFFFF</a:t>
            </a:r>
            <a:r>
              <a:rPr lang="zh-CN" altLang="en-US" sz="1200" b="0" i="0" kern="1200" dirty="0">
                <a:solidFill>
                  <a:schemeClr val="tx1"/>
                </a:solidFill>
                <a:effectLst/>
                <a:latin typeface="+mn-lt"/>
                <a:ea typeface="+mn-ea"/>
                <a:cs typeface="+mn-cs"/>
              </a:rPr>
              <a:t>；若</a:t>
            </a:r>
            <a:r>
              <a:rPr lang="en-US" altLang="zh-CN" sz="1200" b="0" i="0" kern="1200" dirty="0" err="1">
                <a:solidFill>
                  <a:schemeClr val="tx1"/>
                </a:solidFill>
                <a:effectLst/>
                <a:latin typeface="+mn-lt"/>
                <a:ea typeface="+mn-ea"/>
                <a:cs typeface="+mn-cs"/>
              </a:rPr>
              <a:t>eax</a:t>
            </a:r>
            <a:r>
              <a:rPr lang="en-US" altLang="zh-CN" sz="1200" b="0" i="0" kern="1200" dirty="0">
                <a:solidFill>
                  <a:schemeClr val="tx1"/>
                </a:solidFill>
                <a:effectLst/>
                <a:latin typeface="+mn-lt"/>
                <a:ea typeface="+mn-ea"/>
                <a:cs typeface="+mn-cs"/>
              </a:rPr>
              <a:t>&lt;0x80000000</a:t>
            </a:r>
            <a:r>
              <a:rPr lang="zh-CN" altLang="en-US" sz="1200" b="0" i="0" kern="1200" dirty="0">
                <a:solidFill>
                  <a:schemeClr val="tx1"/>
                </a:solidFill>
                <a:effectLst/>
                <a:latin typeface="+mn-lt"/>
                <a:ea typeface="+mn-ea"/>
                <a:cs typeface="+mn-cs"/>
              </a:rPr>
              <a:t>，则</a:t>
            </a:r>
            <a:r>
              <a:rPr lang="en-US" altLang="zh-CN" sz="1200" b="0" i="0" kern="1200" dirty="0" err="1">
                <a:solidFill>
                  <a:schemeClr val="tx1"/>
                </a:solidFill>
                <a:effectLst/>
                <a:latin typeface="+mn-lt"/>
                <a:ea typeface="+mn-ea"/>
                <a:cs typeface="+mn-cs"/>
              </a:rPr>
              <a:t>edx</a:t>
            </a:r>
            <a:r>
              <a:rPr lang="en-US" altLang="zh-CN" sz="1200" b="0" i="0" kern="1200" dirty="0">
                <a:solidFill>
                  <a:schemeClr val="tx1"/>
                </a:solidFill>
                <a:effectLst/>
                <a:latin typeface="+mn-lt"/>
                <a:ea typeface="+mn-ea"/>
                <a:cs typeface="+mn-cs"/>
              </a:rPr>
              <a:t>=0x00000000</a:t>
            </a:r>
            <a:r>
              <a:rPr lang="zh-CN" altLang="en-US" sz="1200" b="0" i="0" kern="1200" dirty="0">
                <a:solidFill>
                  <a:schemeClr val="tx1"/>
                </a:solidFill>
                <a:effectLst/>
                <a:latin typeface="+mn-lt"/>
                <a:ea typeface="+mn-ea"/>
                <a:cs typeface="+mn-cs"/>
              </a:rPr>
              <a:t>） ，再把</a:t>
            </a:r>
            <a:r>
              <a:rPr lang="en-US" altLang="zh-CN" sz="1200" b="0" i="0" kern="1200" dirty="0" err="1">
                <a:solidFill>
                  <a:schemeClr val="tx1"/>
                </a:solidFill>
                <a:effectLst/>
                <a:latin typeface="+mn-lt"/>
                <a:ea typeface="+mn-ea"/>
                <a:cs typeface="+mn-cs"/>
              </a:rPr>
              <a:t>edx</a:t>
            </a:r>
            <a:r>
              <a:rPr lang="zh-CN" altLang="en-US" sz="1200" b="0" i="0" kern="1200" dirty="0">
                <a:solidFill>
                  <a:schemeClr val="tx1"/>
                </a:solidFill>
                <a:effectLst/>
                <a:latin typeface="+mn-lt"/>
                <a:ea typeface="+mn-ea"/>
                <a:cs typeface="+mn-cs"/>
              </a:rPr>
              <a:t>扩展为</a:t>
            </a:r>
            <a:r>
              <a:rPr lang="en-US" altLang="zh-CN" sz="1200" b="0" i="0" kern="1200" dirty="0" err="1">
                <a:solidFill>
                  <a:schemeClr val="tx1"/>
                </a:solidFill>
                <a:effectLst/>
                <a:latin typeface="+mn-lt"/>
                <a:ea typeface="+mn-ea"/>
                <a:cs typeface="+mn-cs"/>
              </a:rPr>
              <a:t>eax</a:t>
            </a:r>
            <a:r>
              <a:rPr lang="zh-CN" altLang="en-US" sz="1200" b="0" i="0" kern="1200" dirty="0">
                <a:solidFill>
                  <a:schemeClr val="tx1"/>
                </a:solidFill>
                <a:effectLst/>
                <a:latin typeface="+mn-lt"/>
                <a:ea typeface="+mn-ea"/>
                <a:cs typeface="+mn-cs"/>
              </a:rPr>
              <a:t>的高位。 </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68: h</a:t>
            </a:r>
          </a:p>
          <a:p>
            <a:r>
              <a:rPr lang="en-US" altLang="zh-CN" sz="1200" b="0" i="0" kern="1200" dirty="0">
                <a:solidFill>
                  <a:schemeClr val="tx1"/>
                </a:solidFill>
                <a:effectLst/>
                <a:latin typeface="+mn-lt"/>
                <a:ea typeface="+mn-ea"/>
                <a:cs typeface="+mn-cs"/>
              </a:rPr>
              <a:t>73: s</a:t>
            </a:r>
          </a:p>
          <a:p>
            <a:r>
              <a:rPr lang="en-US" altLang="zh-CN" sz="1200" b="0" i="0" kern="1200" dirty="0">
                <a:solidFill>
                  <a:schemeClr val="tx1"/>
                </a:solidFill>
                <a:effectLst/>
                <a:latin typeface="+mn-lt"/>
                <a:ea typeface="+mn-ea"/>
                <a:cs typeface="+mn-cs"/>
              </a:rPr>
              <a:t>2f: /</a:t>
            </a:r>
          </a:p>
          <a:p>
            <a:r>
              <a:rPr lang="en-US" altLang="zh-CN" sz="1200" b="0" i="0" kern="1200" dirty="0">
                <a:solidFill>
                  <a:schemeClr val="tx1"/>
                </a:solidFill>
                <a:effectLst/>
                <a:latin typeface="+mn-lt"/>
                <a:ea typeface="+mn-ea"/>
                <a:cs typeface="+mn-cs"/>
              </a:rPr>
              <a:t>2f:</a:t>
            </a:r>
            <a:r>
              <a:rPr lang="en-US" altLang="zh-CN" sz="1200" b="0" i="0" kern="1200" baseline="0" dirty="0">
                <a:solidFill>
                  <a:schemeClr val="tx1"/>
                </a:solidFill>
                <a:effectLst/>
                <a:latin typeface="+mn-lt"/>
                <a:ea typeface="+mn-ea"/>
                <a:cs typeface="+mn-cs"/>
              </a:rPr>
              <a:t> /</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6e: n</a:t>
            </a:r>
          </a:p>
          <a:p>
            <a:r>
              <a:rPr lang="en-US" altLang="zh-CN" sz="1200" b="0" i="0" kern="1200" dirty="0">
                <a:solidFill>
                  <a:schemeClr val="tx1"/>
                </a:solidFill>
                <a:effectLst/>
                <a:latin typeface="+mn-lt"/>
                <a:ea typeface="+mn-ea"/>
                <a:cs typeface="+mn-cs"/>
              </a:rPr>
              <a:t>69: </a:t>
            </a:r>
            <a:r>
              <a:rPr lang="en-US" altLang="zh-CN" sz="1200" b="0" i="0" kern="1200" dirty="0" err="1">
                <a:solidFill>
                  <a:schemeClr val="tx1"/>
                </a:solidFill>
                <a:effectLst/>
                <a:latin typeface="+mn-lt"/>
                <a:ea typeface="+mn-ea"/>
                <a:cs typeface="+mn-cs"/>
              </a:rPr>
              <a:t>i</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62:</a:t>
            </a:r>
            <a:r>
              <a:rPr lang="en-US" altLang="zh-CN" sz="1200" b="0" i="0" kern="1200" baseline="0" dirty="0">
                <a:solidFill>
                  <a:schemeClr val="tx1"/>
                </a:solidFill>
                <a:effectLst/>
                <a:latin typeface="+mn-lt"/>
                <a:ea typeface="+mn-ea"/>
                <a:cs typeface="+mn-cs"/>
              </a:rPr>
              <a:t> b</a:t>
            </a:r>
            <a:endParaRPr lang="en-US" altLang="zh-CN" sz="1200" b="0" i="0" kern="1200" dirty="0">
              <a:solidFill>
                <a:schemeClr val="tx1"/>
              </a:solidFill>
              <a:effectLst/>
              <a:latin typeface="+mn-lt"/>
              <a:ea typeface="+mn-ea"/>
              <a:cs typeface="+mn-cs"/>
            </a:endParaRPr>
          </a:p>
          <a:p>
            <a:r>
              <a:rPr lang="en-US" altLang="zh-CN" dirty="0"/>
              <a:t>2f: /</a:t>
            </a:r>
            <a:endParaRPr lang="zh-CN" altLang="en-US" dirty="0"/>
          </a:p>
        </p:txBody>
      </p:sp>
      <p:sp>
        <p:nvSpPr>
          <p:cNvPr id="4" name="灯片编号占位符 3"/>
          <p:cNvSpPr>
            <a:spLocks noGrp="1"/>
          </p:cNvSpPr>
          <p:nvPr>
            <p:ph type="sldNum" sz="quarter" idx="10"/>
          </p:nvPr>
        </p:nvSpPr>
        <p:spPr/>
        <p:txBody>
          <a:bodyPr/>
          <a:lstStyle/>
          <a:p>
            <a:fld id="{3A84A077-83E9-49A7-9F59-234D78BD6949}" type="slidenum">
              <a:rPr lang="zh-CN" altLang="en-US" smtClean="0"/>
              <a:t>14</a:t>
            </a:fld>
            <a:endParaRPr lang="zh-CN" altLang="en-US"/>
          </a:p>
        </p:txBody>
      </p:sp>
    </p:spTree>
    <p:extLst>
      <p:ext uri="{BB962C8B-B14F-4D97-AF65-F5344CB8AC3E}">
        <p14:creationId xmlns:p14="http://schemas.microsoft.com/office/powerpoint/2010/main" val="33300341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A84A077-83E9-49A7-9F59-234D78BD6949}" type="slidenum">
              <a:rPr lang="zh-CN" altLang="en-US" smtClean="0"/>
              <a:t>17</a:t>
            </a:fld>
            <a:endParaRPr lang="zh-CN" altLang="en-US"/>
          </a:p>
        </p:txBody>
      </p:sp>
    </p:spTree>
    <p:extLst>
      <p:ext uri="{BB962C8B-B14F-4D97-AF65-F5344CB8AC3E}">
        <p14:creationId xmlns:p14="http://schemas.microsoft.com/office/powerpoint/2010/main" val="28767632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A84A077-83E9-49A7-9F59-234D78BD6949}" type="slidenum">
              <a:rPr lang="zh-CN" altLang="en-US" smtClean="0"/>
              <a:t>18</a:t>
            </a:fld>
            <a:endParaRPr lang="zh-CN" altLang="en-US"/>
          </a:p>
        </p:txBody>
      </p:sp>
    </p:spTree>
    <p:extLst>
      <p:ext uri="{BB962C8B-B14F-4D97-AF65-F5344CB8AC3E}">
        <p14:creationId xmlns:p14="http://schemas.microsoft.com/office/powerpoint/2010/main" val="16580973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A84A077-83E9-49A7-9F59-234D78BD6949}" type="slidenum">
              <a:rPr lang="zh-CN" altLang="en-US" smtClean="0"/>
              <a:t>21</a:t>
            </a:fld>
            <a:endParaRPr lang="zh-CN" altLang="en-US"/>
          </a:p>
        </p:txBody>
      </p:sp>
    </p:spTree>
    <p:extLst>
      <p:ext uri="{BB962C8B-B14F-4D97-AF65-F5344CB8AC3E}">
        <p14:creationId xmlns:p14="http://schemas.microsoft.com/office/powerpoint/2010/main" val="39050673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33795"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zh-CN"/>
              <a:t>Many software attacks consists in  subverting the control-flow of a binary.  Often the virus injects code of its own,.  Then by a buffer overflow,  it hijacks the program counter to execute the desired code, eventually reaching a point at which the system is compromised (e.g., a shell is executed).</a:t>
            </a:r>
          </a:p>
        </p:txBody>
      </p:sp>
      <p:sp>
        <p:nvSpPr>
          <p:cNvPr id="33796"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fld id="{C162F3F6-86BB-4F09-8C7C-ED380777C83E}" type="slidenum">
              <a:rPr lang="en-US" altLang="zh-CN"/>
              <a:pPr/>
              <a:t>24</a:t>
            </a:fld>
            <a:endParaRPr lang="en-US" altLang="zh-CN"/>
          </a:p>
        </p:txBody>
      </p:sp>
    </p:spTree>
    <p:extLst>
      <p:ext uri="{BB962C8B-B14F-4D97-AF65-F5344CB8AC3E}">
        <p14:creationId xmlns:p14="http://schemas.microsoft.com/office/powerpoint/2010/main" val="25051283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34819"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zh-CN"/>
              <a:t>The idea of CFI is very simple: embed a simple security policy within the executable itself, in the form of a control-flow graph.  The executable itself will monitor its execution, and any attempt to deviate from the prescribed CFG will result in an error.  Thus, if  a virus attempts to step outside the prescribed CFG, it will shut down the program. </a:t>
            </a:r>
          </a:p>
        </p:txBody>
      </p:sp>
      <p:sp>
        <p:nvSpPr>
          <p:cNvPr id="34820"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fld id="{7C4724D7-A40A-4435-B455-B99132911784}" type="slidenum">
              <a:rPr lang="en-US" altLang="zh-CN"/>
              <a:pPr/>
              <a:t>25</a:t>
            </a:fld>
            <a:endParaRPr lang="en-US" altLang="zh-CN"/>
          </a:p>
        </p:txBody>
      </p:sp>
    </p:spTree>
    <p:extLst>
      <p:ext uri="{BB962C8B-B14F-4D97-AF65-F5344CB8AC3E}">
        <p14:creationId xmlns:p14="http://schemas.microsoft.com/office/powerpoint/2010/main" val="14459905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3A84A077-83E9-49A7-9F59-234D78BD6949}" type="slidenum">
              <a:rPr lang="zh-CN" altLang="en-US" smtClean="0"/>
              <a:t>26</a:t>
            </a:fld>
            <a:endParaRPr lang="zh-CN" altLang="en-US"/>
          </a:p>
        </p:txBody>
      </p:sp>
    </p:spTree>
    <p:extLst>
      <p:ext uri="{BB962C8B-B14F-4D97-AF65-F5344CB8AC3E}">
        <p14:creationId xmlns:p14="http://schemas.microsoft.com/office/powerpoint/2010/main" val="4531859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A84A077-83E9-49A7-9F59-234D78BD6949}"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8559762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685800"/>
            <a:ext cx="5486400" cy="3429000"/>
          </a:xfrm>
        </p:spPr>
      </p:sp>
      <p:sp>
        <p:nvSpPr>
          <p:cNvPr id="3" name="备注占位符 2"/>
          <p:cNvSpPr>
            <a:spLocks noGrp="1"/>
          </p:cNvSpPr>
          <p:nvPr>
            <p:ph type="body" idx="1"/>
          </p:nvPr>
        </p:nvSpPr>
        <p:spPr/>
        <p:txBody>
          <a:bodyPr/>
          <a:lstStyle/>
          <a:p>
            <a:r>
              <a:rPr kumimoji="1" lang="en-US" altLang="zh-CN" dirty="0"/>
              <a:t>Unfortunately,</a:t>
            </a:r>
            <a:r>
              <a:rPr kumimoji="1" lang="en-US" altLang="zh-CN" baseline="0" dirty="0"/>
              <a:t> it does grow. </a:t>
            </a:r>
            <a:r>
              <a:rPr kumimoji="1" lang="en-US" altLang="zh-CN" dirty="0"/>
              <a:t>Here we show</a:t>
            </a:r>
            <a:r>
              <a:rPr kumimoji="1" lang="en-US" altLang="zh-CN" baseline="0" dirty="0"/>
              <a:t> t</a:t>
            </a:r>
            <a:r>
              <a:rPr kumimoji="1" lang="en-US" altLang="zh-CN" dirty="0"/>
              <a:t>he number of security issues of </a:t>
            </a:r>
            <a:r>
              <a:rPr kumimoji="1" lang="en-US" altLang="zh-CN" dirty="0" err="1"/>
              <a:t>Xen</a:t>
            </a:r>
            <a:r>
              <a:rPr kumimoji="1" lang="en-US" altLang="zh-CN" dirty="0"/>
              <a:t> and </a:t>
            </a:r>
            <a:r>
              <a:rPr kumimoji="1" lang="en-US" altLang="zh-CN" dirty="0" err="1"/>
              <a:t>Vmware</a:t>
            </a:r>
            <a:r>
              <a:rPr kumimoji="1" lang="en-US" altLang="zh-CN" dirty="0"/>
              <a:t> ESX from CVE. </a:t>
            </a:r>
          </a:p>
          <a:p>
            <a:r>
              <a:rPr kumimoji="1" lang="en-US" altLang="zh-CN" dirty="0"/>
              <a:t>We can see that the number</a:t>
            </a:r>
            <a:r>
              <a:rPr kumimoji="1" lang="en-US" altLang="zh-CN" baseline="0" dirty="0"/>
              <a:t> is growing year by year.</a:t>
            </a:r>
            <a:endParaRPr kumimoji="1" lang="en-US" altLang="zh-CN" dirty="0"/>
          </a:p>
          <a:p>
            <a:r>
              <a:rPr kumimoji="1" lang="en-US" altLang="zh-CN" dirty="0"/>
              <a:t>In 2012, there’re 39 new security issues found in </a:t>
            </a:r>
            <a:r>
              <a:rPr kumimoji="1" lang="en-US" altLang="zh-CN" dirty="0" err="1"/>
              <a:t>Xen</a:t>
            </a:r>
            <a:r>
              <a:rPr kumimoji="1" lang="en-US" altLang="zh-CN" dirty="0"/>
              <a:t>.</a:t>
            </a:r>
          </a:p>
          <a:p>
            <a:r>
              <a:rPr kumimoji="1" lang="en-US" altLang="zh-CN" dirty="0"/>
              <a:t>Since in virtualization stack, “</a:t>
            </a:r>
            <a:r>
              <a:rPr kumimoji="1" lang="en-US" altLang="zh-CN" baseline="0" dirty="0"/>
              <a:t>one point of …”, we claim that “the virtualization stack …”</a:t>
            </a:r>
            <a:endParaRPr kumimoji="1" lang="zh-CN" altLang="en-US" dirty="0"/>
          </a:p>
        </p:txBody>
      </p:sp>
      <p:sp>
        <p:nvSpPr>
          <p:cNvPr id="4" name="幻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5B8B3F-0F45-4AAD-B4A8-B1F7D58CB493}"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2408517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r>
              <a:rPr lang="en-US" dirty="0" err="1"/>
              <a:t>Awaring</a:t>
            </a:r>
            <a:r>
              <a:rPr lang="en-US" baseline="0" dirty="0"/>
              <a:t> of these problems, the goal of </a:t>
            </a:r>
            <a:r>
              <a:rPr lang="en-US" baseline="0" dirty="0" err="1"/>
              <a:t>cloudvisor</a:t>
            </a:r>
            <a:r>
              <a:rPr lang="en-US" baseline="0" dirty="0"/>
              <a:t> is to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1E32BA6-A9CA-41FD-A37D-BCFCEECD83F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9782181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Or</a:t>
            </a:r>
            <a:r>
              <a:rPr kumimoji="1" lang="zh-CN" altLang="en-US" dirty="0"/>
              <a:t> </a:t>
            </a:r>
            <a:r>
              <a:rPr kumimoji="1" lang="en-US" altLang="zh-CN" dirty="0"/>
              <a:t>he</a:t>
            </a:r>
            <a:r>
              <a:rPr kumimoji="1" lang="zh-CN" altLang="en-US" dirty="0"/>
              <a:t> </a:t>
            </a:r>
            <a:r>
              <a:rPr kumimoji="1" lang="en-US" altLang="zh-CN" dirty="0"/>
              <a:t>can</a:t>
            </a:r>
            <a:r>
              <a:rPr kumimoji="1" lang="zh-CN" altLang="en-US" dirty="0"/>
              <a:t> </a:t>
            </a:r>
            <a:r>
              <a:rPr kumimoji="1" lang="en-US" altLang="zh-CN" dirty="0"/>
              <a:t>install</a:t>
            </a:r>
            <a:r>
              <a:rPr kumimoji="1" lang="zh-CN" altLang="en-US" dirty="0"/>
              <a:t> </a:t>
            </a:r>
            <a:r>
              <a:rPr kumimoji="1" lang="en-US" altLang="zh-CN" dirty="0"/>
              <a:t>a</a:t>
            </a:r>
            <a:r>
              <a:rPr kumimoji="1" lang="zh-CN" altLang="en-US" dirty="0"/>
              <a:t> </a:t>
            </a:r>
            <a:r>
              <a:rPr kumimoji="1" lang="en-US" altLang="zh-CN" dirty="0"/>
              <a:t>malware</a:t>
            </a:r>
            <a:r>
              <a:rPr kumimoji="1" lang="zh-CN" altLang="en-US" dirty="0"/>
              <a:t> </a:t>
            </a:r>
            <a:r>
              <a:rPr kumimoji="1" lang="en-US" altLang="zh-CN" dirty="0"/>
              <a:t>to</a:t>
            </a:r>
            <a:r>
              <a:rPr kumimoji="1" lang="zh-CN" altLang="en-US" dirty="0"/>
              <a:t> </a:t>
            </a:r>
            <a:r>
              <a:rPr kumimoji="1" lang="en-US" altLang="zh-CN" dirty="0"/>
              <a:t>lure</a:t>
            </a:r>
            <a:r>
              <a:rPr kumimoji="1" lang="zh-CN" altLang="en-US" dirty="0"/>
              <a:t> </a:t>
            </a:r>
            <a:r>
              <a:rPr kumimoji="1" lang="en-US" altLang="zh-CN" dirty="0"/>
              <a:t>the</a:t>
            </a:r>
            <a:r>
              <a:rPr kumimoji="1" lang="zh-CN" altLang="en-US" dirty="0"/>
              <a:t> </a:t>
            </a:r>
            <a:r>
              <a:rPr kumimoji="1" lang="en-US" altLang="zh-CN" dirty="0"/>
              <a:t>user</a:t>
            </a:r>
            <a:r>
              <a:rPr kumimoji="1" lang="zh-CN" altLang="en-US" dirty="0"/>
              <a:t> </a:t>
            </a:r>
            <a:r>
              <a:rPr kumimoji="1" lang="en-US" altLang="zh-CN" dirty="0"/>
              <a:t>to</a:t>
            </a:r>
            <a:r>
              <a:rPr kumimoji="1" lang="zh-CN" altLang="en-US" dirty="0"/>
              <a:t> </a:t>
            </a:r>
            <a:r>
              <a:rPr kumimoji="1" lang="en-US" altLang="zh-CN" dirty="0"/>
              <a:t>enter</a:t>
            </a:r>
            <a:r>
              <a:rPr kumimoji="1" lang="zh-CN" altLang="en-US" dirty="0"/>
              <a:t> </a:t>
            </a:r>
            <a:r>
              <a:rPr kumimoji="1" lang="en-US" altLang="zh-CN" dirty="0"/>
              <a:t>password.</a:t>
            </a:r>
            <a:r>
              <a:rPr kumimoji="1" lang="zh-CN" altLang="en-US" dirty="0"/>
              <a:t> </a:t>
            </a:r>
            <a:r>
              <a:rPr kumimoji="1" lang="en-US" altLang="zh-CN" dirty="0"/>
              <a:t>A</a:t>
            </a:r>
            <a:r>
              <a:rPr kumimoji="1" lang="zh-CN" altLang="en-US" dirty="0"/>
              <a:t> </a:t>
            </a:r>
            <a:r>
              <a:rPr kumimoji="1" lang="en-US" altLang="zh-CN" dirty="0" err="1"/>
              <a:t>typicall</a:t>
            </a:r>
            <a:r>
              <a:rPr kumimoji="1" lang="zh-CN" altLang="en-US" dirty="0"/>
              <a:t> </a:t>
            </a:r>
            <a:r>
              <a:rPr kumimoji="1" lang="en-US" altLang="zh-CN" dirty="0"/>
              <a:t>malware</a:t>
            </a:r>
            <a:r>
              <a:rPr kumimoji="1" lang="zh-CN" altLang="en-US" dirty="0"/>
              <a:t> </a:t>
            </a:r>
            <a:r>
              <a:rPr kumimoji="1" lang="en-US" altLang="zh-CN" dirty="0"/>
              <a:t>will</a:t>
            </a:r>
            <a:r>
              <a:rPr kumimoji="1" lang="zh-CN" altLang="en-US" dirty="0"/>
              <a:t> </a:t>
            </a:r>
            <a:r>
              <a:rPr kumimoji="1" lang="en-US" altLang="zh-CN" dirty="0"/>
              <a:t>run</a:t>
            </a:r>
            <a:r>
              <a:rPr kumimoji="1" lang="zh-CN" altLang="en-US" dirty="0"/>
              <a:t> </a:t>
            </a:r>
            <a:r>
              <a:rPr kumimoji="1" lang="en-US" altLang="zh-CN" dirty="0"/>
              <a:t>in</a:t>
            </a:r>
            <a:r>
              <a:rPr kumimoji="1" lang="zh-CN" altLang="en-US" dirty="0"/>
              <a:t> </a:t>
            </a:r>
            <a:r>
              <a:rPr kumimoji="1" lang="en-US" altLang="zh-CN" dirty="0"/>
              <a:t>background...</a:t>
            </a:r>
            <a:endParaRPr kumimoji="1" lang="zh-CN" altLang="en-US" dirty="0"/>
          </a:p>
        </p:txBody>
      </p:sp>
      <p:sp>
        <p:nvSpPr>
          <p:cNvPr id="4" name="幻灯片编号占位符 3"/>
          <p:cNvSpPr>
            <a:spLocks noGrp="1"/>
          </p:cNvSpPr>
          <p:nvPr>
            <p:ph type="sldNum" sz="quarter" idx="10"/>
          </p:nvPr>
        </p:nvSpPr>
        <p:spPr/>
        <p:txBody>
          <a:bodyPr/>
          <a:lstStyle/>
          <a:p>
            <a:fld id="{3A84A077-83E9-49A7-9F59-234D78BD6949}" type="slidenum">
              <a:rPr lang="zh-CN" altLang="en-US" smtClean="0"/>
              <a:t>4</a:t>
            </a:fld>
            <a:endParaRPr lang="zh-CN" altLang="en-US"/>
          </a:p>
        </p:txBody>
      </p:sp>
    </p:spTree>
    <p:extLst>
      <p:ext uri="{BB962C8B-B14F-4D97-AF65-F5344CB8AC3E}">
        <p14:creationId xmlns:p14="http://schemas.microsoft.com/office/powerpoint/2010/main" val="10364093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Besides traditional privilege rings on the processor, VT-x introduced a new host mode.</a:t>
            </a:r>
          </a:p>
          <a:p>
            <a:r>
              <a:rPr lang="en-US" dirty="0"/>
              <a:t>Hypervisor</a:t>
            </a:r>
            <a:r>
              <a:rPr lang="en-US" baseline="0" dirty="0"/>
              <a:t> is designed to run in host mode. All privileged operations in guest mode would cause trap into host mode, </a:t>
            </a:r>
            <a:r>
              <a:rPr lang="en-US" baseline="0" dirty="0" err="1"/>
              <a:t>ie</a:t>
            </a:r>
            <a:r>
              <a:rPr lang="en-US" baseline="0" dirty="0"/>
              <a:t>, </a:t>
            </a:r>
            <a:r>
              <a:rPr lang="en-US" baseline="0" dirty="0" err="1"/>
              <a:t>Vmexit</a:t>
            </a:r>
            <a:r>
              <a:rPr lang="en-US" baseline="0" dirty="0"/>
              <a:t>.</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1E32BA6-A9CA-41FD-A37D-BCFCEECD83F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925637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Cloudvisor</a:t>
            </a:r>
            <a:r>
              <a:rPr lang="en-US" dirty="0"/>
              <a:t> interposes hypervisor</a:t>
            </a:r>
            <a:r>
              <a:rPr lang="en-US" baseline="0" dirty="0"/>
              <a:t> and </a:t>
            </a:r>
            <a:r>
              <a:rPr lang="en-US" baseline="0" dirty="0" err="1"/>
              <a:t>vms</a:t>
            </a:r>
            <a:r>
              <a:rPr lang="en-US" baseline="0" dirty="0"/>
              <a:t>...</a:t>
            </a:r>
            <a:endParaRPr lang="en-US" dirty="0"/>
          </a:p>
          <a:p>
            <a:r>
              <a:rPr lang="en-US" dirty="0"/>
              <a:t>In this way, some sensitive states (general purposed registers) could be saved during </a:t>
            </a:r>
            <a:r>
              <a:rPr lang="en-US" dirty="0" err="1"/>
              <a:t>VMExit</a:t>
            </a:r>
            <a:r>
              <a:rPr lang="en-US" dirty="0"/>
              <a:t>.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1E32BA6-A9CA-41FD-A37D-BCFCEECD83F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2665999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By</a:t>
            </a:r>
            <a:r>
              <a:rPr lang="en-US" baseline="0" dirty="0"/>
              <a:t> leveraging this privileged position, </a:t>
            </a:r>
            <a:r>
              <a:rPr lang="en-US" baseline="0" dirty="0" err="1"/>
              <a:t>cloudvisor</a:t>
            </a:r>
            <a:r>
              <a:rPr lang="en-US" baseline="0" dirty="0"/>
              <a:t> conducts memory isolation by hardware assistance.</a:t>
            </a:r>
          </a:p>
          <a:p>
            <a:r>
              <a:rPr lang="en-US" baseline="0" dirty="0"/>
              <a:t>The goal of memory isolation is to forbid ...</a:t>
            </a:r>
            <a:endParaRPr lang="en-US" dirty="0"/>
          </a:p>
          <a:p>
            <a:r>
              <a:rPr lang="en-US" dirty="0" err="1"/>
              <a:t>Cloudvisor</a:t>
            </a:r>
            <a:r>
              <a:rPr lang="en-US" dirty="0"/>
              <a:t> also provide strong memory isolation among the hypervisor and guest </a:t>
            </a:r>
            <a:r>
              <a:rPr lang="en-US" dirty="0" err="1"/>
              <a:t>vms</a:t>
            </a:r>
            <a:r>
              <a:rPr lang="en-US" dirty="0"/>
              <a:t>.</a:t>
            </a:r>
            <a:r>
              <a:rPr lang="en-US" baseline="0" dirty="0"/>
              <a:t>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1E32BA6-A9CA-41FD-A37D-BCFCEECD83F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9439500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SGX allows part</a:t>
            </a:r>
            <a:r>
              <a:rPr lang="en-US" baseline="0" dirty="0"/>
              <a:t> of application code to run in isolation inside an enclave. The enclave region of the main memory is encrypted. The content is only decrypted inside the CPU package using processor specific keys. Thus, even if a malicious adversary has full control over the hardware, it cannot access/modify the enclave. Also, the enclave is protected from other software running in the host, including the OS and hypervisor. In summary, the TCB is the CPU package and the application code running inside and enclave.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A4D1E1F-225E-47EA-97EE-DC94BDC66069}" type="slidenum">
              <a:rPr kumimoji="0" lang="ko-KR" altLang="en-US" sz="1200" b="0" i="0" u="none" strike="noStrike" kern="1200" cap="none" spc="0" normalizeH="0" baseline="0" noProof="0" smtClean="0">
                <a:ln>
                  <a:noFill/>
                </a:ln>
                <a:solidFill>
                  <a:prstClr val="black"/>
                </a:solidFill>
                <a:effectLst/>
                <a:uLnTx/>
                <a:uFillTx/>
                <a:latin typeface="Calibri"/>
                <a:ea typeface="맑은 고딕" panose="020B0503020000020004" pitchFamily="34"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ko-KR" altLang="en-US" sz="1200" b="0" i="0" u="none" strike="noStrike" kern="1200" cap="none" spc="0" normalizeH="0" baseline="0" noProof="0">
              <a:ln>
                <a:noFill/>
              </a:ln>
              <a:solidFill>
                <a:prstClr val="black"/>
              </a:solidFill>
              <a:effectLst/>
              <a:uLnTx/>
              <a:uFillTx/>
              <a:latin typeface="Calibri"/>
              <a:ea typeface="맑은 고딕" panose="020B0503020000020004" pitchFamily="34" charset="-127"/>
              <a:cs typeface="+mn-cs"/>
            </a:endParaRPr>
          </a:p>
        </p:txBody>
      </p:sp>
    </p:spTree>
    <p:extLst>
      <p:ext uri="{BB962C8B-B14F-4D97-AF65-F5344CB8AC3E}">
        <p14:creationId xmlns:p14="http://schemas.microsoft.com/office/powerpoint/2010/main" val="321449564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a:t>
            </a:r>
            <a:r>
              <a:rPr lang="en-US" baseline="0" dirty="0"/>
              <a:t> we executed the code on four different processors, all four of them yielded errors. Intel </a:t>
            </a:r>
            <a:r>
              <a:rPr lang="en-US" baseline="0" dirty="0" err="1"/>
              <a:t>Haswell</a:t>
            </a:r>
            <a:r>
              <a:rPr lang="en-US" baseline="0" dirty="0"/>
              <a:t> has the most errors, at 23 thousand, because it has the highest rate of accessing DRAM.</a:t>
            </a:r>
          </a:p>
          <a:p>
            <a:endParaRPr lang="en-US" baseline="0" dirty="0"/>
          </a:p>
          <a:p>
            <a:r>
              <a:rPr lang="en-US" baseline="0" dirty="0"/>
              <a:t>Later on, I'll show that we can induce as many as ten million disturbance errors in a more controlled environment.</a:t>
            </a:r>
          </a:p>
          <a:p>
            <a:endParaRPr lang="en-US" baseline="0" dirty="0"/>
          </a:p>
          <a:p>
            <a:r>
              <a:rPr lang="en-US" baseline="0" dirty="0"/>
              <a:t>From this, we conclude that disturbance errors are a serious reliability issue.</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F7F79D3-8C36-4CB5-B03B-F440DA7B71A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2079618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In addition, they have serious implications for security</a:t>
            </a:r>
          </a:p>
          <a:p>
            <a:endParaRPr lang="en-US" baseline="0" dirty="0"/>
          </a:p>
          <a:p>
            <a:r>
              <a:rPr lang="en-US" baseline="0" dirty="0"/>
              <a:t>When disturbance errors occur, they could breach memory protection. This is because an OS page fits inside a DRAM row. So an error in a different DRAM row means an error in a different OS page.</a:t>
            </a:r>
          </a:p>
          <a:p>
            <a:endParaRPr lang="en-US" baseline="0" dirty="0"/>
          </a:p>
          <a:p>
            <a:r>
              <a:rPr lang="en-US" baseline="0" dirty="0"/>
              <a:t>This opens up a vulnerability to disturbance attacks. Just by accessing its own page, a malicious program could corrupt pages belonging to another program.</a:t>
            </a:r>
          </a:p>
          <a:p>
            <a:endParaRPr lang="en-US" baseline="0" dirty="0"/>
          </a:p>
          <a:p>
            <a:r>
              <a:rPr lang="en-US" baseline="0" dirty="0"/>
              <a:t>And, as shown previously, we constructed a proof-of-concept using only user-level instructions.</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F7F79D3-8C36-4CB5-B03B-F440DA7B71A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48530450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Based on what we learned from the sensitivity studies,</a:t>
            </a:r>
            <a:r>
              <a:rPr lang="en-US" baseline="0" dirty="0"/>
              <a:t> there are two naive solutions that immediately present themselves.</a:t>
            </a:r>
          </a:p>
          <a:p>
            <a:endParaRPr lang="en-US" baseline="0" dirty="0"/>
          </a:p>
          <a:p>
            <a:r>
              <a:rPr lang="en-US" baseline="0" dirty="0"/>
              <a:t>First, we can throttle accesses to the same row. If the access-interval is greater than 500ns, I showed how errors are not induced. We can achieve the same effect by limiting the maximum number of accesses to the same row to be less than 128K, within a refresh interval.</a:t>
            </a:r>
          </a:p>
          <a:p>
            <a:endParaRPr lang="en-US" baseline="0" dirty="0"/>
          </a:p>
          <a:p>
            <a:r>
              <a:rPr lang="en-US" baseline="0" dirty="0"/>
              <a:t>Second, we can refresh the module more frequently. If the refresh-interval is shortened by 7x, I showed how errors can be prevented.</a:t>
            </a:r>
          </a:p>
          <a:p>
            <a:endParaRPr lang="en-US" baseline="0" dirty="0"/>
          </a:p>
          <a:p>
            <a:r>
              <a:rPr lang="en-US" baseline="0" dirty="0"/>
              <a:t>However, both naive solutions introduce significant overhead in both performance and power. Later on, I will propose a much more efficient solution.</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F7F79D3-8C36-4CB5-B03B-F440DA7B71A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961455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a:t>
            </a:r>
            <a:r>
              <a:rPr lang="en-US" baseline="0" dirty="0"/>
              <a:t> a list of four potential solutions to disturbance errors: making better DRAM chips, refreshing more frequently, employing sophisticated ECC schemes, and using hardware counters to track the number of accesses to different rows.</a:t>
            </a:r>
          </a:p>
          <a:p>
            <a:endParaRPr lang="en-US" baseline="0" dirty="0"/>
          </a:p>
          <a:p>
            <a:r>
              <a:rPr lang="en-US" baseline="0" dirty="0"/>
              <a:t>However, all of these solutions incur a large overhead in terms cost, power, performance, and/or complexity.</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F7F79D3-8C36-4CB5-B03B-F440DA7B71A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5364770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a:t>
            </a:r>
            <a:r>
              <a:rPr lang="en-US" baseline="0" dirty="0"/>
              <a:t> provide a more efficient solution, called PARA,</a:t>
            </a:r>
            <a:r>
              <a:rPr lang="en-US" dirty="0"/>
              <a:t> which stands for probabilistic adjacent row activation.</a:t>
            </a:r>
          </a:p>
          <a:p>
            <a:endParaRPr lang="en-US" dirty="0"/>
          </a:p>
          <a:p>
            <a:r>
              <a:rPr lang="en-US" dirty="0"/>
              <a:t>The</a:t>
            </a:r>
            <a:r>
              <a:rPr lang="en-US" baseline="0" dirty="0"/>
              <a:t> key idea is thus: after closing a row, we activate (i.e., refresh) one of its neighbors with a low probability, for example, p equal to 0.005.</a:t>
            </a:r>
          </a:p>
          <a:p>
            <a:endParaRPr lang="en-US" baseline="0" dirty="0"/>
          </a:p>
          <a:p>
            <a:r>
              <a:rPr lang="en-US" baseline="0" dirty="0"/>
              <a:t>PARA provides a strong reliability guarantee even under the worst-case access patterns to DRAM. When we set p to 0.005, the expected number of errors in one year is 9.4 times 10 to the negative 14. This probability is much lower the failure rate of other hardware components, for example, the hard-disk drive.</a:t>
            </a:r>
          </a:p>
          <a:p>
            <a:endParaRPr lang="en-US" baseline="0" dirty="0"/>
          </a:p>
          <a:p>
            <a:r>
              <a:rPr lang="en-US" baseline="0" dirty="0"/>
              <a:t>And by adjusting the value of p, PARA can provide an arbitrarily strong-degree of protection against errors.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F7F79D3-8C36-4CB5-B03B-F440DA7B71A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42499329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PARA has many</a:t>
            </a:r>
            <a:r>
              <a:rPr lang="en-US" baseline="0" dirty="0"/>
              <a:t> advantages. Since it refreshes row infrequently, it has low power and low performance-overhead. Simulated across 29 benchmarks, we saw an average of only 0.2% slowdown and a maximum of only 0.75% slowdown.</a:t>
            </a:r>
          </a:p>
          <a:p>
            <a:endParaRPr lang="en-US" baseline="0" dirty="0"/>
          </a:p>
          <a:p>
            <a:r>
              <a:rPr lang="en-US" baseline="0" dirty="0"/>
              <a:t>In addition, due to its stateless nature, PARA has low cost and complexity.</a:t>
            </a:r>
          </a:p>
          <a:p>
            <a:endParaRPr lang="en-US" baseline="0" dirty="0"/>
          </a:p>
          <a:p>
            <a:r>
              <a:rPr lang="en-US" baseline="0" dirty="0"/>
              <a:t>Therefore, PARA is an effective and low-overhead solution to prevent disturbance errors.</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F7F79D3-8C36-4CB5-B03B-F440DA7B71A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5598129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Or,</a:t>
            </a:r>
            <a:r>
              <a:rPr kumimoji="1" lang="zh-CN" altLang="en-US" dirty="0"/>
              <a:t> </a:t>
            </a:r>
            <a:r>
              <a:rPr kumimoji="1" lang="en-US" altLang="zh-CN" dirty="0"/>
              <a:t>he</a:t>
            </a:r>
            <a:r>
              <a:rPr kumimoji="1" lang="zh-CN" altLang="en-US" dirty="0"/>
              <a:t> </a:t>
            </a:r>
            <a:r>
              <a:rPr kumimoji="1" lang="en-US" altLang="zh-CN" dirty="0"/>
              <a:t>can</a:t>
            </a:r>
            <a:r>
              <a:rPr kumimoji="1" lang="zh-CN" altLang="en-US" dirty="0"/>
              <a:t> </a:t>
            </a:r>
            <a:r>
              <a:rPr kumimoji="1" lang="en-US" altLang="zh-CN" dirty="0"/>
              <a:t>just</a:t>
            </a:r>
            <a:r>
              <a:rPr kumimoji="1" lang="zh-CN" altLang="en-US" dirty="0"/>
              <a:t> </a:t>
            </a:r>
            <a:r>
              <a:rPr kumimoji="1" lang="en-US" altLang="zh-CN" dirty="0"/>
              <a:t>use</a:t>
            </a:r>
            <a:r>
              <a:rPr kumimoji="1" lang="zh-CN" altLang="en-US" dirty="0"/>
              <a:t> </a:t>
            </a:r>
            <a:r>
              <a:rPr kumimoji="1" lang="en-US" altLang="zh-CN" dirty="0"/>
              <a:t>rootkit</a:t>
            </a:r>
            <a:r>
              <a:rPr kumimoji="1" lang="zh-CN" altLang="en-US" dirty="0"/>
              <a:t> </a:t>
            </a:r>
            <a:r>
              <a:rPr kumimoji="1" lang="en-US" altLang="zh-CN" dirty="0"/>
              <a:t>and</a:t>
            </a:r>
            <a:r>
              <a:rPr kumimoji="1" lang="zh-CN" altLang="en-US" dirty="0"/>
              <a:t> </a:t>
            </a:r>
            <a:r>
              <a:rPr kumimoji="1" lang="en-US" altLang="zh-CN" dirty="0"/>
              <a:t>scan</a:t>
            </a:r>
            <a:r>
              <a:rPr kumimoji="1" lang="zh-CN" altLang="en-US" dirty="0"/>
              <a:t> </a:t>
            </a:r>
            <a:r>
              <a:rPr kumimoji="1" lang="en-US" altLang="zh-CN" dirty="0"/>
              <a:t>the</a:t>
            </a:r>
            <a:r>
              <a:rPr kumimoji="1" lang="zh-CN" altLang="en-US" dirty="0"/>
              <a:t> </a:t>
            </a:r>
            <a:r>
              <a:rPr kumimoji="1" lang="en-US" altLang="zh-CN" dirty="0"/>
              <a:t>memory</a:t>
            </a:r>
            <a:r>
              <a:rPr kumimoji="1" lang="zh-CN" altLang="en-US" dirty="0"/>
              <a:t> </a:t>
            </a:r>
            <a:r>
              <a:rPr kumimoji="1" lang="en-US" altLang="zh-CN" dirty="0"/>
              <a:t>for</a:t>
            </a:r>
            <a:r>
              <a:rPr kumimoji="1" lang="zh-CN" altLang="en-US" dirty="0"/>
              <a:t> </a:t>
            </a:r>
            <a:r>
              <a:rPr kumimoji="1" lang="en-US" altLang="zh-CN" dirty="0"/>
              <a:t>any</a:t>
            </a:r>
            <a:r>
              <a:rPr kumimoji="1" lang="zh-CN" altLang="en-US" dirty="0"/>
              <a:t> </a:t>
            </a:r>
            <a:r>
              <a:rPr kumimoji="1" lang="en-US" altLang="zh-CN" dirty="0"/>
              <a:t>plaintext</a:t>
            </a:r>
            <a:endParaRPr kumimoji="1" lang="zh-CN" altLang="en-US" dirty="0"/>
          </a:p>
        </p:txBody>
      </p:sp>
      <p:sp>
        <p:nvSpPr>
          <p:cNvPr id="4" name="幻灯片编号占位符 3"/>
          <p:cNvSpPr>
            <a:spLocks noGrp="1"/>
          </p:cNvSpPr>
          <p:nvPr>
            <p:ph type="sldNum" sz="quarter" idx="10"/>
          </p:nvPr>
        </p:nvSpPr>
        <p:spPr/>
        <p:txBody>
          <a:bodyPr/>
          <a:lstStyle/>
          <a:p>
            <a:fld id="{3A84A077-83E9-49A7-9F59-234D78BD6949}" type="slidenum">
              <a:rPr lang="zh-CN" altLang="en-US" smtClean="0"/>
              <a:t>5</a:t>
            </a:fld>
            <a:endParaRPr lang="zh-CN" altLang="en-US"/>
          </a:p>
        </p:txBody>
      </p:sp>
    </p:spTree>
    <p:extLst>
      <p:ext uri="{BB962C8B-B14F-4D97-AF65-F5344CB8AC3E}">
        <p14:creationId xmlns:p14="http://schemas.microsoft.com/office/powerpoint/2010/main" val="227005402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79425" y="768350"/>
            <a:ext cx="6140450" cy="3836988"/>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C3C753E-1415-4755-9AD0-A4D51D8BE0DD}" type="slidenum">
              <a:rPr kumimoji="0" lang="en-US" altLang="zh-TW" sz="1300" b="0" i="0" u="none" strike="noStrike" kern="1200" cap="none" spc="0" normalizeH="0" baseline="0" noProof="0" smtClean="0">
                <a:ln>
                  <a:noFill/>
                </a:ln>
                <a:solidFill>
                  <a:prstClr val="black"/>
                </a:solidFill>
                <a:effectLst/>
                <a:uLnTx/>
                <a:uFillTx/>
                <a:latin typeface="Calibri"/>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en-US" altLang="zh-TW" sz="13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spTree>
    <p:extLst>
      <p:ext uri="{BB962C8B-B14F-4D97-AF65-F5344CB8AC3E}">
        <p14:creationId xmlns:p14="http://schemas.microsoft.com/office/powerpoint/2010/main" val="155695643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79425" y="768350"/>
            <a:ext cx="6140450" cy="3836988"/>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C3C753E-1415-4755-9AD0-A4D51D8BE0DD}" type="slidenum">
              <a:rPr kumimoji="0" lang="en-US" altLang="zh-TW" sz="1300" b="0" i="0" u="none" strike="noStrike" kern="1200" cap="none" spc="0" normalizeH="0" baseline="0" noProof="0" smtClean="0">
                <a:ln>
                  <a:noFill/>
                </a:ln>
                <a:solidFill>
                  <a:prstClr val="black"/>
                </a:solidFill>
                <a:effectLst/>
                <a:uLnTx/>
                <a:uFillTx/>
                <a:latin typeface="Calibri"/>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en-US" altLang="zh-TW" sz="13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spTree>
    <p:extLst>
      <p:ext uri="{BB962C8B-B14F-4D97-AF65-F5344CB8AC3E}">
        <p14:creationId xmlns:p14="http://schemas.microsoft.com/office/powerpoint/2010/main" val="389217758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79425" y="768350"/>
            <a:ext cx="6140450" cy="3836988"/>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C3C753E-1415-4755-9AD0-A4D51D8BE0DD}" type="slidenum">
              <a:rPr kumimoji="0" lang="en-US" altLang="zh-TW" sz="1300" b="0" i="0" u="none" strike="noStrike" kern="1200" cap="none" spc="0" normalizeH="0" baseline="0" noProof="0" smtClean="0">
                <a:ln>
                  <a:noFill/>
                </a:ln>
                <a:solidFill>
                  <a:prstClr val="black"/>
                </a:solidFill>
                <a:effectLst/>
                <a:uLnTx/>
                <a:uFillTx/>
                <a:latin typeface="Calibri"/>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en-US" altLang="zh-TW" sz="13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spTree>
    <p:extLst>
      <p:ext uri="{BB962C8B-B14F-4D97-AF65-F5344CB8AC3E}">
        <p14:creationId xmlns:p14="http://schemas.microsoft.com/office/powerpoint/2010/main" val="139192390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79425" y="768350"/>
            <a:ext cx="6140450" cy="3836988"/>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C3C753E-1415-4755-9AD0-A4D51D8BE0DD}" type="slidenum">
              <a:rPr kumimoji="0" lang="en-US" altLang="zh-TW" sz="1300" b="0" i="0" u="none" strike="noStrike" kern="1200" cap="none" spc="0" normalizeH="0" baseline="0" noProof="0" smtClean="0">
                <a:ln>
                  <a:noFill/>
                </a:ln>
                <a:solidFill>
                  <a:prstClr val="black"/>
                </a:solidFill>
                <a:effectLst/>
                <a:uLnTx/>
                <a:uFillTx/>
                <a:latin typeface="Calibri"/>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en-US" altLang="zh-TW" sz="13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spTree>
    <p:extLst>
      <p:ext uri="{BB962C8B-B14F-4D97-AF65-F5344CB8AC3E}">
        <p14:creationId xmlns:p14="http://schemas.microsoft.com/office/powerpoint/2010/main" val="248361881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79425" y="768350"/>
            <a:ext cx="6140450" cy="3836988"/>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C3C753E-1415-4755-9AD0-A4D51D8BE0DD}" type="slidenum">
              <a:rPr kumimoji="0" lang="en-US" altLang="zh-TW" sz="1300" b="0" i="0" u="none" strike="noStrike" kern="1200" cap="none" spc="0" normalizeH="0" baseline="0" noProof="0" smtClean="0">
                <a:ln>
                  <a:noFill/>
                </a:ln>
                <a:solidFill>
                  <a:prstClr val="black"/>
                </a:solidFill>
                <a:effectLst/>
                <a:uLnTx/>
                <a:uFillTx/>
                <a:latin typeface="Calibri"/>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0" lang="en-US" altLang="zh-TW" sz="13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spTree>
    <p:extLst>
      <p:ext uri="{BB962C8B-B14F-4D97-AF65-F5344CB8AC3E}">
        <p14:creationId xmlns:p14="http://schemas.microsoft.com/office/powerpoint/2010/main" val="356619117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79425" y="768350"/>
            <a:ext cx="6140450" cy="3836988"/>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C3C753E-1415-4755-9AD0-A4D51D8BE0DD}" type="slidenum">
              <a:rPr kumimoji="0" lang="en-US" altLang="zh-TW" sz="1300" b="0" i="0" u="none" strike="noStrike" kern="1200" cap="none" spc="0" normalizeH="0" baseline="0" noProof="0" smtClean="0">
                <a:ln>
                  <a:noFill/>
                </a:ln>
                <a:solidFill>
                  <a:prstClr val="black"/>
                </a:solidFill>
                <a:effectLst/>
                <a:uLnTx/>
                <a:uFillTx/>
                <a:latin typeface="Calibri"/>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en-US" altLang="zh-TW" sz="13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spTree>
    <p:extLst>
      <p:ext uri="{BB962C8B-B14F-4D97-AF65-F5344CB8AC3E}">
        <p14:creationId xmlns:p14="http://schemas.microsoft.com/office/powerpoint/2010/main" val="372878604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79425" y="768350"/>
            <a:ext cx="6140450" cy="3836988"/>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C3C753E-1415-4755-9AD0-A4D51D8BE0DD}" type="slidenum">
              <a:rPr kumimoji="0" lang="en-US" altLang="zh-TW" sz="1300" b="0" i="0" u="none" strike="noStrike" kern="1200" cap="none" spc="0" normalizeH="0" baseline="0" noProof="0" smtClean="0">
                <a:ln>
                  <a:noFill/>
                </a:ln>
                <a:solidFill>
                  <a:prstClr val="black"/>
                </a:solidFill>
                <a:effectLst/>
                <a:uLnTx/>
                <a:uFillTx/>
                <a:latin typeface="Calibri"/>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0" lang="en-US" altLang="zh-TW" sz="13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spTree>
    <p:extLst>
      <p:ext uri="{BB962C8B-B14F-4D97-AF65-F5344CB8AC3E}">
        <p14:creationId xmlns:p14="http://schemas.microsoft.com/office/powerpoint/2010/main" val="418582406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79425" y="768350"/>
            <a:ext cx="6140450" cy="3836988"/>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C3C753E-1415-4755-9AD0-A4D51D8BE0DD}" type="slidenum">
              <a:rPr kumimoji="0" lang="en-US" altLang="zh-TW" sz="1300" b="0" i="0" u="none" strike="noStrike" kern="1200" cap="none" spc="0" normalizeH="0" baseline="0" noProof="0" smtClean="0">
                <a:ln>
                  <a:noFill/>
                </a:ln>
                <a:solidFill>
                  <a:prstClr val="black"/>
                </a:solidFill>
                <a:effectLst/>
                <a:uLnTx/>
                <a:uFillTx/>
                <a:latin typeface="Calibri"/>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0" lang="en-US" altLang="zh-TW" sz="13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spTree>
    <p:extLst>
      <p:ext uri="{BB962C8B-B14F-4D97-AF65-F5344CB8AC3E}">
        <p14:creationId xmlns:p14="http://schemas.microsoft.com/office/powerpoint/2010/main" val="103120350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Shape 303"/>
          <p:cNvSpPr>
            <a:spLocks noGrp="1" noRot="1" noChangeAspect="1"/>
          </p:cNvSpPr>
          <p:nvPr>
            <p:ph type="sldImg" idx="2"/>
          </p:nvPr>
        </p:nvSpPr>
        <p:spPr>
          <a:xfrm>
            <a:off x="685800" y="685800"/>
            <a:ext cx="54864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4" name="Shape 30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22338212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This</a:t>
            </a:r>
            <a:r>
              <a:rPr kumimoji="1" lang="zh-CN" altLang="en-US" dirty="0"/>
              <a:t> </a:t>
            </a:r>
            <a:r>
              <a:rPr kumimoji="1" lang="en-US" altLang="zh-CN" dirty="0"/>
              <a:t>attack</a:t>
            </a:r>
            <a:r>
              <a:rPr kumimoji="1" lang="zh-CN" altLang="en-US" dirty="0"/>
              <a:t> </a:t>
            </a:r>
            <a:r>
              <a:rPr kumimoji="1" lang="en-US" altLang="zh-CN" dirty="0"/>
              <a:t>is</a:t>
            </a:r>
            <a:r>
              <a:rPr kumimoji="1" lang="zh-CN" altLang="en-US" dirty="0"/>
              <a:t> </a:t>
            </a:r>
            <a:r>
              <a:rPr kumimoji="1" lang="en-US" altLang="zh-CN" dirty="0"/>
              <a:t>simple</a:t>
            </a:r>
            <a:r>
              <a:rPr kumimoji="1" lang="zh-CN" altLang="en-US" dirty="0"/>
              <a:t> </a:t>
            </a:r>
            <a:r>
              <a:rPr kumimoji="1" lang="en-US" altLang="zh-CN" dirty="0"/>
              <a:t>but</a:t>
            </a:r>
            <a:r>
              <a:rPr kumimoji="1" lang="zh-CN" altLang="en-US" dirty="0"/>
              <a:t> </a:t>
            </a:r>
            <a:r>
              <a:rPr kumimoji="1" lang="en-US" altLang="zh-CN" dirty="0"/>
              <a:t>effective</a:t>
            </a:r>
            <a:r>
              <a:rPr kumimoji="1" lang="zh-CN" altLang="en-US" dirty="0"/>
              <a:t> </a:t>
            </a:r>
            <a:r>
              <a:rPr kumimoji="1" lang="en-US" altLang="zh-CN" dirty="0"/>
              <a:t>since</a:t>
            </a:r>
            <a:r>
              <a:rPr kumimoji="1" lang="zh-CN" altLang="en-US" dirty="0"/>
              <a:t> </a:t>
            </a:r>
            <a:r>
              <a:rPr kumimoji="1" lang="en-US" altLang="zh-CN" dirty="0"/>
              <a:t>the</a:t>
            </a:r>
            <a:r>
              <a:rPr kumimoji="1" lang="zh-CN" altLang="en-US" dirty="0"/>
              <a:t> </a:t>
            </a:r>
            <a:r>
              <a:rPr kumimoji="1" lang="en-US" altLang="zh-CN" dirty="0"/>
              <a:t>memory</a:t>
            </a:r>
            <a:r>
              <a:rPr kumimoji="1" lang="zh-CN" altLang="en-US" dirty="0"/>
              <a:t> </a:t>
            </a:r>
            <a:r>
              <a:rPr kumimoji="1" lang="en-US" altLang="zh-CN" dirty="0"/>
              <a:t>does</a:t>
            </a:r>
            <a:r>
              <a:rPr kumimoji="1" lang="zh-CN" altLang="en-US" dirty="0"/>
              <a:t> </a:t>
            </a:r>
            <a:r>
              <a:rPr kumimoji="1" lang="en-US" altLang="zh-CN" dirty="0"/>
              <a:t>contain</a:t>
            </a:r>
            <a:r>
              <a:rPr kumimoji="1" lang="zh-CN" altLang="en-US" dirty="0"/>
              <a:t> </a:t>
            </a:r>
            <a:r>
              <a:rPr kumimoji="1" lang="en-US" altLang="zh-CN" dirty="0"/>
              <a:t>many</a:t>
            </a:r>
            <a:r>
              <a:rPr kumimoji="1" lang="zh-CN" altLang="en-US" dirty="0"/>
              <a:t> </a:t>
            </a:r>
            <a:r>
              <a:rPr kumimoji="1" lang="en-US" altLang="zh-CN" dirty="0"/>
              <a:t>secrets.</a:t>
            </a:r>
            <a:r>
              <a:rPr kumimoji="1" lang="zh-CN" altLang="en-US" dirty="0"/>
              <a:t> </a:t>
            </a:r>
            <a:r>
              <a:rPr kumimoji="1" lang="en-US" altLang="zh-CN" dirty="0"/>
              <a:t>Here</a:t>
            </a:r>
            <a:r>
              <a:rPr kumimoji="1" lang="zh-CN" altLang="en-US" dirty="0"/>
              <a:t> </a:t>
            </a:r>
            <a:r>
              <a:rPr kumimoji="1" lang="en-US" altLang="zh-CN" dirty="0"/>
              <a:t>is</a:t>
            </a:r>
            <a:r>
              <a:rPr kumimoji="1" lang="zh-CN" altLang="en-US" dirty="0"/>
              <a:t> </a:t>
            </a:r>
            <a:r>
              <a:rPr kumimoji="1" lang="en-US" altLang="zh-CN" dirty="0"/>
              <a:t>a</a:t>
            </a:r>
            <a:r>
              <a:rPr kumimoji="1" lang="zh-CN" altLang="en-US" dirty="0"/>
              <a:t> </a:t>
            </a:r>
            <a:r>
              <a:rPr kumimoji="1" lang="en-US" altLang="zh-CN" dirty="0"/>
              <a:t>table</a:t>
            </a:r>
            <a:r>
              <a:rPr kumimoji="1" lang="zh-CN" altLang="en-US" dirty="0"/>
              <a:t> </a:t>
            </a:r>
            <a:r>
              <a:rPr kumimoji="1" lang="en-US" altLang="zh-CN" dirty="0"/>
              <a:t>from</a:t>
            </a:r>
            <a:r>
              <a:rPr kumimoji="1" lang="zh-CN" altLang="en-US" dirty="0"/>
              <a:t> </a:t>
            </a:r>
            <a:r>
              <a:rPr kumimoji="1" lang="en-US" altLang="zh-CN" dirty="0" err="1"/>
              <a:t>cleanOS</a:t>
            </a:r>
            <a:r>
              <a:rPr kumimoji="1" lang="en-US" altLang="zh-CN" dirty="0"/>
              <a:t>,</a:t>
            </a:r>
            <a:r>
              <a:rPr kumimoji="1" lang="zh-CN" altLang="en-US" dirty="0"/>
              <a:t> </a:t>
            </a:r>
            <a:r>
              <a:rPr kumimoji="1" lang="en-US" altLang="zh-CN" dirty="0"/>
              <a:t>OSDI'12</a:t>
            </a:r>
            <a:r>
              <a:rPr kumimoji="1" lang="zh-CN" altLang="en-US" dirty="0"/>
              <a:t> </a:t>
            </a:r>
            <a:r>
              <a:rPr kumimoji="1" lang="en-US" altLang="zh-CN" dirty="0"/>
              <a:t>paper.</a:t>
            </a:r>
          </a:p>
          <a:p>
            <a:r>
              <a:rPr kumimoji="1" lang="en-US" altLang="zh-CN" dirty="0"/>
              <a:t>It</a:t>
            </a:r>
            <a:r>
              <a:rPr kumimoji="1" lang="zh-CN" altLang="en-US" dirty="0"/>
              <a:t> </a:t>
            </a:r>
            <a:r>
              <a:rPr kumimoji="1" lang="en-US" altLang="zh-CN" dirty="0"/>
              <a:t>shows</a:t>
            </a:r>
            <a:r>
              <a:rPr kumimoji="1" lang="zh-CN" altLang="en-US" dirty="0"/>
              <a:t> </a:t>
            </a:r>
            <a:r>
              <a:rPr kumimoji="1" lang="en-US" altLang="zh-CN" dirty="0"/>
              <a:t>that</a:t>
            </a:r>
            <a:r>
              <a:rPr kumimoji="1" lang="zh-CN" altLang="en-US" dirty="0"/>
              <a:t> </a:t>
            </a:r>
            <a:r>
              <a:rPr kumimoji="1" lang="en-US" altLang="zh-CN" dirty="0"/>
              <a:t>many</a:t>
            </a:r>
            <a:r>
              <a:rPr kumimoji="1" lang="zh-CN" altLang="en-US" dirty="0"/>
              <a:t> </a:t>
            </a:r>
            <a:r>
              <a:rPr kumimoji="1" lang="en-US" altLang="zh-CN" dirty="0"/>
              <a:t>popular</a:t>
            </a:r>
            <a:r>
              <a:rPr kumimoji="1" lang="zh-CN" altLang="en-US" dirty="0"/>
              <a:t> </a:t>
            </a:r>
            <a:r>
              <a:rPr kumimoji="1" lang="en-US" altLang="zh-CN" dirty="0"/>
              <a:t>applications</a:t>
            </a:r>
            <a:r>
              <a:rPr kumimoji="1" lang="zh-CN" altLang="en-US" dirty="0"/>
              <a:t> </a:t>
            </a:r>
            <a:r>
              <a:rPr kumimoji="1" lang="en-US" altLang="zh-CN" dirty="0"/>
              <a:t>will</a:t>
            </a:r>
            <a:r>
              <a:rPr kumimoji="1" lang="zh-CN" altLang="en-US" dirty="0"/>
              <a:t> </a:t>
            </a:r>
            <a:r>
              <a:rPr kumimoji="1" lang="en-US" altLang="zh-CN" dirty="0"/>
              <a:t>leave</a:t>
            </a:r>
            <a:r>
              <a:rPr kumimoji="1" lang="zh-CN" altLang="en-US" dirty="0"/>
              <a:t> </a:t>
            </a:r>
            <a:r>
              <a:rPr kumimoji="1" lang="en-US" altLang="zh-CN" dirty="0"/>
              <a:t>residue</a:t>
            </a:r>
            <a:r>
              <a:rPr kumimoji="1" lang="zh-CN" altLang="en-US" dirty="0"/>
              <a:t> </a:t>
            </a:r>
            <a:r>
              <a:rPr kumimoji="1" lang="en-US" altLang="zh-CN" dirty="0"/>
              <a:t>of</a:t>
            </a:r>
            <a:r>
              <a:rPr kumimoji="1" lang="zh-CN" altLang="en-US" dirty="0"/>
              <a:t> </a:t>
            </a:r>
            <a:r>
              <a:rPr kumimoji="1" lang="en-US" altLang="zh-CN" dirty="0"/>
              <a:t>critical</a:t>
            </a:r>
            <a:r>
              <a:rPr kumimoji="1" lang="zh-CN" altLang="en-US" dirty="0"/>
              <a:t> </a:t>
            </a:r>
            <a:r>
              <a:rPr kumimoji="1" lang="en-US" altLang="zh-CN" dirty="0"/>
              <a:t>data</a:t>
            </a:r>
            <a:r>
              <a:rPr kumimoji="1" lang="zh-CN" altLang="en-US" dirty="0"/>
              <a:t> </a:t>
            </a:r>
            <a:r>
              <a:rPr kumimoji="1" lang="en-US" altLang="zh-CN" dirty="0"/>
              <a:t>in</a:t>
            </a:r>
            <a:r>
              <a:rPr kumimoji="1" lang="zh-CN" altLang="en-US" dirty="0"/>
              <a:t> </a:t>
            </a:r>
            <a:r>
              <a:rPr kumimoji="1" lang="en-US" altLang="zh-CN" dirty="0"/>
              <a:t>memory</a:t>
            </a:r>
            <a:r>
              <a:rPr kumimoji="1" lang="zh-CN" altLang="en-US" dirty="0"/>
              <a:t> </a:t>
            </a:r>
            <a:r>
              <a:rPr kumimoji="1" lang="en-US" altLang="zh-CN" dirty="0"/>
              <a:t>for</a:t>
            </a:r>
            <a:r>
              <a:rPr kumimoji="1" lang="zh-CN" altLang="en-US" dirty="0"/>
              <a:t> </a:t>
            </a:r>
            <a:r>
              <a:rPr kumimoji="1" lang="en-US" altLang="zh-CN" dirty="0"/>
              <a:t>a</a:t>
            </a:r>
            <a:r>
              <a:rPr kumimoji="1" lang="zh-CN" altLang="en-US" dirty="0"/>
              <a:t> </a:t>
            </a:r>
            <a:r>
              <a:rPr kumimoji="1" lang="en-US" altLang="zh-CN" dirty="0"/>
              <a:t>long</a:t>
            </a:r>
            <a:r>
              <a:rPr kumimoji="1" lang="zh-CN" altLang="en-US" dirty="0"/>
              <a:t> </a:t>
            </a:r>
            <a:r>
              <a:rPr kumimoji="1" lang="en-US" altLang="zh-CN" dirty="0"/>
              <a:t>time.</a:t>
            </a:r>
            <a:r>
              <a:rPr kumimoji="1" lang="zh-CN" altLang="en-US" dirty="0"/>
              <a:t> </a:t>
            </a:r>
            <a:r>
              <a:rPr kumimoji="1" lang="en-US" altLang="zh-CN" dirty="0"/>
              <a:t>For</a:t>
            </a:r>
            <a:r>
              <a:rPr kumimoji="1" lang="zh-CN" altLang="en-US" dirty="0"/>
              <a:t> </a:t>
            </a:r>
            <a:r>
              <a:rPr kumimoji="1" lang="en-US" altLang="zh-CN" dirty="0"/>
              <a:t>example,</a:t>
            </a:r>
          </a:p>
          <a:p>
            <a:r>
              <a:rPr kumimoji="1" lang="en-US" altLang="zh-CN" dirty="0"/>
              <a:t>the</a:t>
            </a:r>
            <a:r>
              <a:rPr kumimoji="1" lang="zh-CN" altLang="en-US" dirty="0"/>
              <a:t> </a:t>
            </a:r>
            <a:r>
              <a:rPr kumimoji="1" lang="en-US" altLang="zh-CN" dirty="0"/>
              <a:t>android's</a:t>
            </a:r>
            <a:r>
              <a:rPr kumimoji="1" lang="zh-CN" altLang="en-US" dirty="0"/>
              <a:t> </a:t>
            </a:r>
            <a:r>
              <a:rPr kumimoji="1" lang="en-US" altLang="zh-CN" dirty="0"/>
              <a:t>default</a:t>
            </a:r>
            <a:r>
              <a:rPr kumimoji="1" lang="zh-CN" altLang="en-US" dirty="0"/>
              <a:t> </a:t>
            </a:r>
            <a:r>
              <a:rPr kumimoji="1" lang="en-US" altLang="zh-CN" dirty="0"/>
              <a:t>email</a:t>
            </a:r>
            <a:r>
              <a:rPr kumimoji="1" lang="zh-CN" altLang="en-US" dirty="0"/>
              <a:t> </a:t>
            </a:r>
            <a:r>
              <a:rPr kumimoji="1" lang="en-US" altLang="zh-CN" dirty="0"/>
              <a:t>app,</a:t>
            </a:r>
            <a:r>
              <a:rPr kumimoji="1" lang="zh-CN" altLang="en-US" dirty="0"/>
              <a:t> </a:t>
            </a:r>
          </a:p>
        </p:txBody>
      </p:sp>
      <p:sp>
        <p:nvSpPr>
          <p:cNvPr id="4" name="幻灯片编号占位符 3"/>
          <p:cNvSpPr>
            <a:spLocks noGrp="1"/>
          </p:cNvSpPr>
          <p:nvPr>
            <p:ph type="sldNum" sz="quarter" idx="10"/>
          </p:nvPr>
        </p:nvSpPr>
        <p:spPr/>
        <p:txBody>
          <a:bodyPr/>
          <a:lstStyle/>
          <a:p>
            <a:fld id="{3A84A077-83E9-49A7-9F59-234D78BD6949}" type="slidenum">
              <a:rPr lang="zh-CN" altLang="en-US" smtClean="0"/>
              <a:t>6</a:t>
            </a:fld>
            <a:endParaRPr lang="zh-CN" altLang="en-US"/>
          </a:p>
        </p:txBody>
      </p:sp>
    </p:spTree>
    <p:extLst>
      <p:ext uri="{BB962C8B-B14F-4D97-AF65-F5344CB8AC3E}">
        <p14:creationId xmlns:p14="http://schemas.microsoft.com/office/powerpoint/2010/main" val="30024491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The</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attacker</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might</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also</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steal</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your</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password</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from</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screen.</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On</a:t>
            </a:r>
            <a:r>
              <a:rPr lang="zh-CN" altLang="en-US" sz="1200" b="0" i="0" kern="1200" dirty="0">
                <a:solidFill>
                  <a:schemeClr val="tx1"/>
                </a:solidFill>
                <a:effectLst/>
                <a:latin typeface="+mn-lt"/>
                <a:ea typeface="+mn-ea"/>
                <a:cs typeface="+mn-cs"/>
              </a:rPr>
              <a:t> </a:t>
            </a:r>
            <a:r>
              <a:rPr lang="en-US" altLang="zh-CN" sz="1200" b="0" i="0" kern="1200" dirty="0" err="1">
                <a:solidFill>
                  <a:schemeClr val="tx1"/>
                </a:solidFill>
                <a:effectLst/>
                <a:latin typeface="+mn-lt"/>
                <a:ea typeface="+mn-ea"/>
                <a:cs typeface="+mn-cs"/>
              </a:rPr>
              <a:t>iOS</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system,</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once</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you</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enter</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a</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password,</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the</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last</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character</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will</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be</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displayed</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for</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a</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second.</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If</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the</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attacker</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can</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access</a:t>
            </a:r>
            <a:r>
              <a:rPr lang="zh-CN" altLang="en-US" sz="1200" b="0" i="0" kern="1200" dirty="0">
                <a:solidFill>
                  <a:schemeClr val="tx1"/>
                </a:solidFill>
                <a:effectLst/>
                <a:latin typeface="+mn-lt"/>
                <a:ea typeface="+mn-ea"/>
                <a:cs typeface="+mn-cs"/>
              </a:rPr>
              <a:t> </a:t>
            </a:r>
            <a:r>
              <a:rPr lang="en-US" altLang="zh-CN" sz="1200" b="0" i="0" kern="1200" dirty="0" err="1">
                <a:solidFill>
                  <a:schemeClr val="tx1"/>
                </a:solidFill>
                <a:effectLst/>
                <a:latin typeface="+mn-lt"/>
                <a:ea typeface="+mn-ea"/>
                <a:cs typeface="+mn-cs"/>
              </a:rPr>
              <a:t>framebuffer</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or</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capture</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the</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screen,</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he</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can</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get</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your</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password</a:t>
            </a:r>
            <a:endParaRPr kumimoji="1" lang="zh-CN" altLang="en-US" dirty="0"/>
          </a:p>
        </p:txBody>
      </p:sp>
      <p:sp>
        <p:nvSpPr>
          <p:cNvPr id="4" name="幻灯片编号占位符 3"/>
          <p:cNvSpPr>
            <a:spLocks noGrp="1"/>
          </p:cNvSpPr>
          <p:nvPr>
            <p:ph type="sldNum" sz="quarter" idx="10"/>
          </p:nvPr>
        </p:nvSpPr>
        <p:spPr/>
        <p:txBody>
          <a:bodyPr/>
          <a:lstStyle/>
          <a:p>
            <a:fld id="{3A84A077-83E9-49A7-9F59-234D78BD6949}" type="slidenum">
              <a:rPr lang="zh-CN" altLang="en-US" smtClean="0"/>
              <a:t>7</a:t>
            </a:fld>
            <a:endParaRPr lang="zh-CN" altLang="en-US"/>
          </a:p>
        </p:txBody>
      </p:sp>
    </p:spTree>
    <p:extLst>
      <p:ext uri="{BB962C8B-B14F-4D97-AF65-F5344CB8AC3E}">
        <p14:creationId xmlns:p14="http://schemas.microsoft.com/office/powerpoint/2010/main" val="7403333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Cold</a:t>
            </a:r>
            <a:r>
              <a:rPr kumimoji="1" lang="zh-CN" altLang="en-US" dirty="0"/>
              <a:t> </a:t>
            </a:r>
            <a:r>
              <a:rPr kumimoji="1" lang="en-US" altLang="zh-CN" dirty="0"/>
              <a:t>boot</a:t>
            </a:r>
            <a:r>
              <a:rPr kumimoji="1" lang="zh-CN" altLang="en-US" dirty="0"/>
              <a:t> </a:t>
            </a:r>
            <a:r>
              <a:rPr kumimoji="1" lang="en-US" altLang="zh-CN" dirty="0"/>
              <a:t>attack</a:t>
            </a:r>
            <a:r>
              <a:rPr kumimoji="1" lang="zh-CN" altLang="en-US" dirty="0"/>
              <a:t> </a:t>
            </a:r>
            <a:r>
              <a:rPr kumimoji="1" lang="en-US" altLang="zh-CN" dirty="0"/>
              <a:t>is</a:t>
            </a:r>
            <a:r>
              <a:rPr kumimoji="1" lang="zh-CN" altLang="en-US" dirty="0"/>
              <a:t> </a:t>
            </a:r>
            <a:r>
              <a:rPr kumimoji="1" lang="en-US" altLang="zh-CN" dirty="0"/>
              <a:t>also</a:t>
            </a:r>
            <a:r>
              <a:rPr kumimoji="1" lang="zh-CN" altLang="en-US" dirty="0"/>
              <a:t> </a:t>
            </a:r>
            <a:r>
              <a:rPr kumimoji="1" lang="en-US" altLang="zh-CN" dirty="0"/>
              <a:t>possible</a:t>
            </a:r>
            <a:r>
              <a:rPr kumimoji="1" lang="zh-CN" altLang="en-US" dirty="0"/>
              <a:t> </a:t>
            </a:r>
            <a:r>
              <a:rPr kumimoji="1" lang="en-US" altLang="zh-CN" dirty="0"/>
              <a:t>on</a:t>
            </a:r>
            <a:r>
              <a:rPr kumimoji="1" lang="zh-CN" altLang="en-US" dirty="0"/>
              <a:t> </a:t>
            </a:r>
            <a:r>
              <a:rPr kumimoji="1" lang="en-US" altLang="zh-CN" dirty="0"/>
              <a:t>the</a:t>
            </a:r>
            <a:r>
              <a:rPr kumimoji="1" lang="zh-CN" altLang="en-US" dirty="0"/>
              <a:t> </a:t>
            </a:r>
            <a:r>
              <a:rPr kumimoji="1" lang="en-US" altLang="zh-CN" dirty="0"/>
              <a:t>mobile</a:t>
            </a:r>
            <a:r>
              <a:rPr kumimoji="1" lang="zh-CN" altLang="en-US" dirty="0"/>
              <a:t> </a:t>
            </a:r>
            <a:r>
              <a:rPr kumimoji="1" lang="en-US" altLang="zh-CN" dirty="0"/>
              <a:t>device,</a:t>
            </a:r>
            <a:r>
              <a:rPr kumimoji="1" lang="zh-CN" altLang="en-US" dirty="0"/>
              <a:t> </a:t>
            </a:r>
            <a:r>
              <a:rPr kumimoji="1" lang="en-US" altLang="zh-CN" dirty="0"/>
              <a:t>which</a:t>
            </a:r>
            <a:r>
              <a:rPr kumimoji="1" lang="zh-CN" altLang="en-US" dirty="0"/>
              <a:t> </a:t>
            </a:r>
            <a:r>
              <a:rPr kumimoji="1" lang="en-US" altLang="zh-CN" dirty="0"/>
              <a:t>just</a:t>
            </a:r>
            <a:r>
              <a:rPr kumimoji="1" lang="zh-CN" altLang="en-US" dirty="0"/>
              <a:t> </a:t>
            </a:r>
            <a:r>
              <a:rPr kumimoji="1" lang="en-US" altLang="zh-CN" dirty="0"/>
              <a:t>scan</a:t>
            </a:r>
            <a:r>
              <a:rPr kumimoji="1" lang="zh-CN" altLang="en-US" dirty="0"/>
              <a:t> </a:t>
            </a:r>
            <a:r>
              <a:rPr kumimoji="1" lang="en-US" altLang="zh-CN" dirty="0"/>
              <a:t>the</a:t>
            </a:r>
            <a:r>
              <a:rPr kumimoji="1" lang="zh-CN" altLang="en-US" dirty="0"/>
              <a:t> </a:t>
            </a:r>
            <a:r>
              <a:rPr kumimoji="1" lang="en-US" altLang="zh-CN" dirty="0"/>
              <a:t>memory</a:t>
            </a:r>
            <a:r>
              <a:rPr kumimoji="1" lang="zh-CN" altLang="en-US" dirty="0"/>
              <a:t> </a:t>
            </a:r>
            <a:r>
              <a:rPr kumimoji="1" lang="en-US" altLang="zh-CN" dirty="0"/>
              <a:t>to</a:t>
            </a:r>
            <a:r>
              <a:rPr kumimoji="1" lang="zh-CN" altLang="en-US" dirty="0"/>
              <a:t> </a:t>
            </a:r>
            <a:r>
              <a:rPr kumimoji="1" lang="en-US" altLang="zh-CN" dirty="0"/>
              <a:t>get</a:t>
            </a:r>
            <a:r>
              <a:rPr kumimoji="1" lang="zh-CN" altLang="en-US" dirty="0"/>
              <a:t> </a:t>
            </a:r>
            <a:r>
              <a:rPr kumimoji="1" lang="en-US" altLang="zh-CN" dirty="0"/>
              <a:t>an</a:t>
            </a:r>
            <a:r>
              <a:rPr kumimoji="1" lang="zh-CN" altLang="en-US" dirty="0"/>
              <a:t> </a:t>
            </a:r>
            <a:r>
              <a:rPr kumimoji="1" lang="en-US" altLang="zh-CN" dirty="0"/>
              <a:t>plaintext.</a:t>
            </a:r>
            <a:endParaRPr kumimoji="1" lang="zh-CN" altLang="en-US" dirty="0"/>
          </a:p>
        </p:txBody>
      </p:sp>
      <p:sp>
        <p:nvSpPr>
          <p:cNvPr id="4" name="幻灯片编号占位符 3"/>
          <p:cNvSpPr>
            <a:spLocks noGrp="1"/>
          </p:cNvSpPr>
          <p:nvPr>
            <p:ph type="sldNum" sz="quarter" idx="10"/>
          </p:nvPr>
        </p:nvSpPr>
        <p:spPr/>
        <p:txBody>
          <a:bodyPr/>
          <a:lstStyle/>
          <a:p>
            <a:fld id="{3A84A077-83E9-49A7-9F59-234D78BD6949}" type="slidenum">
              <a:rPr lang="zh-CN" altLang="en-US" smtClean="0"/>
              <a:t>8</a:t>
            </a:fld>
            <a:endParaRPr lang="zh-CN" altLang="en-US"/>
          </a:p>
        </p:txBody>
      </p:sp>
    </p:spTree>
    <p:extLst>
      <p:ext uri="{BB962C8B-B14F-4D97-AF65-F5344CB8AC3E}">
        <p14:creationId xmlns:p14="http://schemas.microsoft.com/office/powerpoint/2010/main" val="20839823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A</a:t>
            </a:r>
            <a:r>
              <a:rPr kumimoji="1" lang="zh-CN" altLang="en-US" dirty="0"/>
              <a:t> </a:t>
            </a:r>
            <a:r>
              <a:rPr kumimoji="1" lang="en-US" altLang="zh-CN" dirty="0"/>
              <a:t>even</a:t>
            </a:r>
            <a:r>
              <a:rPr kumimoji="1" lang="zh-CN" altLang="en-US" dirty="0"/>
              <a:t> </a:t>
            </a:r>
            <a:r>
              <a:rPr kumimoji="1" lang="en-US" altLang="zh-CN" dirty="0"/>
              <a:t>more</a:t>
            </a:r>
            <a:r>
              <a:rPr kumimoji="1" lang="zh-CN" altLang="en-US" dirty="0"/>
              <a:t> </a:t>
            </a:r>
            <a:r>
              <a:rPr kumimoji="1" lang="en-US" altLang="zh-CN" dirty="0"/>
              <a:t>sophistic</a:t>
            </a:r>
            <a:r>
              <a:rPr kumimoji="1" lang="zh-CN" altLang="en-US" dirty="0"/>
              <a:t> </a:t>
            </a:r>
            <a:r>
              <a:rPr kumimoji="1" lang="en-US" altLang="zh-CN" dirty="0"/>
              <a:t>attack</a:t>
            </a:r>
            <a:r>
              <a:rPr kumimoji="1" lang="zh-CN" altLang="en-US" dirty="0"/>
              <a:t> </a:t>
            </a:r>
            <a:r>
              <a:rPr kumimoji="1" lang="en-US" altLang="zh-CN" dirty="0"/>
              <a:t>is</a:t>
            </a:r>
            <a:r>
              <a:rPr kumimoji="1" lang="zh-CN" altLang="en-US" dirty="0"/>
              <a:t> </a:t>
            </a:r>
            <a:r>
              <a:rPr kumimoji="1" lang="en-US" altLang="zh-CN" dirty="0"/>
              <a:t>to</a:t>
            </a:r>
            <a:r>
              <a:rPr kumimoji="1" lang="zh-CN" altLang="en-US" dirty="0"/>
              <a:t> </a:t>
            </a:r>
            <a:r>
              <a:rPr kumimoji="1" lang="en-US" altLang="zh-CN" dirty="0"/>
              <a:t>use</a:t>
            </a:r>
            <a:r>
              <a:rPr kumimoji="1" lang="zh-CN" altLang="en-US" dirty="0"/>
              <a:t> </a:t>
            </a:r>
            <a:r>
              <a:rPr kumimoji="1" lang="en-US" altLang="zh-CN" dirty="0"/>
              <a:t>the</a:t>
            </a:r>
            <a:r>
              <a:rPr kumimoji="1" lang="zh-CN" altLang="en-US" dirty="0"/>
              <a:t> </a:t>
            </a:r>
            <a:r>
              <a:rPr kumimoji="1" lang="en-US" altLang="zh-CN" dirty="0"/>
              <a:t>motion-detector</a:t>
            </a:r>
            <a:r>
              <a:rPr kumimoji="1" lang="zh-CN" altLang="en-US" dirty="0"/>
              <a:t> </a:t>
            </a:r>
            <a:r>
              <a:rPr kumimoji="1" lang="en-US" altLang="zh-CN" dirty="0"/>
              <a:t>to</a:t>
            </a:r>
            <a:r>
              <a:rPr kumimoji="1" lang="zh-CN" altLang="en-US" dirty="0"/>
              <a:t> </a:t>
            </a:r>
            <a:r>
              <a:rPr kumimoji="1" lang="en-US" altLang="zh-CN" dirty="0"/>
              <a:t>guess</a:t>
            </a:r>
            <a:r>
              <a:rPr kumimoji="1" lang="zh-CN" altLang="en-US" dirty="0"/>
              <a:t> </a:t>
            </a:r>
            <a:r>
              <a:rPr kumimoji="1" lang="en-US" altLang="zh-CN" dirty="0"/>
              <a:t>the</a:t>
            </a:r>
            <a:r>
              <a:rPr kumimoji="1" lang="zh-CN" altLang="en-US" dirty="0"/>
              <a:t> </a:t>
            </a:r>
            <a:r>
              <a:rPr kumimoji="1" lang="en-US" altLang="zh-CN" dirty="0"/>
              <a:t>user's</a:t>
            </a:r>
            <a:r>
              <a:rPr kumimoji="1" lang="zh-CN" altLang="en-US" dirty="0"/>
              <a:t> </a:t>
            </a:r>
            <a:r>
              <a:rPr kumimoji="1" lang="en-US" altLang="zh-CN" dirty="0"/>
              <a:t>PIN</a:t>
            </a:r>
            <a:r>
              <a:rPr kumimoji="1" lang="zh-CN" altLang="en-US" dirty="0"/>
              <a:t> </a:t>
            </a:r>
            <a:r>
              <a:rPr kumimoji="1" lang="en-US" altLang="zh-CN" dirty="0"/>
              <a:t>code,</a:t>
            </a:r>
            <a:r>
              <a:rPr kumimoji="1" lang="zh-CN" altLang="en-US" dirty="0"/>
              <a:t> </a:t>
            </a:r>
            <a:r>
              <a:rPr kumimoji="1" lang="en-US" altLang="zh-CN" dirty="0"/>
              <a:t>just</a:t>
            </a:r>
            <a:r>
              <a:rPr kumimoji="1" lang="zh-CN" altLang="en-US" dirty="0"/>
              <a:t> </a:t>
            </a:r>
            <a:r>
              <a:rPr kumimoji="1" lang="en-US" altLang="zh-CN" dirty="0"/>
              <a:t>by</a:t>
            </a:r>
            <a:r>
              <a:rPr kumimoji="1" lang="zh-CN" altLang="en-US" dirty="0"/>
              <a:t> </a:t>
            </a:r>
            <a:r>
              <a:rPr kumimoji="1" lang="en-US" altLang="zh-CN" dirty="0"/>
              <a:t>learning</a:t>
            </a:r>
            <a:r>
              <a:rPr kumimoji="1" lang="zh-CN" altLang="en-US" dirty="0"/>
              <a:t> </a:t>
            </a:r>
            <a:r>
              <a:rPr kumimoji="1" lang="en-US" altLang="zh-CN" dirty="0"/>
              <a:t>the</a:t>
            </a:r>
            <a:r>
              <a:rPr kumimoji="1" lang="zh-CN" altLang="en-US" dirty="0"/>
              <a:t> </a:t>
            </a:r>
            <a:r>
              <a:rPr kumimoji="1" lang="en-US" altLang="zh-CN" dirty="0"/>
              <a:t>relationship</a:t>
            </a:r>
            <a:r>
              <a:rPr kumimoji="1" lang="zh-CN" altLang="en-US" dirty="0"/>
              <a:t> </a:t>
            </a:r>
            <a:r>
              <a:rPr kumimoji="1" lang="en-US" altLang="zh-CN" dirty="0"/>
              <a:t>between</a:t>
            </a:r>
            <a:r>
              <a:rPr kumimoji="1" lang="zh-CN" altLang="en-US" dirty="0"/>
              <a:t> </a:t>
            </a:r>
            <a:r>
              <a:rPr kumimoji="1" lang="en-US" altLang="zh-CN" dirty="0"/>
              <a:t>the</a:t>
            </a:r>
            <a:r>
              <a:rPr kumimoji="1" lang="zh-CN" altLang="en-US" dirty="0"/>
              <a:t> </a:t>
            </a:r>
            <a:r>
              <a:rPr kumimoji="1" lang="en-US" altLang="zh-CN" dirty="0"/>
              <a:t>PIN</a:t>
            </a:r>
            <a:r>
              <a:rPr kumimoji="1" lang="zh-CN" altLang="en-US" dirty="0"/>
              <a:t> </a:t>
            </a:r>
            <a:r>
              <a:rPr kumimoji="1" lang="en-US" altLang="zh-CN" dirty="0"/>
              <a:t>and</a:t>
            </a:r>
            <a:r>
              <a:rPr kumimoji="1" lang="zh-CN" altLang="en-US" dirty="0"/>
              <a:t> </a:t>
            </a:r>
            <a:r>
              <a:rPr kumimoji="1" lang="en-US" altLang="zh-CN" dirty="0"/>
              <a:t>phone's</a:t>
            </a:r>
            <a:r>
              <a:rPr kumimoji="1" lang="zh-CN" altLang="en-US" dirty="0"/>
              <a:t> </a:t>
            </a:r>
            <a:r>
              <a:rPr kumimoji="1" lang="en-US" altLang="zh-CN" dirty="0"/>
              <a:t>inclination</a:t>
            </a:r>
            <a:r>
              <a:rPr kumimoji="1" lang="zh-CN" altLang="en-US" dirty="0"/>
              <a:t> </a:t>
            </a:r>
            <a:r>
              <a:rPr kumimoji="1" lang="en-US" altLang="zh-CN" dirty="0"/>
              <a:t>when</a:t>
            </a:r>
            <a:r>
              <a:rPr kumimoji="1" lang="zh-CN" altLang="en-US" dirty="0"/>
              <a:t> </a:t>
            </a:r>
            <a:r>
              <a:rPr kumimoji="1" lang="en-US" altLang="zh-CN" dirty="0"/>
              <a:t>pressing</a:t>
            </a:r>
            <a:r>
              <a:rPr kumimoji="1" lang="zh-CN" altLang="en-US" dirty="0"/>
              <a:t> </a:t>
            </a:r>
            <a:r>
              <a:rPr kumimoji="1" lang="en-US" altLang="zh-CN" dirty="0"/>
              <a:t>the</a:t>
            </a:r>
            <a:r>
              <a:rPr kumimoji="1" lang="zh-CN" altLang="en-US" dirty="0"/>
              <a:t> </a:t>
            </a:r>
            <a:r>
              <a:rPr kumimoji="1" lang="en-US" altLang="zh-CN" dirty="0"/>
              <a:t>screen.</a:t>
            </a:r>
            <a:endParaRPr kumimoji="1" lang="zh-CN" altLang="en-US" dirty="0"/>
          </a:p>
        </p:txBody>
      </p:sp>
      <p:sp>
        <p:nvSpPr>
          <p:cNvPr id="4" name="幻灯片编号占位符 3"/>
          <p:cNvSpPr>
            <a:spLocks noGrp="1"/>
          </p:cNvSpPr>
          <p:nvPr>
            <p:ph type="sldNum" sz="quarter" idx="10"/>
          </p:nvPr>
        </p:nvSpPr>
        <p:spPr/>
        <p:txBody>
          <a:bodyPr/>
          <a:lstStyle/>
          <a:p>
            <a:fld id="{3A84A077-83E9-49A7-9F59-234D78BD6949}" type="slidenum">
              <a:rPr lang="zh-CN" altLang="en-US" smtClean="0"/>
              <a:t>9</a:t>
            </a:fld>
            <a:endParaRPr lang="zh-CN" altLang="en-US"/>
          </a:p>
        </p:txBody>
      </p:sp>
    </p:spTree>
    <p:extLst>
      <p:ext uri="{BB962C8B-B14F-4D97-AF65-F5344CB8AC3E}">
        <p14:creationId xmlns:p14="http://schemas.microsoft.com/office/powerpoint/2010/main" val="31793529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8F67DA8-9A62-5645-BBFD-50425EAC4D99}" type="slidenum">
              <a:rPr lang="en-US" smtClean="0"/>
              <a:t>10</a:t>
            </a:fld>
            <a:endParaRPr lang="en-US"/>
          </a:p>
        </p:txBody>
      </p:sp>
    </p:spTree>
    <p:extLst>
      <p:ext uri="{BB962C8B-B14F-4D97-AF65-F5344CB8AC3E}">
        <p14:creationId xmlns:p14="http://schemas.microsoft.com/office/powerpoint/2010/main" val="18117855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a:t>
            </a:r>
            <a:r>
              <a:rPr lang="zh-CN" altLang="en-US" dirty="0"/>
              <a:t> </a:t>
            </a:r>
            <a:r>
              <a:rPr lang="en-US" altLang="zh-CN" dirty="0"/>
              <a:t>basic</a:t>
            </a:r>
            <a:r>
              <a:rPr lang="zh-CN" altLang="en-US" dirty="0"/>
              <a:t> </a:t>
            </a:r>
            <a:r>
              <a:rPr lang="en-US" altLang="zh-CN" dirty="0"/>
              <a:t>idea</a:t>
            </a:r>
            <a:r>
              <a:rPr lang="zh-CN" altLang="en-US" dirty="0"/>
              <a:t> </a:t>
            </a:r>
            <a:r>
              <a:rPr lang="en-US" altLang="zh-CN" dirty="0"/>
              <a:t>is</a:t>
            </a:r>
            <a:r>
              <a:rPr lang="zh-CN" altLang="en-US" dirty="0"/>
              <a:t> </a:t>
            </a:r>
            <a:r>
              <a:rPr lang="en-US" altLang="zh-CN" dirty="0"/>
              <a:t>to</a:t>
            </a:r>
            <a:r>
              <a:rPr lang="zh-CN" altLang="en-US" dirty="0"/>
              <a:t> </a:t>
            </a:r>
            <a:r>
              <a:rPr lang="en-US" altLang="zh-CN" dirty="0"/>
              <a:t>adopt</a:t>
            </a:r>
            <a:r>
              <a:rPr lang="zh-CN" altLang="en-US" dirty="0"/>
              <a:t> </a:t>
            </a:r>
            <a:r>
              <a:rPr lang="en-US" altLang="zh-CN" dirty="0"/>
              <a:t>security-oriented</a:t>
            </a:r>
            <a:r>
              <a:rPr lang="zh-CN" altLang="en-US" dirty="0"/>
              <a:t> </a:t>
            </a:r>
            <a:r>
              <a:rPr lang="en-US" altLang="zh-CN" dirty="0"/>
              <a:t>offloading.</a:t>
            </a:r>
            <a:r>
              <a:rPr lang="zh-CN" altLang="en-US" dirty="0"/>
              <a:t> </a:t>
            </a:r>
            <a:r>
              <a:rPr lang="en-US" altLang="zh-CN" dirty="0"/>
              <a:t>An</a:t>
            </a:r>
            <a:r>
              <a:rPr lang="zh-CN" altLang="en-US" dirty="0"/>
              <a:t> </a:t>
            </a:r>
            <a:r>
              <a:rPr lang="en-US" altLang="zh-CN" dirty="0"/>
              <a:t>app</a:t>
            </a:r>
            <a:r>
              <a:rPr lang="zh-CN" altLang="en-US" dirty="0"/>
              <a:t> </a:t>
            </a:r>
            <a:r>
              <a:rPr lang="en-US" altLang="zh-CN" dirty="0"/>
              <a:t>is</a:t>
            </a:r>
            <a:r>
              <a:rPr lang="zh-CN" altLang="en-US" dirty="0"/>
              <a:t> </a:t>
            </a:r>
            <a:r>
              <a:rPr lang="en-US" altLang="zh-CN" dirty="0"/>
              <a:t>offloaded</a:t>
            </a:r>
            <a:r>
              <a:rPr lang="zh-CN" altLang="en-US" dirty="0"/>
              <a:t> </a:t>
            </a:r>
            <a:r>
              <a:rPr lang="en-US" altLang="zh-CN" dirty="0"/>
              <a:t>to</a:t>
            </a:r>
            <a:r>
              <a:rPr lang="zh-CN" altLang="en-US" dirty="0"/>
              <a:t> </a:t>
            </a:r>
            <a:r>
              <a:rPr lang="en-US" altLang="zh-CN" dirty="0"/>
              <a:t>xxx,</a:t>
            </a:r>
            <a:r>
              <a:rPr lang="zh-CN" altLang="en-US" dirty="0"/>
              <a:t> </a:t>
            </a:r>
            <a:r>
              <a:rPr lang="en-US" altLang="zh-CN" dirty="0"/>
              <a:t>migrated</a:t>
            </a:r>
            <a:r>
              <a:rPr lang="zh-CN" altLang="en-US" dirty="0"/>
              <a:t> </a:t>
            </a:r>
            <a:r>
              <a:rPr lang="en-US" altLang="zh-CN" dirty="0"/>
              <a:t>back...</a:t>
            </a:r>
            <a:endParaRPr lang="zh-CN" altLang="en-US" dirty="0"/>
          </a:p>
        </p:txBody>
      </p:sp>
      <p:sp>
        <p:nvSpPr>
          <p:cNvPr id="4" name="灯片编号占位符 3"/>
          <p:cNvSpPr>
            <a:spLocks noGrp="1"/>
          </p:cNvSpPr>
          <p:nvPr>
            <p:ph type="sldNum" sz="quarter" idx="10"/>
          </p:nvPr>
        </p:nvSpPr>
        <p:spPr/>
        <p:txBody>
          <a:bodyPr/>
          <a:lstStyle/>
          <a:p>
            <a:fld id="{3A84A077-83E9-49A7-9F59-234D78BD6949}" type="slidenum">
              <a:rPr lang="zh-CN" altLang="en-US" smtClean="0"/>
              <a:t>11</a:t>
            </a:fld>
            <a:endParaRPr lang="zh-CN" altLang="en-US"/>
          </a:p>
        </p:txBody>
      </p:sp>
    </p:spTree>
    <p:extLst>
      <p:ext uri="{BB962C8B-B14F-4D97-AF65-F5344CB8AC3E}">
        <p14:creationId xmlns:p14="http://schemas.microsoft.com/office/powerpoint/2010/main" val="37090590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775356"/>
            <a:ext cx="7772400" cy="1225021"/>
          </a:xfrm>
        </p:spPr>
        <p:txBody>
          <a:bodyPr/>
          <a:lstStyle/>
          <a:p>
            <a:r>
              <a:rPr lang="zh-CN" altLang="en-US"/>
              <a:t>单击此处编辑母版标题样式</a:t>
            </a:r>
            <a:endParaRPr lang="zh-CN" altLang="en-US" dirty="0"/>
          </a:p>
        </p:txBody>
      </p:sp>
      <p:sp>
        <p:nvSpPr>
          <p:cNvPr id="3" name="副标题 2"/>
          <p:cNvSpPr>
            <a:spLocks noGrp="1"/>
          </p:cNvSpPr>
          <p:nvPr>
            <p:ph type="subTitle" idx="1"/>
          </p:nvPr>
        </p:nvSpPr>
        <p:spPr>
          <a:xfrm>
            <a:off x="1371600" y="3238500"/>
            <a:ext cx="6400800" cy="14605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zh-CN" altLang="en-US" dirty="0"/>
          </a:p>
        </p:txBody>
      </p:sp>
      <p:sp>
        <p:nvSpPr>
          <p:cNvPr id="4" name="日期占位符 3"/>
          <p:cNvSpPr>
            <a:spLocks noGrp="1"/>
          </p:cNvSpPr>
          <p:nvPr>
            <p:ph type="dt" sz="half" idx="10"/>
          </p:nvPr>
        </p:nvSpPr>
        <p:spPr/>
        <p:txBody>
          <a:bodyPr/>
          <a:lstStyle/>
          <a:p>
            <a:fld id="{66A7A40B-EA42-4A59-BDB5-85EFA65BC5FC}" type="datetimeFigureOut">
              <a:rPr lang="zh-CN" altLang="en-US" smtClean="0"/>
              <a:t>2018/12/28</a:t>
            </a:fld>
            <a:endParaRPr lang="zh-CN" altLang="en-US" dirty="0"/>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DE361C3-C043-4A6E-BDCE-8DA1E7D90A3B}" type="slidenum">
              <a:rPr lang="zh-CN" altLang="en-US" smtClean="0"/>
              <a:t>‹#›</a:t>
            </a:fld>
            <a:endParaRPr lang="zh-CN" altLang="en-US"/>
          </a:p>
        </p:txBody>
      </p:sp>
    </p:spTree>
    <p:extLst>
      <p:ext uri="{BB962C8B-B14F-4D97-AF65-F5344CB8AC3E}">
        <p14:creationId xmlns:p14="http://schemas.microsoft.com/office/powerpoint/2010/main" val="21461422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66A7A40B-EA42-4A59-BDB5-85EFA65BC5FC}" type="datetimeFigureOut">
              <a:rPr lang="zh-CN" altLang="en-US" smtClean="0"/>
              <a:t>2018/12/28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DE361C3-C043-4A6E-BDCE-8DA1E7D90A3B}" type="slidenum">
              <a:rPr lang="zh-CN" altLang="en-US" smtClean="0"/>
              <a:t>‹#›</a:t>
            </a:fld>
            <a:endParaRPr lang="zh-CN" altLang="en-US"/>
          </a:p>
        </p:txBody>
      </p:sp>
    </p:spTree>
    <p:extLst>
      <p:ext uri="{BB962C8B-B14F-4D97-AF65-F5344CB8AC3E}">
        <p14:creationId xmlns:p14="http://schemas.microsoft.com/office/powerpoint/2010/main" val="30508450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28867"/>
            <a:ext cx="2057400" cy="4876271"/>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28867"/>
            <a:ext cx="6019800" cy="4876271"/>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66A7A40B-EA42-4A59-BDB5-85EFA65BC5FC}" type="datetimeFigureOut">
              <a:rPr lang="zh-CN" altLang="en-US" smtClean="0"/>
              <a:t>2018/12/28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DE361C3-C043-4A6E-BDCE-8DA1E7D90A3B}" type="slidenum">
              <a:rPr lang="zh-CN" altLang="en-US" smtClean="0"/>
              <a:t>‹#›</a:t>
            </a:fld>
            <a:endParaRPr lang="zh-CN" altLang="en-US"/>
          </a:p>
        </p:txBody>
      </p:sp>
    </p:spTree>
    <p:extLst>
      <p:ext uri="{BB962C8B-B14F-4D97-AF65-F5344CB8AC3E}">
        <p14:creationId xmlns:p14="http://schemas.microsoft.com/office/powerpoint/2010/main" val="34695668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内容页_1">
    <p:spTree>
      <p:nvGrpSpPr>
        <p:cNvPr id="1" name=""/>
        <p:cNvGrpSpPr/>
        <p:nvPr/>
      </p:nvGrpSpPr>
      <p:grpSpPr>
        <a:xfrm>
          <a:off x="0" y="0"/>
          <a:ext cx="0" cy="0"/>
          <a:chOff x="0" y="0"/>
          <a:chExt cx="0" cy="0"/>
        </a:xfrm>
      </p:grpSpPr>
      <p:sp>
        <p:nvSpPr>
          <p:cNvPr id="4" name="Text Placeholder 7"/>
          <p:cNvSpPr>
            <a:spLocks noGrp="1"/>
          </p:cNvSpPr>
          <p:nvPr>
            <p:ph type="body" sz="quarter" idx="10" hasCustomPrompt="1"/>
          </p:nvPr>
        </p:nvSpPr>
        <p:spPr>
          <a:xfrm>
            <a:off x="609600" y="594349"/>
            <a:ext cx="2699658" cy="466281"/>
          </a:xfrm>
          <a:prstGeom prst="rect">
            <a:avLst/>
          </a:prstGeom>
        </p:spPr>
        <p:txBody>
          <a:bodyPr wrap="square">
            <a:spAutoFit/>
          </a:bodyPr>
          <a:lstStyle>
            <a:lvl1pPr marL="0" indent="0">
              <a:buNone/>
              <a:defRPr sz="2700" b="1">
                <a:solidFill>
                  <a:schemeClr val="tx1"/>
                </a:solidFill>
              </a:defRPr>
            </a:lvl1pPr>
          </a:lstStyle>
          <a:p>
            <a:pPr lvl="0"/>
            <a:r>
              <a:rPr lang="zh-CN" altLang="en-US" dirty="0"/>
              <a:t>输入标题</a:t>
            </a:r>
            <a:endParaRPr lang="en-US" altLang="zh-CN" dirty="0"/>
          </a:p>
        </p:txBody>
      </p:sp>
    </p:spTree>
    <p:extLst>
      <p:ext uri="{BB962C8B-B14F-4D97-AF65-F5344CB8AC3E}">
        <p14:creationId xmlns:p14="http://schemas.microsoft.com/office/powerpoint/2010/main" val="17177100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
  <p:cSld name="Title - Top">
    <p:spTree>
      <p:nvGrpSpPr>
        <p:cNvPr id="1" name=""/>
        <p:cNvGrpSpPr/>
        <p:nvPr/>
      </p:nvGrpSpPr>
      <p:grpSpPr>
        <a:xfrm>
          <a:off x="0" y="0"/>
          <a:ext cx="0" cy="0"/>
          <a:chOff x="0" y="0"/>
          <a:chExt cx="0" cy="0"/>
        </a:xfrm>
      </p:grpSpPr>
      <p:sp>
        <p:nvSpPr>
          <p:cNvPr id="101" name="Shape 101"/>
          <p:cNvSpPr>
            <a:spLocks noGrp="1"/>
          </p:cNvSpPr>
          <p:nvPr>
            <p:ph type="title"/>
          </p:nvPr>
        </p:nvSpPr>
        <p:spPr>
          <a:xfrm>
            <a:off x="64294" y="230187"/>
            <a:ext cx="5815013" cy="627063"/>
          </a:xfrm>
          <a:prstGeom prst="rect">
            <a:avLst/>
          </a:prstGeom>
        </p:spPr>
        <p:txBody>
          <a:bodyPr/>
          <a:lstStyle>
            <a:lvl1pPr algn="l">
              <a:defRPr sz="2925">
                <a:latin typeface="Garamond"/>
                <a:ea typeface="Garamond"/>
                <a:cs typeface="Garamond"/>
                <a:sym typeface="Garamond"/>
              </a:defRPr>
            </a:lvl1pPr>
          </a:lstStyle>
          <a:p>
            <a:r>
              <a:t>Title Text</a:t>
            </a:r>
          </a:p>
        </p:txBody>
      </p:sp>
    </p:spTree>
    <p:extLst>
      <p:ext uri="{BB962C8B-B14F-4D97-AF65-F5344CB8AC3E}">
        <p14:creationId xmlns:p14="http://schemas.microsoft.com/office/powerpoint/2010/main" val="819232252"/>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311700" y="494472"/>
            <a:ext cx="8520600" cy="636333"/>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Shape 18"/>
          <p:cNvSpPr txBox="1">
            <a:spLocks noGrp="1"/>
          </p:cNvSpPr>
          <p:nvPr>
            <p:ph type="body" idx="1"/>
          </p:nvPr>
        </p:nvSpPr>
        <p:spPr>
          <a:xfrm>
            <a:off x="311700" y="1280528"/>
            <a:ext cx="8520600" cy="37960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Shape 19"/>
          <p:cNvSpPr txBox="1">
            <a:spLocks noGrp="1"/>
          </p:cNvSpPr>
          <p:nvPr>
            <p:ph type="sldNum" idx="12"/>
          </p:nvPr>
        </p:nvSpPr>
        <p:spPr>
          <a:xfrm>
            <a:off x="8472458" y="5181352"/>
            <a:ext cx="548700" cy="437333"/>
          </a:xfrm>
          <a:prstGeom prst="rect">
            <a:avLst/>
          </a:prstGeom>
        </p:spPr>
        <p:txBody>
          <a:bodyPr spcFirstLastPara="1" wrap="square" lIns="91425" tIns="91425" rIns="91425" bIns="91425" anchor="ctr" anchorCtr="0">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36733913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封面页">
    <p:bg>
      <p:bgPr>
        <a:solidFill>
          <a:schemeClr val="accent1"/>
        </a:solidFill>
        <a:effectLst/>
      </p:bgPr>
    </p:bg>
    <p:spTree>
      <p:nvGrpSpPr>
        <p:cNvPr id="1" name=""/>
        <p:cNvGrpSpPr/>
        <p:nvPr/>
      </p:nvGrpSpPr>
      <p:grpSpPr>
        <a:xfrm>
          <a:off x="0" y="0"/>
          <a:ext cx="0" cy="0"/>
          <a:chOff x="0" y="0"/>
          <a:chExt cx="0" cy="0"/>
        </a:xfrm>
      </p:grpSpPr>
      <p:sp>
        <p:nvSpPr>
          <p:cNvPr id="3" name="Rectangle 2"/>
          <p:cNvSpPr/>
          <p:nvPr userDrawn="1"/>
        </p:nvSpPr>
        <p:spPr>
          <a:xfrm>
            <a:off x="0" y="5064125"/>
            <a:ext cx="9144000" cy="65087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900" dirty="0">
              <a:latin typeface="微软雅黑" panose="020B0503020204020204" pitchFamily="34" charset="-122"/>
              <a:ea typeface="微软雅黑" panose="020B0503020204020204" pitchFamily="34" charset="-122"/>
            </a:endParaRPr>
          </a:p>
        </p:txBody>
      </p:sp>
      <p:sp>
        <p:nvSpPr>
          <p:cNvPr id="8" name="Text Placeholder 7"/>
          <p:cNvSpPr>
            <a:spLocks noGrp="1"/>
          </p:cNvSpPr>
          <p:nvPr>
            <p:ph type="body" sz="quarter" idx="10" hasCustomPrompt="1"/>
          </p:nvPr>
        </p:nvSpPr>
        <p:spPr>
          <a:xfrm>
            <a:off x="685800" y="1374492"/>
            <a:ext cx="5856005" cy="840230"/>
          </a:xfrm>
          <a:prstGeom prst="rect">
            <a:avLst/>
          </a:prstGeom>
        </p:spPr>
        <p:txBody>
          <a:bodyPr wrap="square">
            <a:spAutoFit/>
          </a:bodyPr>
          <a:lstStyle>
            <a:lvl1pPr marL="0" indent="0">
              <a:buNone/>
              <a:defRPr sz="5400" b="1">
                <a:solidFill>
                  <a:schemeClr val="bg1"/>
                </a:solidFill>
              </a:defRPr>
            </a:lvl1pPr>
          </a:lstStyle>
          <a:p>
            <a:pPr lvl="0"/>
            <a:r>
              <a:rPr lang="en-US" dirty="0"/>
              <a:t>BUSINESS REPORT</a:t>
            </a:r>
          </a:p>
        </p:txBody>
      </p:sp>
      <p:sp>
        <p:nvSpPr>
          <p:cNvPr id="9" name="Text Placeholder 7"/>
          <p:cNvSpPr>
            <a:spLocks noGrp="1"/>
          </p:cNvSpPr>
          <p:nvPr>
            <p:ph type="body" sz="quarter" idx="11" hasCustomPrompt="1"/>
          </p:nvPr>
        </p:nvSpPr>
        <p:spPr>
          <a:xfrm>
            <a:off x="685800" y="3129986"/>
            <a:ext cx="4593772" cy="424732"/>
          </a:xfrm>
          <a:prstGeom prst="rect">
            <a:avLst/>
          </a:prstGeom>
        </p:spPr>
        <p:txBody>
          <a:bodyPr wrap="square">
            <a:spAutoFit/>
          </a:bodyPr>
          <a:lstStyle>
            <a:lvl1pPr marL="0" indent="0">
              <a:buNone/>
              <a:defRPr sz="1200" b="0">
                <a:solidFill>
                  <a:schemeClr val="bg1"/>
                </a:solidFill>
              </a:defRPr>
            </a:lvl1pPr>
          </a:lstStyle>
          <a:p>
            <a:pPr lvl="0"/>
            <a:r>
              <a:rPr lang="zh-CN" altLang="en-US" dirty="0"/>
              <a:t>标题数字等都可以通过点击和重新输入进行更改，顶部“开始”面板中可以对字体、字号、颜色、行距等进行修改。</a:t>
            </a:r>
            <a:endParaRPr lang="en-US" dirty="0"/>
          </a:p>
        </p:txBody>
      </p:sp>
      <p:sp>
        <p:nvSpPr>
          <p:cNvPr id="10" name="Text Placeholder 7"/>
          <p:cNvSpPr>
            <a:spLocks noGrp="1"/>
          </p:cNvSpPr>
          <p:nvPr>
            <p:ph type="body" sz="quarter" idx="12" hasCustomPrompt="1"/>
          </p:nvPr>
        </p:nvSpPr>
        <p:spPr>
          <a:xfrm>
            <a:off x="685800" y="2176311"/>
            <a:ext cx="5856005" cy="840230"/>
          </a:xfrm>
          <a:prstGeom prst="rect">
            <a:avLst/>
          </a:prstGeom>
        </p:spPr>
        <p:txBody>
          <a:bodyPr wrap="square">
            <a:spAutoFit/>
          </a:bodyPr>
          <a:lstStyle>
            <a:lvl1pPr marL="0" indent="0">
              <a:buNone/>
              <a:defRPr sz="5400" b="1">
                <a:solidFill>
                  <a:schemeClr val="bg1"/>
                </a:solidFill>
              </a:defRPr>
            </a:lvl1pPr>
          </a:lstStyle>
          <a:p>
            <a:pPr lvl="0"/>
            <a:r>
              <a:rPr lang="zh-CN" altLang="en-US" dirty="0"/>
              <a:t>极简总结报告</a:t>
            </a:r>
            <a:endParaRPr lang="en-US" dirty="0"/>
          </a:p>
        </p:txBody>
      </p:sp>
      <p:sp>
        <p:nvSpPr>
          <p:cNvPr id="11" name="Text Placeholder 7"/>
          <p:cNvSpPr>
            <a:spLocks noGrp="1"/>
          </p:cNvSpPr>
          <p:nvPr>
            <p:ph type="body" sz="quarter" idx="13" hasCustomPrompt="1"/>
          </p:nvPr>
        </p:nvSpPr>
        <p:spPr>
          <a:xfrm>
            <a:off x="685800" y="3576262"/>
            <a:ext cx="4593772" cy="261610"/>
          </a:xfrm>
          <a:prstGeom prst="rect">
            <a:avLst/>
          </a:prstGeom>
        </p:spPr>
        <p:txBody>
          <a:bodyPr wrap="square">
            <a:spAutoFit/>
          </a:bodyPr>
          <a:lstStyle>
            <a:lvl1pPr marL="0" indent="0">
              <a:buNone/>
              <a:defRPr sz="1200" b="0">
                <a:solidFill>
                  <a:schemeClr val="bg1"/>
                </a:solidFill>
              </a:defRPr>
            </a:lvl1pPr>
          </a:lstStyle>
          <a:p>
            <a:pPr lvl="0"/>
            <a:r>
              <a:rPr lang="en-US" dirty="0"/>
              <a:t>PRESENTED BY </a:t>
            </a:r>
            <a:r>
              <a:rPr lang="en-US" dirty="0" err="1"/>
              <a:t>OfficePLUS</a:t>
            </a:r>
            <a:endParaRPr lang="en-US" dirty="0"/>
          </a:p>
        </p:txBody>
      </p:sp>
      <p:grpSp>
        <p:nvGrpSpPr>
          <p:cNvPr id="18" name="Group 17"/>
          <p:cNvGrpSpPr/>
          <p:nvPr userDrawn="1"/>
        </p:nvGrpSpPr>
        <p:grpSpPr>
          <a:xfrm>
            <a:off x="685800" y="3917061"/>
            <a:ext cx="533400" cy="158750"/>
            <a:chOff x="914400" y="4953000"/>
            <a:chExt cx="711200" cy="190500"/>
          </a:xfrm>
        </p:grpSpPr>
        <p:cxnSp>
          <p:nvCxnSpPr>
            <p:cNvPr id="13" name="Straight Connector 12"/>
            <p:cNvCxnSpPr/>
            <p:nvPr userDrawn="1"/>
          </p:nvCxnSpPr>
          <p:spPr>
            <a:xfrm>
              <a:off x="914400" y="4953000"/>
              <a:ext cx="71120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userDrawn="1"/>
          </p:nvCxnSpPr>
          <p:spPr>
            <a:xfrm>
              <a:off x="914400" y="5041900"/>
              <a:ext cx="52070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userDrawn="1"/>
          </p:nvCxnSpPr>
          <p:spPr>
            <a:xfrm>
              <a:off x="914400" y="5143500"/>
              <a:ext cx="31750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43082897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三项目录">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7"/>
          <p:cNvSpPr>
            <a:spLocks noGrp="1"/>
          </p:cNvSpPr>
          <p:nvPr>
            <p:ph type="body" sz="quarter" idx="10" hasCustomPrompt="1"/>
          </p:nvPr>
        </p:nvSpPr>
        <p:spPr>
          <a:xfrm>
            <a:off x="609600" y="594349"/>
            <a:ext cx="2699658" cy="466281"/>
          </a:xfrm>
          <a:prstGeom prst="rect">
            <a:avLst/>
          </a:prstGeom>
        </p:spPr>
        <p:txBody>
          <a:bodyPr wrap="square">
            <a:spAutoFit/>
          </a:bodyPr>
          <a:lstStyle>
            <a:lvl1pPr marL="0" indent="0">
              <a:buNone/>
              <a:defRPr sz="2700" b="1">
                <a:solidFill>
                  <a:schemeClr val="bg1"/>
                </a:solidFill>
              </a:defRPr>
            </a:lvl1pPr>
          </a:lstStyle>
          <a:p>
            <a:pPr lvl="0"/>
            <a:r>
              <a:rPr lang="zh-CN" altLang="en-US" dirty="0"/>
              <a:t>目录 </a:t>
            </a:r>
            <a:r>
              <a:rPr lang="en-US" altLang="zh-CN" dirty="0"/>
              <a:t>CONTENT</a:t>
            </a:r>
          </a:p>
        </p:txBody>
      </p:sp>
      <p:grpSp>
        <p:nvGrpSpPr>
          <p:cNvPr id="4" name="Group 3"/>
          <p:cNvGrpSpPr/>
          <p:nvPr userDrawn="1"/>
        </p:nvGrpSpPr>
        <p:grpSpPr>
          <a:xfrm>
            <a:off x="695325" y="1086791"/>
            <a:ext cx="533400" cy="158750"/>
            <a:chOff x="914400" y="4953000"/>
            <a:chExt cx="711200" cy="190500"/>
          </a:xfrm>
        </p:grpSpPr>
        <p:cxnSp>
          <p:nvCxnSpPr>
            <p:cNvPr id="5" name="Straight Connector 4"/>
            <p:cNvCxnSpPr/>
            <p:nvPr userDrawn="1"/>
          </p:nvCxnSpPr>
          <p:spPr>
            <a:xfrm>
              <a:off x="914400" y="4953000"/>
              <a:ext cx="71120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userDrawn="1"/>
          </p:nvCxnSpPr>
          <p:spPr>
            <a:xfrm>
              <a:off x="914400" y="5041900"/>
              <a:ext cx="52070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userDrawn="1"/>
          </p:nvCxnSpPr>
          <p:spPr>
            <a:xfrm>
              <a:off x="914400" y="5143500"/>
              <a:ext cx="31750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9" name="Text Placeholder 7"/>
          <p:cNvSpPr>
            <a:spLocks noGrp="1"/>
          </p:cNvSpPr>
          <p:nvPr>
            <p:ph type="body" sz="quarter" idx="11" hasCustomPrompt="1"/>
          </p:nvPr>
        </p:nvSpPr>
        <p:spPr>
          <a:xfrm>
            <a:off x="609600" y="1330208"/>
            <a:ext cx="7977188" cy="657168"/>
          </a:xfrm>
          <a:prstGeom prst="rect">
            <a:avLst/>
          </a:prstGeom>
        </p:spPr>
        <p:txBody>
          <a:bodyPr wrap="square">
            <a:spAutoFit/>
          </a:bodyPr>
          <a:lstStyle>
            <a:lvl1pPr marL="0" indent="0">
              <a:lnSpc>
                <a:spcPct val="120000"/>
              </a:lnSpc>
              <a:spcBef>
                <a:spcPts val="0"/>
              </a:spcBef>
              <a:buNone/>
              <a:defRPr sz="1050" b="0">
                <a:solidFill>
                  <a:schemeClr val="bg1"/>
                </a:solidFill>
              </a:defRPr>
            </a:lvl1pPr>
          </a:lstStyle>
          <a:p>
            <a:pPr lvl="0"/>
            <a:r>
              <a:rPr lang="zh-CN" altLang="en-US" dirty="0"/>
              <a:t>标题数字等都可以通过点击和重新输入进行更改，顶部“开始”面板中可以对字体、字号、颜色、行距等进行修改。建议正文</a:t>
            </a:r>
            <a:r>
              <a:rPr lang="en-US" altLang="zh-CN" dirty="0"/>
              <a:t>8-14</a:t>
            </a:r>
            <a:r>
              <a:rPr lang="zh-CN" altLang="en-US" dirty="0"/>
              <a:t>号字，</a:t>
            </a:r>
            <a:r>
              <a:rPr lang="en-US" altLang="zh-CN" dirty="0"/>
              <a:t>1.3</a:t>
            </a:r>
            <a:r>
              <a:rPr lang="zh-CN" altLang="en-US" dirty="0"/>
              <a:t>倍字间距。标题数字等都可以通过点击和重新输入进行更改，顶部“开始”面板中可以对字体、字号、颜色、行距等进行修改。建议正文</a:t>
            </a:r>
            <a:r>
              <a:rPr lang="en-US" altLang="zh-CN" dirty="0"/>
              <a:t>8-14</a:t>
            </a:r>
            <a:r>
              <a:rPr lang="zh-CN" altLang="en-US" dirty="0"/>
              <a:t>号字，</a:t>
            </a:r>
            <a:r>
              <a:rPr lang="en-US" altLang="zh-CN" dirty="0"/>
              <a:t>1.3</a:t>
            </a:r>
            <a:r>
              <a:rPr lang="zh-CN" altLang="en-US" dirty="0"/>
              <a:t>倍字间距。</a:t>
            </a:r>
          </a:p>
        </p:txBody>
      </p:sp>
      <p:sp>
        <p:nvSpPr>
          <p:cNvPr id="8" name="Rectangle 7"/>
          <p:cNvSpPr/>
          <p:nvPr userDrawn="1"/>
        </p:nvSpPr>
        <p:spPr>
          <a:xfrm>
            <a:off x="0" y="2857500"/>
            <a:ext cx="9144000" cy="2857500"/>
          </a:xfrm>
          <a:prstGeom prst="rect">
            <a:avLst/>
          </a:prstGeom>
          <a:solidFill>
            <a:schemeClr val="tx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900" dirty="0">
              <a:latin typeface="微软雅黑" panose="020B0503020204020204" pitchFamily="34" charset="-122"/>
              <a:ea typeface="微软雅黑" panose="020B0503020204020204" pitchFamily="34" charset="-122"/>
            </a:endParaRPr>
          </a:p>
        </p:txBody>
      </p:sp>
      <p:cxnSp>
        <p:nvCxnSpPr>
          <p:cNvPr id="11" name="Straight Connector 10"/>
          <p:cNvCxnSpPr/>
          <p:nvPr userDrawn="1"/>
        </p:nvCxnSpPr>
        <p:spPr>
          <a:xfrm>
            <a:off x="609600" y="3751654"/>
            <a:ext cx="79771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Rectangle 11"/>
          <p:cNvSpPr/>
          <p:nvPr userDrawn="1"/>
        </p:nvSpPr>
        <p:spPr>
          <a:xfrm flipV="1">
            <a:off x="609600" y="3751654"/>
            <a:ext cx="1095103" cy="380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900" dirty="0">
              <a:latin typeface="微软雅黑" panose="020B0503020204020204" pitchFamily="34" charset="-122"/>
              <a:ea typeface="微软雅黑" panose="020B0503020204020204" pitchFamily="34" charset="-122"/>
            </a:endParaRPr>
          </a:p>
        </p:txBody>
      </p:sp>
      <p:sp>
        <p:nvSpPr>
          <p:cNvPr id="15" name="Rectangle 14"/>
          <p:cNvSpPr/>
          <p:nvPr userDrawn="1"/>
        </p:nvSpPr>
        <p:spPr>
          <a:xfrm flipV="1">
            <a:off x="3776322" y="3751654"/>
            <a:ext cx="1095103" cy="380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900" dirty="0">
              <a:latin typeface="微软雅黑" panose="020B0503020204020204" pitchFamily="34" charset="-122"/>
              <a:ea typeface="微软雅黑" panose="020B0503020204020204" pitchFamily="34" charset="-122"/>
            </a:endParaRPr>
          </a:p>
        </p:txBody>
      </p:sp>
      <p:sp>
        <p:nvSpPr>
          <p:cNvPr id="16" name="文本占位符 2"/>
          <p:cNvSpPr>
            <a:spLocks noGrp="1"/>
          </p:cNvSpPr>
          <p:nvPr>
            <p:ph type="body" sz="quarter" idx="12" hasCustomPrompt="1"/>
          </p:nvPr>
        </p:nvSpPr>
        <p:spPr>
          <a:xfrm>
            <a:off x="609600" y="3383357"/>
            <a:ext cx="1643743" cy="330199"/>
          </a:xfrm>
          <a:prstGeom prst="rect">
            <a:avLst/>
          </a:prstGeom>
        </p:spPr>
        <p:txBody>
          <a:bodyPr/>
          <a:lstStyle>
            <a:lvl1pPr marL="0" indent="0" algn="l">
              <a:lnSpc>
                <a:spcPct val="130000"/>
              </a:lnSpc>
              <a:buNone/>
              <a:defRPr sz="1200" b="0" baseline="0">
                <a:solidFill>
                  <a:schemeClr val="bg1"/>
                </a:solidFill>
                <a:latin typeface="+mn-lt"/>
              </a:defRPr>
            </a:lvl1pPr>
            <a:lvl2pPr>
              <a:defRPr b="1">
                <a:solidFill>
                  <a:schemeClr val="bg1"/>
                </a:solidFill>
              </a:defRPr>
            </a:lvl2pPr>
            <a:lvl3pPr>
              <a:defRPr b="1">
                <a:solidFill>
                  <a:schemeClr val="bg1"/>
                </a:solidFill>
              </a:defRPr>
            </a:lvl3pPr>
            <a:lvl4pPr>
              <a:defRPr b="1">
                <a:solidFill>
                  <a:schemeClr val="bg1"/>
                </a:solidFill>
              </a:defRPr>
            </a:lvl4pPr>
            <a:lvl5pPr>
              <a:defRPr b="1">
                <a:solidFill>
                  <a:schemeClr val="bg1"/>
                </a:solidFill>
              </a:defRPr>
            </a:lvl5pPr>
          </a:lstStyle>
          <a:p>
            <a:pPr lvl="0"/>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
        <p:nvSpPr>
          <p:cNvPr id="17" name="文本占位符 2"/>
          <p:cNvSpPr>
            <a:spLocks noGrp="1"/>
          </p:cNvSpPr>
          <p:nvPr>
            <p:ph type="body" sz="quarter" idx="13" hasCustomPrompt="1"/>
          </p:nvPr>
        </p:nvSpPr>
        <p:spPr>
          <a:xfrm>
            <a:off x="3776322" y="3383357"/>
            <a:ext cx="1643743" cy="330199"/>
          </a:xfrm>
          <a:prstGeom prst="rect">
            <a:avLst/>
          </a:prstGeom>
        </p:spPr>
        <p:txBody>
          <a:bodyPr/>
          <a:lstStyle>
            <a:lvl1pPr marL="0" indent="0" algn="l">
              <a:lnSpc>
                <a:spcPct val="130000"/>
              </a:lnSpc>
              <a:buNone/>
              <a:defRPr sz="1200" b="0" baseline="0">
                <a:solidFill>
                  <a:schemeClr val="bg1"/>
                </a:solidFill>
                <a:latin typeface="+mn-lt"/>
              </a:defRPr>
            </a:lvl1pPr>
            <a:lvl2pPr>
              <a:defRPr b="1">
                <a:solidFill>
                  <a:schemeClr val="bg1"/>
                </a:solidFill>
              </a:defRPr>
            </a:lvl2pPr>
            <a:lvl3pPr>
              <a:defRPr b="1">
                <a:solidFill>
                  <a:schemeClr val="bg1"/>
                </a:solidFill>
              </a:defRPr>
            </a:lvl3pPr>
            <a:lvl4pPr>
              <a:defRPr b="1">
                <a:solidFill>
                  <a:schemeClr val="bg1"/>
                </a:solidFill>
              </a:defRPr>
            </a:lvl4pPr>
            <a:lvl5pPr>
              <a:defRPr b="1">
                <a:solidFill>
                  <a:schemeClr val="bg1"/>
                </a:solidFill>
              </a:defRPr>
            </a:lvl5pPr>
          </a:lstStyle>
          <a:p>
            <a:pPr lvl="0"/>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
        <p:nvSpPr>
          <p:cNvPr id="19" name="文本占位符 2"/>
          <p:cNvSpPr>
            <a:spLocks noGrp="1"/>
          </p:cNvSpPr>
          <p:nvPr>
            <p:ph type="body" sz="quarter" idx="15" hasCustomPrompt="1"/>
          </p:nvPr>
        </p:nvSpPr>
        <p:spPr>
          <a:xfrm>
            <a:off x="609600" y="3824192"/>
            <a:ext cx="1643743" cy="566380"/>
          </a:xfrm>
          <a:prstGeom prst="rect">
            <a:avLst/>
          </a:prstGeom>
        </p:spPr>
        <p:txBody>
          <a:bodyPr/>
          <a:lstStyle>
            <a:lvl1pPr>
              <a:defRPr kumimoji="1" lang="zh-CN" altLang="en-US" b="1" baseline="0" dirty="0">
                <a:solidFill>
                  <a:schemeClr val="bg1"/>
                </a:solidFill>
              </a:defRPr>
            </a:lvl1pPr>
          </a:lstStyle>
          <a:p>
            <a:pPr marL="0" lvl="0" indent="0">
              <a:lnSpc>
                <a:spcPct val="100000"/>
              </a:lnSpc>
              <a:spcBef>
                <a:spcPts val="0"/>
              </a:spcBef>
              <a:buNone/>
            </a:pPr>
            <a:r>
              <a:rPr kumimoji="1" lang="zh-CN" altLang="en-US" dirty="0"/>
              <a:t>输入标题</a:t>
            </a:r>
          </a:p>
        </p:txBody>
      </p:sp>
      <p:sp>
        <p:nvSpPr>
          <p:cNvPr id="20" name="文本占位符 2"/>
          <p:cNvSpPr>
            <a:spLocks noGrp="1"/>
          </p:cNvSpPr>
          <p:nvPr>
            <p:ph type="body" sz="quarter" idx="16" hasCustomPrompt="1"/>
          </p:nvPr>
        </p:nvSpPr>
        <p:spPr>
          <a:xfrm>
            <a:off x="3776322" y="3824192"/>
            <a:ext cx="1643743" cy="566380"/>
          </a:xfrm>
          <a:prstGeom prst="rect">
            <a:avLst/>
          </a:prstGeom>
        </p:spPr>
        <p:txBody>
          <a:bodyPr/>
          <a:lstStyle>
            <a:lvl1pPr>
              <a:defRPr kumimoji="1" lang="zh-CN" altLang="en-US" b="1" baseline="0" dirty="0">
                <a:solidFill>
                  <a:schemeClr val="bg1"/>
                </a:solidFill>
              </a:defRPr>
            </a:lvl1pPr>
          </a:lstStyle>
          <a:p>
            <a:pPr marL="0" lvl="0" indent="0">
              <a:lnSpc>
                <a:spcPct val="100000"/>
              </a:lnSpc>
              <a:spcBef>
                <a:spcPts val="0"/>
              </a:spcBef>
              <a:buNone/>
            </a:pPr>
            <a:r>
              <a:rPr kumimoji="1" lang="zh-CN" altLang="en-US" dirty="0"/>
              <a:t>输入标题</a:t>
            </a:r>
          </a:p>
        </p:txBody>
      </p:sp>
      <p:sp>
        <p:nvSpPr>
          <p:cNvPr id="24" name="Rectangle 23"/>
          <p:cNvSpPr/>
          <p:nvPr userDrawn="1"/>
        </p:nvSpPr>
        <p:spPr>
          <a:xfrm flipV="1">
            <a:off x="6943045" y="3751654"/>
            <a:ext cx="1095103" cy="380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900" dirty="0">
              <a:latin typeface="微软雅黑" panose="020B0503020204020204" pitchFamily="34" charset="-122"/>
              <a:ea typeface="微软雅黑" panose="020B0503020204020204" pitchFamily="34" charset="-122"/>
            </a:endParaRPr>
          </a:p>
        </p:txBody>
      </p:sp>
      <p:sp>
        <p:nvSpPr>
          <p:cNvPr id="25" name="文本占位符 2"/>
          <p:cNvSpPr>
            <a:spLocks noGrp="1"/>
          </p:cNvSpPr>
          <p:nvPr>
            <p:ph type="body" sz="quarter" idx="17" hasCustomPrompt="1"/>
          </p:nvPr>
        </p:nvSpPr>
        <p:spPr>
          <a:xfrm>
            <a:off x="6943045" y="3383357"/>
            <a:ext cx="1643743" cy="330199"/>
          </a:xfrm>
          <a:prstGeom prst="rect">
            <a:avLst/>
          </a:prstGeom>
        </p:spPr>
        <p:txBody>
          <a:bodyPr/>
          <a:lstStyle>
            <a:lvl1pPr marL="0" indent="0" algn="l">
              <a:lnSpc>
                <a:spcPct val="130000"/>
              </a:lnSpc>
              <a:buNone/>
              <a:defRPr sz="1200" b="0" baseline="0">
                <a:solidFill>
                  <a:schemeClr val="bg1"/>
                </a:solidFill>
                <a:latin typeface="+mn-lt"/>
              </a:defRPr>
            </a:lvl1pPr>
            <a:lvl2pPr>
              <a:defRPr b="1">
                <a:solidFill>
                  <a:schemeClr val="bg1"/>
                </a:solidFill>
              </a:defRPr>
            </a:lvl2pPr>
            <a:lvl3pPr>
              <a:defRPr b="1">
                <a:solidFill>
                  <a:schemeClr val="bg1"/>
                </a:solidFill>
              </a:defRPr>
            </a:lvl3pPr>
            <a:lvl4pPr>
              <a:defRPr b="1">
                <a:solidFill>
                  <a:schemeClr val="bg1"/>
                </a:solidFill>
              </a:defRPr>
            </a:lvl4pPr>
            <a:lvl5pPr>
              <a:defRPr b="1">
                <a:solidFill>
                  <a:schemeClr val="bg1"/>
                </a:solidFill>
              </a:defRPr>
            </a:lvl5pPr>
          </a:lstStyle>
          <a:p>
            <a:pPr lvl="0"/>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
        <p:nvSpPr>
          <p:cNvPr id="26" name="文本占位符 2"/>
          <p:cNvSpPr>
            <a:spLocks noGrp="1"/>
          </p:cNvSpPr>
          <p:nvPr>
            <p:ph type="body" sz="quarter" idx="18" hasCustomPrompt="1"/>
          </p:nvPr>
        </p:nvSpPr>
        <p:spPr>
          <a:xfrm>
            <a:off x="6943044" y="3824192"/>
            <a:ext cx="1643743" cy="566380"/>
          </a:xfrm>
          <a:prstGeom prst="rect">
            <a:avLst/>
          </a:prstGeom>
        </p:spPr>
        <p:txBody>
          <a:bodyPr/>
          <a:lstStyle>
            <a:lvl1pPr>
              <a:defRPr kumimoji="1" lang="zh-CN" altLang="en-US" b="1" baseline="0" dirty="0">
                <a:solidFill>
                  <a:schemeClr val="bg1"/>
                </a:solidFill>
              </a:defRPr>
            </a:lvl1pPr>
          </a:lstStyle>
          <a:p>
            <a:pPr marL="0" lvl="0" indent="0">
              <a:lnSpc>
                <a:spcPct val="100000"/>
              </a:lnSpc>
              <a:spcBef>
                <a:spcPts val="0"/>
              </a:spcBef>
              <a:buNone/>
            </a:pPr>
            <a:r>
              <a:rPr kumimoji="1" lang="zh-CN" altLang="en-US" dirty="0"/>
              <a:t>输入标题</a:t>
            </a:r>
          </a:p>
        </p:txBody>
      </p:sp>
    </p:spTree>
    <p:extLst>
      <p:ext uri="{BB962C8B-B14F-4D97-AF65-F5344CB8AC3E}">
        <p14:creationId xmlns:p14="http://schemas.microsoft.com/office/powerpoint/2010/main" val="78600664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四项目录">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7"/>
          <p:cNvSpPr>
            <a:spLocks noGrp="1"/>
          </p:cNvSpPr>
          <p:nvPr>
            <p:ph type="body" sz="quarter" idx="10" hasCustomPrompt="1"/>
          </p:nvPr>
        </p:nvSpPr>
        <p:spPr>
          <a:xfrm>
            <a:off x="609600" y="594349"/>
            <a:ext cx="2699658" cy="466281"/>
          </a:xfrm>
          <a:prstGeom prst="rect">
            <a:avLst/>
          </a:prstGeom>
        </p:spPr>
        <p:txBody>
          <a:bodyPr wrap="square">
            <a:spAutoFit/>
          </a:bodyPr>
          <a:lstStyle>
            <a:lvl1pPr marL="0" indent="0">
              <a:buNone/>
              <a:defRPr sz="2700" b="1">
                <a:solidFill>
                  <a:schemeClr val="bg1"/>
                </a:solidFill>
              </a:defRPr>
            </a:lvl1pPr>
          </a:lstStyle>
          <a:p>
            <a:pPr lvl="0"/>
            <a:r>
              <a:rPr lang="zh-CN" altLang="en-US" dirty="0"/>
              <a:t>目录 </a:t>
            </a:r>
            <a:r>
              <a:rPr lang="en-US" altLang="zh-CN" dirty="0"/>
              <a:t>CONTENT</a:t>
            </a:r>
          </a:p>
        </p:txBody>
      </p:sp>
      <p:grpSp>
        <p:nvGrpSpPr>
          <p:cNvPr id="4" name="Group 3"/>
          <p:cNvGrpSpPr/>
          <p:nvPr userDrawn="1"/>
        </p:nvGrpSpPr>
        <p:grpSpPr>
          <a:xfrm>
            <a:off x="695325" y="1086791"/>
            <a:ext cx="533400" cy="158750"/>
            <a:chOff x="914400" y="4953000"/>
            <a:chExt cx="711200" cy="190500"/>
          </a:xfrm>
        </p:grpSpPr>
        <p:cxnSp>
          <p:nvCxnSpPr>
            <p:cNvPr id="5" name="Straight Connector 4"/>
            <p:cNvCxnSpPr/>
            <p:nvPr userDrawn="1"/>
          </p:nvCxnSpPr>
          <p:spPr>
            <a:xfrm>
              <a:off x="914400" y="4953000"/>
              <a:ext cx="71120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userDrawn="1"/>
          </p:nvCxnSpPr>
          <p:spPr>
            <a:xfrm>
              <a:off x="914400" y="5041900"/>
              <a:ext cx="52070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userDrawn="1"/>
          </p:nvCxnSpPr>
          <p:spPr>
            <a:xfrm>
              <a:off x="914400" y="5143500"/>
              <a:ext cx="31750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9" name="Text Placeholder 7"/>
          <p:cNvSpPr>
            <a:spLocks noGrp="1"/>
          </p:cNvSpPr>
          <p:nvPr>
            <p:ph type="body" sz="quarter" idx="11" hasCustomPrompt="1"/>
          </p:nvPr>
        </p:nvSpPr>
        <p:spPr>
          <a:xfrm>
            <a:off x="609600" y="1330208"/>
            <a:ext cx="7977188" cy="657168"/>
          </a:xfrm>
          <a:prstGeom prst="rect">
            <a:avLst/>
          </a:prstGeom>
        </p:spPr>
        <p:txBody>
          <a:bodyPr wrap="square">
            <a:spAutoFit/>
          </a:bodyPr>
          <a:lstStyle>
            <a:lvl1pPr marL="0" indent="0">
              <a:lnSpc>
                <a:spcPct val="120000"/>
              </a:lnSpc>
              <a:spcBef>
                <a:spcPts val="0"/>
              </a:spcBef>
              <a:buNone/>
              <a:defRPr sz="1050" b="0">
                <a:solidFill>
                  <a:schemeClr val="bg1"/>
                </a:solidFill>
              </a:defRPr>
            </a:lvl1pPr>
          </a:lstStyle>
          <a:p>
            <a:pPr lvl="0"/>
            <a:r>
              <a:rPr lang="zh-CN" altLang="en-US" dirty="0"/>
              <a:t>标题数字等都可以通过点击和重新输入进行更改，顶部“开始”面板中可以对字体、字号、颜色、行距等进行修改。建议正文</a:t>
            </a:r>
            <a:r>
              <a:rPr lang="en-US" altLang="zh-CN" dirty="0"/>
              <a:t>8-14</a:t>
            </a:r>
            <a:r>
              <a:rPr lang="zh-CN" altLang="en-US" dirty="0"/>
              <a:t>号字，</a:t>
            </a:r>
            <a:r>
              <a:rPr lang="en-US" altLang="zh-CN" dirty="0"/>
              <a:t>1.3</a:t>
            </a:r>
            <a:r>
              <a:rPr lang="zh-CN" altLang="en-US" dirty="0"/>
              <a:t>倍字间距。标题数字等都可以通过点击和重新输入进行更改，顶部“开始”面板中可以对字体、字号、颜色、行距等进行修改。建议正文</a:t>
            </a:r>
            <a:r>
              <a:rPr lang="en-US" altLang="zh-CN" dirty="0"/>
              <a:t>8-14</a:t>
            </a:r>
            <a:r>
              <a:rPr lang="zh-CN" altLang="en-US" dirty="0"/>
              <a:t>号字，</a:t>
            </a:r>
            <a:r>
              <a:rPr lang="en-US" altLang="zh-CN" dirty="0"/>
              <a:t>1.3</a:t>
            </a:r>
            <a:r>
              <a:rPr lang="zh-CN" altLang="en-US" dirty="0"/>
              <a:t>倍字间距。</a:t>
            </a:r>
          </a:p>
        </p:txBody>
      </p:sp>
      <p:sp>
        <p:nvSpPr>
          <p:cNvPr id="8" name="Rectangle 7"/>
          <p:cNvSpPr/>
          <p:nvPr userDrawn="1"/>
        </p:nvSpPr>
        <p:spPr>
          <a:xfrm>
            <a:off x="0" y="2857500"/>
            <a:ext cx="9144000" cy="2857500"/>
          </a:xfrm>
          <a:prstGeom prst="rect">
            <a:avLst/>
          </a:prstGeom>
          <a:solidFill>
            <a:schemeClr val="tx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900" dirty="0">
              <a:latin typeface="微软雅黑" panose="020B0503020204020204" pitchFamily="34" charset="-122"/>
              <a:ea typeface="微软雅黑" panose="020B0503020204020204" pitchFamily="34" charset="-122"/>
            </a:endParaRPr>
          </a:p>
        </p:txBody>
      </p:sp>
      <p:cxnSp>
        <p:nvCxnSpPr>
          <p:cNvPr id="11" name="Straight Connector 10"/>
          <p:cNvCxnSpPr/>
          <p:nvPr userDrawn="1"/>
        </p:nvCxnSpPr>
        <p:spPr>
          <a:xfrm>
            <a:off x="609600" y="3751654"/>
            <a:ext cx="79771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Rectangle 11"/>
          <p:cNvSpPr/>
          <p:nvPr userDrawn="1"/>
        </p:nvSpPr>
        <p:spPr>
          <a:xfrm flipV="1">
            <a:off x="609600" y="3751654"/>
            <a:ext cx="1095103" cy="380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900" dirty="0">
              <a:latin typeface="微软雅黑" panose="020B0503020204020204" pitchFamily="34" charset="-122"/>
              <a:ea typeface="微软雅黑" panose="020B0503020204020204" pitchFamily="34" charset="-122"/>
            </a:endParaRPr>
          </a:p>
        </p:txBody>
      </p:sp>
      <p:sp>
        <p:nvSpPr>
          <p:cNvPr id="15" name="Rectangle 14"/>
          <p:cNvSpPr/>
          <p:nvPr userDrawn="1"/>
        </p:nvSpPr>
        <p:spPr>
          <a:xfrm flipV="1">
            <a:off x="2680130" y="3751654"/>
            <a:ext cx="1095103" cy="380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900" dirty="0">
              <a:latin typeface="微软雅黑" panose="020B0503020204020204" pitchFamily="34" charset="-122"/>
              <a:ea typeface="微软雅黑" panose="020B0503020204020204" pitchFamily="34" charset="-122"/>
            </a:endParaRPr>
          </a:p>
        </p:txBody>
      </p:sp>
      <p:sp>
        <p:nvSpPr>
          <p:cNvPr id="16" name="文本占位符 2"/>
          <p:cNvSpPr>
            <a:spLocks noGrp="1"/>
          </p:cNvSpPr>
          <p:nvPr>
            <p:ph type="body" sz="quarter" idx="12" hasCustomPrompt="1"/>
          </p:nvPr>
        </p:nvSpPr>
        <p:spPr>
          <a:xfrm>
            <a:off x="609600" y="3383357"/>
            <a:ext cx="1643743" cy="330199"/>
          </a:xfrm>
          <a:prstGeom prst="rect">
            <a:avLst/>
          </a:prstGeom>
        </p:spPr>
        <p:txBody>
          <a:bodyPr/>
          <a:lstStyle>
            <a:lvl1pPr marL="0" indent="0" algn="l">
              <a:lnSpc>
                <a:spcPct val="130000"/>
              </a:lnSpc>
              <a:buNone/>
              <a:defRPr sz="1200" b="0" baseline="0">
                <a:solidFill>
                  <a:schemeClr val="bg1"/>
                </a:solidFill>
                <a:latin typeface="+mn-lt"/>
              </a:defRPr>
            </a:lvl1pPr>
            <a:lvl2pPr>
              <a:defRPr b="1">
                <a:solidFill>
                  <a:schemeClr val="bg1"/>
                </a:solidFill>
              </a:defRPr>
            </a:lvl2pPr>
            <a:lvl3pPr>
              <a:defRPr b="1">
                <a:solidFill>
                  <a:schemeClr val="bg1"/>
                </a:solidFill>
              </a:defRPr>
            </a:lvl3pPr>
            <a:lvl4pPr>
              <a:defRPr b="1">
                <a:solidFill>
                  <a:schemeClr val="bg1"/>
                </a:solidFill>
              </a:defRPr>
            </a:lvl4pPr>
            <a:lvl5pPr>
              <a:defRPr b="1">
                <a:solidFill>
                  <a:schemeClr val="bg1"/>
                </a:solidFill>
              </a:defRPr>
            </a:lvl5pPr>
          </a:lstStyle>
          <a:p>
            <a:pPr lvl="0"/>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
        <p:nvSpPr>
          <p:cNvPr id="17" name="文本占位符 2"/>
          <p:cNvSpPr>
            <a:spLocks noGrp="1"/>
          </p:cNvSpPr>
          <p:nvPr>
            <p:ph type="body" sz="quarter" idx="13" hasCustomPrompt="1"/>
          </p:nvPr>
        </p:nvSpPr>
        <p:spPr>
          <a:xfrm>
            <a:off x="2680130" y="3383357"/>
            <a:ext cx="1643743" cy="330199"/>
          </a:xfrm>
          <a:prstGeom prst="rect">
            <a:avLst/>
          </a:prstGeom>
        </p:spPr>
        <p:txBody>
          <a:bodyPr/>
          <a:lstStyle>
            <a:lvl1pPr marL="0" indent="0" algn="l">
              <a:lnSpc>
                <a:spcPct val="130000"/>
              </a:lnSpc>
              <a:buNone/>
              <a:defRPr sz="1200" b="0" baseline="0">
                <a:solidFill>
                  <a:schemeClr val="bg1"/>
                </a:solidFill>
                <a:latin typeface="+mn-lt"/>
              </a:defRPr>
            </a:lvl1pPr>
            <a:lvl2pPr>
              <a:defRPr b="1">
                <a:solidFill>
                  <a:schemeClr val="bg1"/>
                </a:solidFill>
              </a:defRPr>
            </a:lvl2pPr>
            <a:lvl3pPr>
              <a:defRPr b="1">
                <a:solidFill>
                  <a:schemeClr val="bg1"/>
                </a:solidFill>
              </a:defRPr>
            </a:lvl3pPr>
            <a:lvl4pPr>
              <a:defRPr b="1">
                <a:solidFill>
                  <a:schemeClr val="bg1"/>
                </a:solidFill>
              </a:defRPr>
            </a:lvl4pPr>
            <a:lvl5pPr>
              <a:defRPr b="1">
                <a:solidFill>
                  <a:schemeClr val="bg1"/>
                </a:solidFill>
              </a:defRPr>
            </a:lvl5pPr>
          </a:lstStyle>
          <a:p>
            <a:pPr lvl="0"/>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
        <p:nvSpPr>
          <p:cNvPr id="19" name="文本占位符 2"/>
          <p:cNvSpPr>
            <a:spLocks noGrp="1"/>
          </p:cNvSpPr>
          <p:nvPr>
            <p:ph type="body" sz="quarter" idx="15" hasCustomPrompt="1"/>
          </p:nvPr>
        </p:nvSpPr>
        <p:spPr>
          <a:xfrm>
            <a:off x="609600" y="3824192"/>
            <a:ext cx="1643743" cy="566380"/>
          </a:xfrm>
          <a:prstGeom prst="rect">
            <a:avLst/>
          </a:prstGeom>
        </p:spPr>
        <p:txBody>
          <a:bodyPr/>
          <a:lstStyle>
            <a:lvl1pPr marL="0" indent="0" algn="l">
              <a:lnSpc>
                <a:spcPct val="100000"/>
              </a:lnSpc>
              <a:spcBef>
                <a:spcPts val="0"/>
              </a:spcBef>
              <a:buNone/>
              <a:defRPr sz="2100" b="1" baseline="0">
                <a:solidFill>
                  <a:schemeClr val="bg1"/>
                </a:solidFill>
                <a:latin typeface="+mn-lt"/>
              </a:defRPr>
            </a:lvl1pPr>
            <a:lvl2pPr>
              <a:defRPr b="1">
                <a:solidFill>
                  <a:schemeClr val="bg1"/>
                </a:solidFill>
              </a:defRPr>
            </a:lvl2pPr>
            <a:lvl3pPr>
              <a:defRPr b="1">
                <a:solidFill>
                  <a:schemeClr val="bg1"/>
                </a:solidFill>
              </a:defRPr>
            </a:lvl3pPr>
            <a:lvl4pPr>
              <a:defRPr b="1">
                <a:solidFill>
                  <a:schemeClr val="bg1"/>
                </a:solidFill>
              </a:defRPr>
            </a:lvl4pPr>
            <a:lvl5pPr>
              <a:defRPr b="1">
                <a:solidFill>
                  <a:schemeClr val="bg1"/>
                </a:solidFill>
              </a:defRPr>
            </a:lvl5pPr>
          </a:lstStyle>
          <a:p>
            <a:pPr lvl="0"/>
            <a:r>
              <a:rPr kumimoji="1" lang="zh-CN" altLang="en-US" dirty="0"/>
              <a:t>输入标题</a:t>
            </a:r>
          </a:p>
        </p:txBody>
      </p:sp>
      <p:sp>
        <p:nvSpPr>
          <p:cNvPr id="20" name="文本占位符 2"/>
          <p:cNvSpPr>
            <a:spLocks noGrp="1"/>
          </p:cNvSpPr>
          <p:nvPr>
            <p:ph type="body" sz="quarter" idx="16" hasCustomPrompt="1"/>
          </p:nvPr>
        </p:nvSpPr>
        <p:spPr>
          <a:xfrm>
            <a:off x="2680129" y="3824192"/>
            <a:ext cx="1643743" cy="566380"/>
          </a:xfrm>
          <a:prstGeom prst="rect">
            <a:avLst/>
          </a:prstGeom>
        </p:spPr>
        <p:txBody>
          <a:bodyPr/>
          <a:lstStyle>
            <a:lvl1pPr marL="0" indent="0" algn="l">
              <a:lnSpc>
                <a:spcPct val="100000"/>
              </a:lnSpc>
              <a:spcBef>
                <a:spcPts val="0"/>
              </a:spcBef>
              <a:buNone/>
              <a:defRPr sz="2100" b="1" baseline="0">
                <a:solidFill>
                  <a:schemeClr val="bg1"/>
                </a:solidFill>
                <a:latin typeface="+mn-lt"/>
              </a:defRPr>
            </a:lvl1pPr>
            <a:lvl2pPr>
              <a:defRPr b="1">
                <a:solidFill>
                  <a:schemeClr val="bg1"/>
                </a:solidFill>
              </a:defRPr>
            </a:lvl2pPr>
            <a:lvl3pPr>
              <a:defRPr b="1">
                <a:solidFill>
                  <a:schemeClr val="bg1"/>
                </a:solidFill>
              </a:defRPr>
            </a:lvl3pPr>
            <a:lvl4pPr>
              <a:defRPr b="1">
                <a:solidFill>
                  <a:schemeClr val="bg1"/>
                </a:solidFill>
              </a:defRPr>
            </a:lvl4pPr>
            <a:lvl5pPr>
              <a:defRPr b="1">
                <a:solidFill>
                  <a:schemeClr val="bg1"/>
                </a:solidFill>
              </a:defRPr>
            </a:lvl5pPr>
          </a:lstStyle>
          <a:p>
            <a:pPr lvl="0"/>
            <a:r>
              <a:rPr kumimoji="1" lang="zh-CN" altLang="en-US" dirty="0"/>
              <a:t>输入标题</a:t>
            </a:r>
          </a:p>
        </p:txBody>
      </p:sp>
      <p:sp>
        <p:nvSpPr>
          <p:cNvPr id="24" name="Rectangle 23"/>
          <p:cNvSpPr/>
          <p:nvPr userDrawn="1"/>
        </p:nvSpPr>
        <p:spPr>
          <a:xfrm flipV="1">
            <a:off x="4750659" y="3751654"/>
            <a:ext cx="1095103" cy="380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900" dirty="0">
              <a:latin typeface="微软雅黑" panose="020B0503020204020204" pitchFamily="34" charset="-122"/>
              <a:ea typeface="微软雅黑" panose="020B0503020204020204" pitchFamily="34" charset="-122"/>
            </a:endParaRPr>
          </a:p>
        </p:txBody>
      </p:sp>
      <p:sp>
        <p:nvSpPr>
          <p:cNvPr id="25" name="文本占位符 2"/>
          <p:cNvSpPr>
            <a:spLocks noGrp="1"/>
          </p:cNvSpPr>
          <p:nvPr>
            <p:ph type="body" sz="quarter" idx="17" hasCustomPrompt="1"/>
          </p:nvPr>
        </p:nvSpPr>
        <p:spPr>
          <a:xfrm>
            <a:off x="4750659" y="3383357"/>
            <a:ext cx="1643743" cy="330199"/>
          </a:xfrm>
          <a:prstGeom prst="rect">
            <a:avLst/>
          </a:prstGeom>
        </p:spPr>
        <p:txBody>
          <a:bodyPr/>
          <a:lstStyle>
            <a:lvl1pPr marL="0" indent="0" algn="l">
              <a:lnSpc>
                <a:spcPct val="130000"/>
              </a:lnSpc>
              <a:buNone/>
              <a:defRPr sz="1200" b="0" baseline="0">
                <a:solidFill>
                  <a:schemeClr val="bg1"/>
                </a:solidFill>
                <a:latin typeface="+mn-lt"/>
              </a:defRPr>
            </a:lvl1pPr>
            <a:lvl2pPr>
              <a:defRPr b="1">
                <a:solidFill>
                  <a:schemeClr val="bg1"/>
                </a:solidFill>
              </a:defRPr>
            </a:lvl2pPr>
            <a:lvl3pPr>
              <a:defRPr b="1">
                <a:solidFill>
                  <a:schemeClr val="bg1"/>
                </a:solidFill>
              </a:defRPr>
            </a:lvl3pPr>
            <a:lvl4pPr>
              <a:defRPr b="1">
                <a:solidFill>
                  <a:schemeClr val="bg1"/>
                </a:solidFill>
              </a:defRPr>
            </a:lvl4pPr>
            <a:lvl5pPr>
              <a:defRPr b="1">
                <a:solidFill>
                  <a:schemeClr val="bg1"/>
                </a:solidFill>
              </a:defRPr>
            </a:lvl5pPr>
          </a:lstStyle>
          <a:p>
            <a:pPr lvl="0"/>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
        <p:nvSpPr>
          <p:cNvPr id="26" name="文本占位符 2"/>
          <p:cNvSpPr>
            <a:spLocks noGrp="1"/>
          </p:cNvSpPr>
          <p:nvPr>
            <p:ph type="body" sz="quarter" idx="18" hasCustomPrompt="1"/>
          </p:nvPr>
        </p:nvSpPr>
        <p:spPr>
          <a:xfrm>
            <a:off x="4750658" y="3824192"/>
            <a:ext cx="1643743" cy="566380"/>
          </a:xfrm>
          <a:prstGeom prst="rect">
            <a:avLst/>
          </a:prstGeom>
        </p:spPr>
        <p:txBody>
          <a:bodyPr/>
          <a:lstStyle>
            <a:lvl1pPr marL="0" indent="0" algn="l">
              <a:lnSpc>
                <a:spcPct val="100000"/>
              </a:lnSpc>
              <a:spcBef>
                <a:spcPts val="0"/>
              </a:spcBef>
              <a:buNone/>
              <a:defRPr sz="2100" b="1" baseline="0">
                <a:solidFill>
                  <a:schemeClr val="bg1"/>
                </a:solidFill>
                <a:latin typeface="+mn-lt"/>
              </a:defRPr>
            </a:lvl1pPr>
            <a:lvl2pPr>
              <a:defRPr b="1">
                <a:solidFill>
                  <a:schemeClr val="bg1"/>
                </a:solidFill>
              </a:defRPr>
            </a:lvl2pPr>
            <a:lvl3pPr>
              <a:defRPr b="1">
                <a:solidFill>
                  <a:schemeClr val="bg1"/>
                </a:solidFill>
              </a:defRPr>
            </a:lvl3pPr>
            <a:lvl4pPr>
              <a:defRPr b="1">
                <a:solidFill>
                  <a:schemeClr val="bg1"/>
                </a:solidFill>
              </a:defRPr>
            </a:lvl4pPr>
            <a:lvl5pPr>
              <a:defRPr b="1">
                <a:solidFill>
                  <a:schemeClr val="bg1"/>
                </a:solidFill>
              </a:defRPr>
            </a:lvl5pPr>
          </a:lstStyle>
          <a:p>
            <a:pPr lvl="0"/>
            <a:r>
              <a:rPr kumimoji="1" lang="zh-CN" altLang="en-US" dirty="0"/>
              <a:t>输入标题</a:t>
            </a:r>
          </a:p>
        </p:txBody>
      </p:sp>
      <p:sp>
        <p:nvSpPr>
          <p:cNvPr id="28" name="Rectangle 27"/>
          <p:cNvSpPr/>
          <p:nvPr userDrawn="1"/>
        </p:nvSpPr>
        <p:spPr>
          <a:xfrm flipV="1">
            <a:off x="6821186" y="3751654"/>
            <a:ext cx="1095103" cy="380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900" dirty="0">
              <a:latin typeface="微软雅黑" panose="020B0503020204020204" pitchFamily="34" charset="-122"/>
              <a:ea typeface="微软雅黑" panose="020B0503020204020204" pitchFamily="34" charset="-122"/>
            </a:endParaRPr>
          </a:p>
        </p:txBody>
      </p:sp>
      <p:sp>
        <p:nvSpPr>
          <p:cNvPr id="29" name="文本占位符 2"/>
          <p:cNvSpPr>
            <a:spLocks noGrp="1"/>
          </p:cNvSpPr>
          <p:nvPr>
            <p:ph type="body" sz="quarter" idx="19" hasCustomPrompt="1"/>
          </p:nvPr>
        </p:nvSpPr>
        <p:spPr>
          <a:xfrm>
            <a:off x="6821187" y="3383357"/>
            <a:ext cx="1643743" cy="330199"/>
          </a:xfrm>
          <a:prstGeom prst="rect">
            <a:avLst/>
          </a:prstGeom>
        </p:spPr>
        <p:txBody>
          <a:bodyPr/>
          <a:lstStyle>
            <a:lvl1pPr marL="0" indent="0" algn="l">
              <a:lnSpc>
                <a:spcPct val="130000"/>
              </a:lnSpc>
              <a:buNone/>
              <a:defRPr sz="1200" b="0" baseline="0">
                <a:solidFill>
                  <a:schemeClr val="bg1"/>
                </a:solidFill>
                <a:latin typeface="+mn-lt"/>
              </a:defRPr>
            </a:lvl1pPr>
            <a:lvl2pPr>
              <a:defRPr b="1">
                <a:solidFill>
                  <a:schemeClr val="bg1"/>
                </a:solidFill>
              </a:defRPr>
            </a:lvl2pPr>
            <a:lvl3pPr>
              <a:defRPr b="1">
                <a:solidFill>
                  <a:schemeClr val="bg1"/>
                </a:solidFill>
              </a:defRPr>
            </a:lvl3pPr>
            <a:lvl4pPr>
              <a:defRPr b="1">
                <a:solidFill>
                  <a:schemeClr val="bg1"/>
                </a:solidFill>
              </a:defRPr>
            </a:lvl4pPr>
            <a:lvl5pPr>
              <a:defRPr b="1">
                <a:solidFill>
                  <a:schemeClr val="bg1"/>
                </a:solidFill>
              </a:defRPr>
            </a:lvl5pPr>
          </a:lstStyle>
          <a:p>
            <a:pPr lvl="0"/>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
        <p:nvSpPr>
          <p:cNvPr id="30" name="文本占位符 2"/>
          <p:cNvSpPr>
            <a:spLocks noGrp="1"/>
          </p:cNvSpPr>
          <p:nvPr>
            <p:ph type="body" sz="quarter" idx="20" hasCustomPrompt="1"/>
          </p:nvPr>
        </p:nvSpPr>
        <p:spPr>
          <a:xfrm>
            <a:off x="6821186" y="3824192"/>
            <a:ext cx="1643743" cy="566380"/>
          </a:xfrm>
          <a:prstGeom prst="rect">
            <a:avLst/>
          </a:prstGeom>
        </p:spPr>
        <p:txBody>
          <a:bodyPr/>
          <a:lstStyle>
            <a:lvl1pPr marL="0" indent="0" algn="l">
              <a:lnSpc>
                <a:spcPct val="100000"/>
              </a:lnSpc>
              <a:spcBef>
                <a:spcPts val="0"/>
              </a:spcBef>
              <a:buNone/>
              <a:defRPr sz="2100" b="1" baseline="0">
                <a:solidFill>
                  <a:schemeClr val="bg1"/>
                </a:solidFill>
                <a:latin typeface="+mn-lt"/>
              </a:defRPr>
            </a:lvl1pPr>
            <a:lvl2pPr>
              <a:defRPr b="1">
                <a:solidFill>
                  <a:schemeClr val="bg1"/>
                </a:solidFill>
              </a:defRPr>
            </a:lvl2pPr>
            <a:lvl3pPr>
              <a:defRPr b="1">
                <a:solidFill>
                  <a:schemeClr val="bg1"/>
                </a:solidFill>
              </a:defRPr>
            </a:lvl3pPr>
            <a:lvl4pPr>
              <a:defRPr b="1">
                <a:solidFill>
                  <a:schemeClr val="bg1"/>
                </a:solidFill>
              </a:defRPr>
            </a:lvl4pPr>
            <a:lvl5pPr>
              <a:defRPr b="1">
                <a:solidFill>
                  <a:schemeClr val="bg1"/>
                </a:solidFill>
              </a:defRPr>
            </a:lvl5pPr>
          </a:lstStyle>
          <a:p>
            <a:pPr lvl="0"/>
            <a:r>
              <a:rPr kumimoji="1" lang="zh-CN" altLang="en-US" dirty="0"/>
              <a:t>输入标题</a:t>
            </a:r>
          </a:p>
        </p:txBody>
      </p:sp>
    </p:spTree>
    <p:extLst>
      <p:ext uri="{BB962C8B-B14F-4D97-AF65-F5344CB8AC3E}">
        <p14:creationId xmlns:p14="http://schemas.microsoft.com/office/powerpoint/2010/main" val="126159865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六项目录">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7"/>
          <p:cNvSpPr>
            <a:spLocks noGrp="1"/>
          </p:cNvSpPr>
          <p:nvPr>
            <p:ph type="body" sz="quarter" idx="10" hasCustomPrompt="1"/>
          </p:nvPr>
        </p:nvSpPr>
        <p:spPr>
          <a:xfrm>
            <a:off x="609600" y="594349"/>
            <a:ext cx="2699658" cy="466281"/>
          </a:xfrm>
          <a:prstGeom prst="rect">
            <a:avLst/>
          </a:prstGeom>
        </p:spPr>
        <p:txBody>
          <a:bodyPr wrap="square">
            <a:spAutoFit/>
          </a:bodyPr>
          <a:lstStyle>
            <a:lvl1pPr marL="0" indent="0">
              <a:buNone/>
              <a:defRPr sz="2700" b="1">
                <a:solidFill>
                  <a:schemeClr val="bg1"/>
                </a:solidFill>
              </a:defRPr>
            </a:lvl1pPr>
          </a:lstStyle>
          <a:p>
            <a:pPr lvl="0"/>
            <a:r>
              <a:rPr lang="zh-CN" altLang="en-US" dirty="0"/>
              <a:t>目录 </a:t>
            </a:r>
            <a:r>
              <a:rPr lang="en-US" altLang="zh-CN" dirty="0"/>
              <a:t>CONTENT</a:t>
            </a:r>
          </a:p>
        </p:txBody>
      </p:sp>
      <p:grpSp>
        <p:nvGrpSpPr>
          <p:cNvPr id="4" name="Group 3"/>
          <p:cNvGrpSpPr/>
          <p:nvPr userDrawn="1"/>
        </p:nvGrpSpPr>
        <p:grpSpPr>
          <a:xfrm>
            <a:off x="695325" y="1086791"/>
            <a:ext cx="533400" cy="158750"/>
            <a:chOff x="914400" y="4953000"/>
            <a:chExt cx="711200" cy="190500"/>
          </a:xfrm>
        </p:grpSpPr>
        <p:cxnSp>
          <p:nvCxnSpPr>
            <p:cNvPr id="5" name="Straight Connector 4"/>
            <p:cNvCxnSpPr/>
            <p:nvPr userDrawn="1"/>
          </p:nvCxnSpPr>
          <p:spPr>
            <a:xfrm>
              <a:off x="914400" y="4953000"/>
              <a:ext cx="71120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userDrawn="1"/>
          </p:nvCxnSpPr>
          <p:spPr>
            <a:xfrm>
              <a:off x="914400" y="5041900"/>
              <a:ext cx="52070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userDrawn="1"/>
          </p:nvCxnSpPr>
          <p:spPr>
            <a:xfrm>
              <a:off x="914400" y="5143500"/>
              <a:ext cx="31750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9" name="Text Placeholder 7"/>
          <p:cNvSpPr>
            <a:spLocks noGrp="1"/>
          </p:cNvSpPr>
          <p:nvPr>
            <p:ph type="body" sz="quarter" idx="11" hasCustomPrompt="1"/>
          </p:nvPr>
        </p:nvSpPr>
        <p:spPr>
          <a:xfrm>
            <a:off x="609600" y="1330208"/>
            <a:ext cx="7977188" cy="657168"/>
          </a:xfrm>
          <a:prstGeom prst="rect">
            <a:avLst/>
          </a:prstGeom>
        </p:spPr>
        <p:txBody>
          <a:bodyPr wrap="square">
            <a:spAutoFit/>
          </a:bodyPr>
          <a:lstStyle>
            <a:lvl1pPr marL="0" indent="0">
              <a:lnSpc>
                <a:spcPct val="120000"/>
              </a:lnSpc>
              <a:spcBef>
                <a:spcPts val="0"/>
              </a:spcBef>
              <a:buNone/>
              <a:defRPr sz="1050" b="0">
                <a:solidFill>
                  <a:schemeClr val="bg1"/>
                </a:solidFill>
              </a:defRPr>
            </a:lvl1pPr>
          </a:lstStyle>
          <a:p>
            <a:pPr lvl="0"/>
            <a:r>
              <a:rPr lang="zh-CN" altLang="en-US" dirty="0"/>
              <a:t>标题数字等都可以通过点击和重新输入进行更改，顶部“开始”面板中可以对字体、字号、颜色、行距等进行修改。建议正文</a:t>
            </a:r>
            <a:r>
              <a:rPr lang="en-US" altLang="zh-CN" dirty="0"/>
              <a:t>8-14</a:t>
            </a:r>
            <a:r>
              <a:rPr lang="zh-CN" altLang="en-US" dirty="0"/>
              <a:t>号字，</a:t>
            </a:r>
            <a:r>
              <a:rPr lang="en-US" altLang="zh-CN" dirty="0"/>
              <a:t>1.3</a:t>
            </a:r>
            <a:r>
              <a:rPr lang="zh-CN" altLang="en-US" dirty="0"/>
              <a:t>倍字间距。标题数字等都可以通过点击和重新输入进行更改，顶部“开始”面板中可以对字体、字号、颜色、行距等进行修改。建议正文</a:t>
            </a:r>
            <a:r>
              <a:rPr lang="en-US" altLang="zh-CN" dirty="0"/>
              <a:t>8-14</a:t>
            </a:r>
            <a:r>
              <a:rPr lang="zh-CN" altLang="en-US" dirty="0"/>
              <a:t>号字，</a:t>
            </a:r>
            <a:r>
              <a:rPr lang="en-US" altLang="zh-CN" dirty="0"/>
              <a:t>1.3</a:t>
            </a:r>
            <a:r>
              <a:rPr lang="zh-CN" altLang="en-US" dirty="0"/>
              <a:t>倍字间距。</a:t>
            </a:r>
          </a:p>
        </p:txBody>
      </p:sp>
      <p:sp>
        <p:nvSpPr>
          <p:cNvPr id="8" name="Rectangle 7"/>
          <p:cNvSpPr/>
          <p:nvPr userDrawn="1"/>
        </p:nvSpPr>
        <p:spPr>
          <a:xfrm>
            <a:off x="0" y="2857500"/>
            <a:ext cx="9144000" cy="2857500"/>
          </a:xfrm>
          <a:prstGeom prst="rect">
            <a:avLst/>
          </a:prstGeom>
          <a:solidFill>
            <a:schemeClr val="tx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900" dirty="0">
              <a:latin typeface="微软雅黑" panose="020B0503020204020204" pitchFamily="34" charset="-122"/>
              <a:ea typeface="微软雅黑" panose="020B0503020204020204" pitchFamily="34" charset="-122"/>
            </a:endParaRPr>
          </a:p>
        </p:txBody>
      </p:sp>
      <p:cxnSp>
        <p:nvCxnSpPr>
          <p:cNvPr id="11" name="Straight Connector 10"/>
          <p:cNvCxnSpPr/>
          <p:nvPr userDrawn="1"/>
        </p:nvCxnSpPr>
        <p:spPr>
          <a:xfrm>
            <a:off x="609600" y="3514017"/>
            <a:ext cx="79771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Rectangle 11"/>
          <p:cNvSpPr/>
          <p:nvPr userDrawn="1"/>
        </p:nvSpPr>
        <p:spPr>
          <a:xfrm flipV="1">
            <a:off x="609600" y="3514016"/>
            <a:ext cx="1095103" cy="380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900" dirty="0">
              <a:latin typeface="微软雅黑" panose="020B0503020204020204" pitchFamily="34" charset="-122"/>
              <a:ea typeface="微软雅黑" panose="020B0503020204020204" pitchFamily="34" charset="-122"/>
            </a:endParaRPr>
          </a:p>
        </p:txBody>
      </p:sp>
      <p:sp>
        <p:nvSpPr>
          <p:cNvPr id="15" name="Rectangle 14"/>
          <p:cNvSpPr/>
          <p:nvPr userDrawn="1"/>
        </p:nvSpPr>
        <p:spPr>
          <a:xfrm flipV="1">
            <a:off x="3776322" y="3514016"/>
            <a:ext cx="1095103" cy="380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900" dirty="0">
              <a:latin typeface="微软雅黑" panose="020B0503020204020204" pitchFamily="34" charset="-122"/>
              <a:ea typeface="微软雅黑" panose="020B0503020204020204" pitchFamily="34" charset="-122"/>
            </a:endParaRPr>
          </a:p>
        </p:txBody>
      </p:sp>
      <p:sp>
        <p:nvSpPr>
          <p:cNvPr id="16" name="文本占位符 2"/>
          <p:cNvSpPr>
            <a:spLocks noGrp="1"/>
          </p:cNvSpPr>
          <p:nvPr>
            <p:ph type="body" sz="quarter" idx="12" hasCustomPrompt="1"/>
          </p:nvPr>
        </p:nvSpPr>
        <p:spPr>
          <a:xfrm>
            <a:off x="609600" y="3145720"/>
            <a:ext cx="1643743" cy="330199"/>
          </a:xfrm>
          <a:prstGeom prst="rect">
            <a:avLst/>
          </a:prstGeom>
        </p:spPr>
        <p:txBody>
          <a:bodyPr/>
          <a:lstStyle>
            <a:lvl1pPr marL="0" indent="0" algn="l">
              <a:lnSpc>
                <a:spcPct val="130000"/>
              </a:lnSpc>
              <a:buNone/>
              <a:defRPr sz="1200" b="0" baseline="0">
                <a:solidFill>
                  <a:schemeClr val="bg1"/>
                </a:solidFill>
                <a:latin typeface="+mn-lt"/>
              </a:defRPr>
            </a:lvl1pPr>
            <a:lvl2pPr>
              <a:defRPr b="1">
                <a:solidFill>
                  <a:schemeClr val="bg1"/>
                </a:solidFill>
              </a:defRPr>
            </a:lvl2pPr>
            <a:lvl3pPr>
              <a:defRPr b="1">
                <a:solidFill>
                  <a:schemeClr val="bg1"/>
                </a:solidFill>
              </a:defRPr>
            </a:lvl3pPr>
            <a:lvl4pPr>
              <a:defRPr b="1">
                <a:solidFill>
                  <a:schemeClr val="bg1"/>
                </a:solidFill>
              </a:defRPr>
            </a:lvl4pPr>
            <a:lvl5pPr>
              <a:defRPr b="1">
                <a:solidFill>
                  <a:schemeClr val="bg1"/>
                </a:solidFill>
              </a:defRPr>
            </a:lvl5pPr>
          </a:lstStyle>
          <a:p>
            <a:pPr lvl="0"/>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
        <p:nvSpPr>
          <p:cNvPr id="17" name="文本占位符 2"/>
          <p:cNvSpPr>
            <a:spLocks noGrp="1"/>
          </p:cNvSpPr>
          <p:nvPr>
            <p:ph type="body" sz="quarter" idx="13" hasCustomPrompt="1"/>
          </p:nvPr>
        </p:nvSpPr>
        <p:spPr>
          <a:xfrm>
            <a:off x="3776322" y="3145720"/>
            <a:ext cx="1643743" cy="330199"/>
          </a:xfrm>
          <a:prstGeom prst="rect">
            <a:avLst/>
          </a:prstGeom>
        </p:spPr>
        <p:txBody>
          <a:bodyPr/>
          <a:lstStyle>
            <a:lvl1pPr marL="0" indent="0" algn="l">
              <a:lnSpc>
                <a:spcPct val="130000"/>
              </a:lnSpc>
              <a:buNone/>
              <a:defRPr sz="1200" b="0" baseline="0">
                <a:solidFill>
                  <a:schemeClr val="bg1"/>
                </a:solidFill>
                <a:latin typeface="+mn-lt"/>
              </a:defRPr>
            </a:lvl1pPr>
            <a:lvl2pPr>
              <a:defRPr b="1">
                <a:solidFill>
                  <a:schemeClr val="bg1"/>
                </a:solidFill>
              </a:defRPr>
            </a:lvl2pPr>
            <a:lvl3pPr>
              <a:defRPr b="1">
                <a:solidFill>
                  <a:schemeClr val="bg1"/>
                </a:solidFill>
              </a:defRPr>
            </a:lvl3pPr>
            <a:lvl4pPr>
              <a:defRPr b="1">
                <a:solidFill>
                  <a:schemeClr val="bg1"/>
                </a:solidFill>
              </a:defRPr>
            </a:lvl4pPr>
            <a:lvl5pPr>
              <a:defRPr b="1">
                <a:solidFill>
                  <a:schemeClr val="bg1"/>
                </a:solidFill>
              </a:defRPr>
            </a:lvl5pPr>
          </a:lstStyle>
          <a:p>
            <a:pPr lvl="0"/>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
        <p:nvSpPr>
          <p:cNvPr id="19" name="文本占位符 2"/>
          <p:cNvSpPr>
            <a:spLocks noGrp="1"/>
          </p:cNvSpPr>
          <p:nvPr>
            <p:ph type="body" sz="quarter" idx="15" hasCustomPrompt="1"/>
          </p:nvPr>
        </p:nvSpPr>
        <p:spPr>
          <a:xfrm>
            <a:off x="609600" y="3586554"/>
            <a:ext cx="1643743" cy="566380"/>
          </a:xfrm>
          <a:prstGeom prst="rect">
            <a:avLst/>
          </a:prstGeom>
        </p:spPr>
        <p:txBody>
          <a:bodyPr/>
          <a:lstStyle>
            <a:lvl1pPr>
              <a:defRPr kumimoji="1" lang="zh-CN" altLang="en-US" b="1" baseline="0" dirty="0">
                <a:solidFill>
                  <a:schemeClr val="bg1"/>
                </a:solidFill>
              </a:defRPr>
            </a:lvl1pPr>
          </a:lstStyle>
          <a:p>
            <a:pPr marL="0" lvl="0" indent="0">
              <a:lnSpc>
                <a:spcPct val="100000"/>
              </a:lnSpc>
              <a:spcBef>
                <a:spcPts val="0"/>
              </a:spcBef>
              <a:buNone/>
            </a:pPr>
            <a:r>
              <a:rPr kumimoji="1" lang="zh-CN" altLang="en-US" dirty="0"/>
              <a:t>输入标题</a:t>
            </a:r>
          </a:p>
        </p:txBody>
      </p:sp>
      <p:sp>
        <p:nvSpPr>
          <p:cNvPr id="20" name="文本占位符 2"/>
          <p:cNvSpPr>
            <a:spLocks noGrp="1"/>
          </p:cNvSpPr>
          <p:nvPr>
            <p:ph type="body" sz="quarter" idx="16" hasCustomPrompt="1"/>
          </p:nvPr>
        </p:nvSpPr>
        <p:spPr>
          <a:xfrm>
            <a:off x="3776322" y="3586554"/>
            <a:ext cx="1643743" cy="566380"/>
          </a:xfrm>
          <a:prstGeom prst="rect">
            <a:avLst/>
          </a:prstGeom>
        </p:spPr>
        <p:txBody>
          <a:bodyPr/>
          <a:lstStyle>
            <a:lvl1pPr>
              <a:defRPr kumimoji="1" lang="zh-CN" altLang="en-US" b="1" baseline="0" dirty="0">
                <a:solidFill>
                  <a:schemeClr val="bg1"/>
                </a:solidFill>
              </a:defRPr>
            </a:lvl1pPr>
          </a:lstStyle>
          <a:p>
            <a:pPr marL="0" lvl="0" indent="0">
              <a:lnSpc>
                <a:spcPct val="100000"/>
              </a:lnSpc>
              <a:spcBef>
                <a:spcPts val="0"/>
              </a:spcBef>
              <a:buNone/>
            </a:pPr>
            <a:r>
              <a:rPr kumimoji="1" lang="zh-CN" altLang="en-US" dirty="0"/>
              <a:t>输入标题</a:t>
            </a:r>
          </a:p>
        </p:txBody>
      </p:sp>
      <p:sp>
        <p:nvSpPr>
          <p:cNvPr id="24" name="Rectangle 23"/>
          <p:cNvSpPr/>
          <p:nvPr userDrawn="1"/>
        </p:nvSpPr>
        <p:spPr>
          <a:xfrm flipV="1">
            <a:off x="6943045" y="3514016"/>
            <a:ext cx="1095103" cy="380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900" dirty="0">
              <a:latin typeface="微软雅黑" panose="020B0503020204020204" pitchFamily="34" charset="-122"/>
              <a:ea typeface="微软雅黑" panose="020B0503020204020204" pitchFamily="34" charset="-122"/>
            </a:endParaRPr>
          </a:p>
        </p:txBody>
      </p:sp>
      <p:sp>
        <p:nvSpPr>
          <p:cNvPr id="25" name="文本占位符 2"/>
          <p:cNvSpPr>
            <a:spLocks noGrp="1"/>
          </p:cNvSpPr>
          <p:nvPr>
            <p:ph type="body" sz="quarter" idx="17" hasCustomPrompt="1"/>
          </p:nvPr>
        </p:nvSpPr>
        <p:spPr>
          <a:xfrm>
            <a:off x="6943045" y="3145720"/>
            <a:ext cx="1643743" cy="330199"/>
          </a:xfrm>
          <a:prstGeom prst="rect">
            <a:avLst/>
          </a:prstGeom>
        </p:spPr>
        <p:txBody>
          <a:bodyPr/>
          <a:lstStyle>
            <a:lvl1pPr marL="0" indent="0" algn="l">
              <a:lnSpc>
                <a:spcPct val="130000"/>
              </a:lnSpc>
              <a:buNone/>
              <a:defRPr sz="1200" b="0" baseline="0">
                <a:solidFill>
                  <a:schemeClr val="bg1"/>
                </a:solidFill>
                <a:latin typeface="+mn-lt"/>
              </a:defRPr>
            </a:lvl1pPr>
            <a:lvl2pPr>
              <a:defRPr b="1">
                <a:solidFill>
                  <a:schemeClr val="bg1"/>
                </a:solidFill>
              </a:defRPr>
            </a:lvl2pPr>
            <a:lvl3pPr>
              <a:defRPr b="1">
                <a:solidFill>
                  <a:schemeClr val="bg1"/>
                </a:solidFill>
              </a:defRPr>
            </a:lvl3pPr>
            <a:lvl4pPr>
              <a:defRPr b="1">
                <a:solidFill>
                  <a:schemeClr val="bg1"/>
                </a:solidFill>
              </a:defRPr>
            </a:lvl4pPr>
            <a:lvl5pPr>
              <a:defRPr b="1">
                <a:solidFill>
                  <a:schemeClr val="bg1"/>
                </a:solidFill>
              </a:defRPr>
            </a:lvl5pPr>
          </a:lstStyle>
          <a:p>
            <a:pPr lvl="0"/>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
        <p:nvSpPr>
          <p:cNvPr id="26" name="文本占位符 2"/>
          <p:cNvSpPr>
            <a:spLocks noGrp="1"/>
          </p:cNvSpPr>
          <p:nvPr>
            <p:ph type="body" sz="quarter" idx="18" hasCustomPrompt="1"/>
          </p:nvPr>
        </p:nvSpPr>
        <p:spPr>
          <a:xfrm>
            <a:off x="6943044" y="3586554"/>
            <a:ext cx="1643743" cy="566380"/>
          </a:xfrm>
          <a:prstGeom prst="rect">
            <a:avLst/>
          </a:prstGeom>
        </p:spPr>
        <p:txBody>
          <a:bodyPr/>
          <a:lstStyle>
            <a:lvl1pPr>
              <a:defRPr kumimoji="1" lang="zh-CN" altLang="en-US" b="1" baseline="0" dirty="0">
                <a:solidFill>
                  <a:schemeClr val="bg1"/>
                </a:solidFill>
              </a:defRPr>
            </a:lvl1pPr>
          </a:lstStyle>
          <a:p>
            <a:pPr marL="0" lvl="0" indent="0">
              <a:lnSpc>
                <a:spcPct val="100000"/>
              </a:lnSpc>
              <a:spcBef>
                <a:spcPts val="0"/>
              </a:spcBef>
              <a:buNone/>
            </a:pPr>
            <a:r>
              <a:rPr kumimoji="1" lang="zh-CN" altLang="en-US" dirty="0"/>
              <a:t>输入标题</a:t>
            </a:r>
          </a:p>
        </p:txBody>
      </p:sp>
      <p:cxnSp>
        <p:nvCxnSpPr>
          <p:cNvPr id="35" name="Straight Connector 34"/>
          <p:cNvCxnSpPr/>
          <p:nvPr userDrawn="1"/>
        </p:nvCxnSpPr>
        <p:spPr>
          <a:xfrm>
            <a:off x="609600" y="4686333"/>
            <a:ext cx="79771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6" name="Rectangle 35"/>
          <p:cNvSpPr/>
          <p:nvPr userDrawn="1"/>
        </p:nvSpPr>
        <p:spPr>
          <a:xfrm flipV="1">
            <a:off x="609600" y="4686332"/>
            <a:ext cx="1095103" cy="380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900" dirty="0">
              <a:latin typeface="微软雅黑" panose="020B0503020204020204" pitchFamily="34" charset="-122"/>
              <a:ea typeface="微软雅黑" panose="020B0503020204020204" pitchFamily="34" charset="-122"/>
            </a:endParaRPr>
          </a:p>
        </p:txBody>
      </p:sp>
      <p:sp>
        <p:nvSpPr>
          <p:cNvPr id="37" name="Rectangle 36"/>
          <p:cNvSpPr/>
          <p:nvPr userDrawn="1"/>
        </p:nvSpPr>
        <p:spPr>
          <a:xfrm flipV="1">
            <a:off x="3776322" y="4686332"/>
            <a:ext cx="1095103" cy="380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900" dirty="0">
              <a:latin typeface="微软雅黑" panose="020B0503020204020204" pitchFamily="34" charset="-122"/>
              <a:ea typeface="微软雅黑" panose="020B0503020204020204" pitchFamily="34" charset="-122"/>
            </a:endParaRPr>
          </a:p>
        </p:txBody>
      </p:sp>
      <p:sp>
        <p:nvSpPr>
          <p:cNvPr id="38" name="文本占位符 2"/>
          <p:cNvSpPr>
            <a:spLocks noGrp="1"/>
          </p:cNvSpPr>
          <p:nvPr>
            <p:ph type="body" sz="quarter" idx="19" hasCustomPrompt="1"/>
          </p:nvPr>
        </p:nvSpPr>
        <p:spPr>
          <a:xfrm>
            <a:off x="609600" y="4318036"/>
            <a:ext cx="1643743" cy="330199"/>
          </a:xfrm>
          <a:prstGeom prst="rect">
            <a:avLst/>
          </a:prstGeom>
        </p:spPr>
        <p:txBody>
          <a:bodyPr/>
          <a:lstStyle>
            <a:lvl1pPr marL="0" indent="0" algn="l">
              <a:lnSpc>
                <a:spcPct val="130000"/>
              </a:lnSpc>
              <a:buNone/>
              <a:defRPr sz="1200" b="0" baseline="0">
                <a:solidFill>
                  <a:schemeClr val="bg1"/>
                </a:solidFill>
                <a:latin typeface="+mn-lt"/>
              </a:defRPr>
            </a:lvl1pPr>
            <a:lvl2pPr>
              <a:defRPr b="1">
                <a:solidFill>
                  <a:schemeClr val="bg1"/>
                </a:solidFill>
              </a:defRPr>
            </a:lvl2pPr>
            <a:lvl3pPr>
              <a:defRPr b="1">
                <a:solidFill>
                  <a:schemeClr val="bg1"/>
                </a:solidFill>
              </a:defRPr>
            </a:lvl3pPr>
            <a:lvl4pPr>
              <a:defRPr b="1">
                <a:solidFill>
                  <a:schemeClr val="bg1"/>
                </a:solidFill>
              </a:defRPr>
            </a:lvl4pPr>
            <a:lvl5pPr>
              <a:defRPr b="1">
                <a:solidFill>
                  <a:schemeClr val="bg1"/>
                </a:solidFill>
              </a:defRPr>
            </a:lvl5pPr>
          </a:lstStyle>
          <a:p>
            <a:pPr lvl="0"/>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
        <p:nvSpPr>
          <p:cNvPr id="39" name="文本占位符 2"/>
          <p:cNvSpPr>
            <a:spLocks noGrp="1"/>
          </p:cNvSpPr>
          <p:nvPr>
            <p:ph type="body" sz="quarter" idx="20" hasCustomPrompt="1"/>
          </p:nvPr>
        </p:nvSpPr>
        <p:spPr>
          <a:xfrm>
            <a:off x="3776322" y="4318036"/>
            <a:ext cx="1643743" cy="330199"/>
          </a:xfrm>
          <a:prstGeom prst="rect">
            <a:avLst/>
          </a:prstGeom>
        </p:spPr>
        <p:txBody>
          <a:bodyPr/>
          <a:lstStyle>
            <a:lvl1pPr marL="0" indent="0" algn="l">
              <a:lnSpc>
                <a:spcPct val="130000"/>
              </a:lnSpc>
              <a:buNone/>
              <a:defRPr sz="1200" b="0" baseline="0">
                <a:solidFill>
                  <a:schemeClr val="bg1"/>
                </a:solidFill>
                <a:latin typeface="+mn-lt"/>
              </a:defRPr>
            </a:lvl1pPr>
            <a:lvl2pPr>
              <a:defRPr b="1">
                <a:solidFill>
                  <a:schemeClr val="bg1"/>
                </a:solidFill>
              </a:defRPr>
            </a:lvl2pPr>
            <a:lvl3pPr>
              <a:defRPr b="1">
                <a:solidFill>
                  <a:schemeClr val="bg1"/>
                </a:solidFill>
              </a:defRPr>
            </a:lvl3pPr>
            <a:lvl4pPr>
              <a:defRPr b="1">
                <a:solidFill>
                  <a:schemeClr val="bg1"/>
                </a:solidFill>
              </a:defRPr>
            </a:lvl4pPr>
            <a:lvl5pPr>
              <a:defRPr b="1">
                <a:solidFill>
                  <a:schemeClr val="bg1"/>
                </a:solidFill>
              </a:defRPr>
            </a:lvl5pPr>
          </a:lstStyle>
          <a:p>
            <a:pPr lvl="0"/>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
        <p:nvSpPr>
          <p:cNvPr id="40" name="文本占位符 2"/>
          <p:cNvSpPr>
            <a:spLocks noGrp="1"/>
          </p:cNvSpPr>
          <p:nvPr>
            <p:ph type="body" sz="quarter" idx="21" hasCustomPrompt="1"/>
          </p:nvPr>
        </p:nvSpPr>
        <p:spPr>
          <a:xfrm>
            <a:off x="609600" y="4758870"/>
            <a:ext cx="1643743" cy="566380"/>
          </a:xfrm>
          <a:prstGeom prst="rect">
            <a:avLst/>
          </a:prstGeom>
        </p:spPr>
        <p:txBody>
          <a:bodyPr/>
          <a:lstStyle>
            <a:lvl1pPr>
              <a:defRPr kumimoji="1" lang="zh-CN" altLang="en-US" b="1" baseline="0" dirty="0">
                <a:solidFill>
                  <a:schemeClr val="bg1"/>
                </a:solidFill>
              </a:defRPr>
            </a:lvl1pPr>
          </a:lstStyle>
          <a:p>
            <a:pPr marL="0" lvl="0" indent="0">
              <a:lnSpc>
                <a:spcPct val="100000"/>
              </a:lnSpc>
              <a:spcBef>
                <a:spcPts val="0"/>
              </a:spcBef>
              <a:buNone/>
            </a:pPr>
            <a:r>
              <a:rPr kumimoji="1" lang="zh-CN" altLang="en-US" dirty="0"/>
              <a:t>输入标题</a:t>
            </a:r>
          </a:p>
        </p:txBody>
      </p:sp>
      <p:sp>
        <p:nvSpPr>
          <p:cNvPr id="41" name="文本占位符 2"/>
          <p:cNvSpPr>
            <a:spLocks noGrp="1"/>
          </p:cNvSpPr>
          <p:nvPr>
            <p:ph type="body" sz="quarter" idx="22" hasCustomPrompt="1"/>
          </p:nvPr>
        </p:nvSpPr>
        <p:spPr>
          <a:xfrm>
            <a:off x="3776322" y="4758870"/>
            <a:ext cx="1643743" cy="566380"/>
          </a:xfrm>
          <a:prstGeom prst="rect">
            <a:avLst/>
          </a:prstGeom>
        </p:spPr>
        <p:txBody>
          <a:bodyPr/>
          <a:lstStyle>
            <a:lvl1pPr>
              <a:defRPr kumimoji="1" lang="zh-CN" altLang="en-US" b="1" baseline="0" dirty="0">
                <a:solidFill>
                  <a:schemeClr val="bg1"/>
                </a:solidFill>
              </a:defRPr>
            </a:lvl1pPr>
          </a:lstStyle>
          <a:p>
            <a:pPr marL="0" lvl="0" indent="0">
              <a:lnSpc>
                <a:spcPct val="100000"/>
              </a:lnSpc>
              <a:spcBef>
                <a:spcPts val="0"/>
              </a:spcBef>
              <a:buNone/>
            </a:pPr>
            <a:r>
              <a:rPr kumimoji="1" lang="zh-CN" altLang="en-US" dirty="0"/>
              <a:t>输入标题</a:t>
            </a:r>
          </a:p>
        </p:txBody>
      </p:sp>
      <p:sp>
        <p:nvSpPr>
          <p:cNvPr id="42" name="Rectangle 41"/>
          <p:cNvSpPr/>
          <p:nvPr userDrawn="1"/>
        </p:nvSpPr>
        <p:spPr>
          <a:xfrm flipV="1">
            <a:off x="6943045" y="4686332"/>
            <a:ext cx="1095103" cy="380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900" dirty="0">
              <a:latin typeface="微软雅黑" panose="020B0503020204020204" pitchFamily="34" charset="-122"/>
              <a:ea typeface="微软雅黑" panose="020B0503020204020204" pitchFamily="34" charset="-122"/>
            </a:endParaRPr>
          </a:p>
        </p:txBody>
      </p:sp>
      <p:sp>
        <p:nvSpPr>
          <p:cNvPr id="43" name="文本占位符 2"/>
          <p:cNvSpPr>
            <a:spLocks noGrp="1"/>
          </p:cNvSpPr>
          <p:nvPr>
            <p:ph type="body" sz="quarter" idx="23" hasCustomPrompt="1"/>
          </p:nvPr>
        </p:nvSpPr>
        <p:spPr>
          <a:xfrm>
            <a:off x="6943045" y="4318036"/>
            <a:ext cx="1643743" cy="330199"/>
          </a:xfrm>
          <a:prstGeom prst="rect">
            <a:avLst/>
          </a:prstGeom>
        </p:spPr>
        <p:txBody>
          <a:bodyPr/>
          <a:lstStyle>
            <a:lvl1pPr marL="0" indent="0" algn="l">
              <a:lnSpc>
                <a:spcPct val="130000"/>
              </a:lnSpc>
              <a:buNone/>
              <a:defRPr sz="1200" b="0" baseline="0">
                <a:solidFill>
                  <a:schemeClr val="bg1"/>
                </a:solidFill>
                <a:latin typeface="+mn-lt"/>
              </a:defRPr>
            </a:lvl1pPr>
            <a:lvl2pPr>
              <a:defRPr b="1">
                <a:solidFill>
                  <a:schemeClr val="bg1"/>
                </a:solidFill>
              </a:defRPr>
            </a:lvl2pPr>
            <a:lvl3pPr>
              <a:defRPr b="1">
                <a:solidFill>
                  <a:schemeClr val="bg1"/>
                </a:solidFill>
              </a:defRPr>
            </a:lvl3pPr>
            <a:lvl4pPr>
              <a:defRPr b="1">
                <a:solidFill>
                  <a:schemeClr val="bg1"/>
                </a:solidFill>
              </a:defRPr>
            </a:lvl4pPr>
            <a:lvl5pPr>
              <a:defRPr b="1">
                <a:solidFill>
                  <a:schemeClr val="bg1"/>
                </a:solidFill>
              </a:defRPr>
            </a:lvl5pPr>
          </a:lstStyle>
          <a:p>
            <a:pPr lvl="0"/>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
        <p:nvSpPr>
          <p:cNvPr id="44" name="文本占位符 2"/>
          <p:cNvSpPr>
            <a:spLocks noGrp="1"/>
          </p:cNvSpPr>
          <p:nvPr>
            <p:ph type="body" sz="quarter" idx="24" hasCustomPrompt="1"/>
          </p:nvPr>
        </p:nvSpPr>
        <p:spPr>
          <a:xfrm>
            <a:off x="6943044" y="4758870"/>
            <a:ext cx="1643743" cy="566380"/>
          </a:xfrm>
          <a:prstGeom prst="rect">
            <a:avLst/>
          </a:prstGeom>
        </p:spPr>
        <p:txBody>
          <a:bodyPr/>
          <a:lstStyle>
            <a:lvl1pPr>
              <a:defRPr kumimoji="1" lang="zh-CN" altLang="en-US" b="1" baseline="0" dirty="0">
                <a:solidFill>
                  <a:schemeClr val="bg1"/>
                </a:solidFill>
              </a:defRPr>
            </a:lvl1pPr>
          </a:lstStyle>
          <a:p>
            <a:pPr marL="0" lvl="0" indent="0">
              <a:lnSpc>
                <a:spcPct val="100000"/>
              </a:lnSpc>
              <a:spcBef>
                <a:spcPts val="0"/>
              </a:spcBef>
              <a:buNone/>
            </a:pPr>
            <a:r>
              <a:rPr kumimoji="1" lang="zh-CN" altLang="en-US" dirty="0"/>
              <a:t>输入标题</a:t>
            </a:r>
          </a:p>
        </p:txBody>
      </p:sp>
    </p:spTree>
    <p:extLst>
      <p:ext uri="{BB962C8B-B14F-4D97-AF65-F5344CB8AC3E}">
        <p14:creationId xmlns:p14="http://schemas.microsoft.com/office/powerpoint/2010/main" val="3922879454"/>
      </p:ext>
    </p:extLst>
  </p:cSld>
  <p:clrMapOvr>
    <a:masterClrMapping/>
  </p:clrMapOvr>
  <p:extLst>
    <p:ext uri="{DCECCB84-F9BA-43D5-87BE-67443E8EF086}">
      <p15:sldGuideLst xmlns:p15="http://schemas.microsoft.com/office/powerpoint/2012/main">
        <p15:guide id="1" orient="horz" pos="3528">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副标题页">
    <p:spTree>
      <p:nvGrpSpPr>
        <p:cNvPr id="1" name=""/>
        <p:cNvGrpSpPr/>
        <p:nvPr/>
      </p:nvGrpSpPr>
      <p:grpSpPr>
        <a:xfrm>
          <a:off x="0" y="0"/>
          <a:ext cx="0" cy="0"/>
          <a:chOff x="0" y="0"/>
          <a:chExt cx="0" cy="0"/>
        </a:xfrm>
      </p:grpSpPr>
      <p:pic>
        <p:nvPicPr>
          <p:cNvPr id="2050" name="Picture 2" descr="http://dc.officeplus.cn/t/14/C6BB2FC340DC115F732099B8813DF845.jpg"/>
          <p:cNvPicPr>
            <a:picLocks noChangeAspect="1" noChangeArrowheads="1"/>
          </p:cNvPicPr>
          <p:nvPr userDrawn="1"/>
        </p:nvPicPr>
        <p:blipFill>
          <a:blip r:embed="rId2">
            <a:duotone>
              <a:prstClr val="black"/>
              <a:schemeClr val="accent3">
                <a:lumMod val="20000"/>
                <a:lumOff val="80000"/>
                <a:tint val="45000"/>
                <a:satMod val="400000"/>
              </a:schemeClr>
            </a:duotone>
            <a:extLst>
              <a:ext uri="{28A0092B-C50C-407E-A947-70E740481C1C}">
                <a14:useLocalDpi xmlns:a14="http://schemas.microsoft.com/office/drawing/2010/main" val="0"/>
              </a:ext>
            </a:extLst>
          </a:blip>
          <a:srcRect/>
          <a:stretch>
            <a:fillRect/>
          </a:stretch>
        </p:blipFill>
        <p:spPr bwMode="auto">
          <a:xfrm>
            <a:off x="1" y="-2329"/>
            <a:ext cx="9144000" cy="5717329"/>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userDrawn="1"/>
        </p:nvSpPr>
        <p:spPr>
          <a:xfrm>
            <a:off x="0" y="0"/>
            <a:ext cx="9144000" cy="5715000"/>
          </a:xfrm>
          <a:prstGeom prst="rect">
            <a:avLst/>
          </a:prstGeom>
          <a:solidFill>
            <a:schemeClr val="accent3">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900" dirty="0">
              <a:latin typeface="微软雅黑" panose="020B0503020204020204" pitchFamily="34" charset="-122"/>
              <a:ea typeface="微软雅黑" panose="020B0503020204020204" pitchFamily="34" charset="-122"/>
            </a:endParaRPr>
          </a:p>
        </p:txBody>
      </p:sp>
      <p:sp>
        <p:nvSpPr>
          <p:cNvPr id="3" name="Rectangle 2"/>
          <p:cNvSpPr/>
          <p:nvPr userDrawn="1"/>
        </p:nvSpPr>
        <p:spPr>
          <a:xfrm>
            <a:off x="3257550" y="1387898"/>
            <a:ext cx="2643188" cy="29368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900" dirty="0">
              <a:latin typeface="微软雅黑" panose="020B0503020204020204" pitchFamily="34" charset="-122"/>
              <a:ea typeface="微软雅黑" panose="020B0503020204020204" pitchFamily="34" charset="-122"/>
            </a:endParaRPr>
          </a:p>
        </p:txBody>
      </p:sp>
      <p:sp>
        <p:nvSpPr>
          <p:cNvPr id="6" name="Rectangle 5"/>
          <p:cNvSpPr/>
          <p:nvPr userDrawn="1"/>
        </p:nvSpPr>
        <p:spPr>
          <a:xfrm>
            <a:off x="3143249" y="1262063"/>
            <a:ext cx="2643188" cy="2936875"/>
          </a:xfrm>
          <a:prstGeom prst="rect">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900" dirty="0">
              <a:latin typeface="微软雅黑" panose="020B0503020204020204" pitchFamily="34" charset="-122"/>
              <a:ea typeface="微软雅黑" panose="020B0503020204020204" pitchFamily="34" charset="-122"/>
            </a:endParaRPr>
          </a:p>
        </p:txBody>
      </p:sp>
      <p:sp>
        <p:nvSpPr>
          <p:cNvPr id="7" name="Text Placeholder 7"/>
          <p:cNvSpPr>
            <a:spLocks noGrp="1"/>
          </p:cNvSpPr>
          <p:nvPr>
            <p:ph type="body" sz="quarter" idx="10" hasCustomPrompt="1"/>
          </p:nvPr>
        </p:nvSpPr>
        <p:spPr>
          <a:xfrm>
            <a:off x="3228975" y="2191891"/>
            <a:ext cx="2686050" cy="507831"/>
          </a:xfrm>
          <a:prstGeom prst="rect">
            <a:avLst/>
          </a:prstGeom>
        </p:spPr>
        <p:txBody>
          <a:bodyPr wrap="square">
            <a:spAutoFit/>
          </a:bodyPr>
          <a:lstStyle>
            <a:lvl1pPr marL="0" indent="0" algn="ctr">
              <a:buNone/>
              <a:defRPr sz="3000" b="1">
                <a:solidFill>
                  <a:schemeClr val="bg1"/>
                </a:solidFill>
              </a:defRPr>
            </a:lvl1pPr>
          </a:lstStyle>
          <a:p>
            <a:pPr lvl="0"/>
            <a:r>
              <a:rPr lang="en-US" altLang="zh-CN" dirty="0"/>
              <a:t>Part One</a:t>
            </a:r>
            <a:endParaRPr lang="en-US" dirty="0"/>
          </a:p>
        </p:txBody>
      </p:sp>
      <p:sp>
        <p:nvSpPr>
          <p:cNvPr id="8" name="Text Placeholder 7"/>
          <p:cNvSpPr>
            <a:spLocks noGrp="1"/>
          </p:cNvSpPr>
          <p:nvPr>
            <p:ph type="body" sz="quarter" idx="11" hasCustomPrompt="1"/>
          </p:nvPr>
        </p:nvSpPr>
        <p:spPr>
          <a:xfrm>
            <a:off x="3228975" y="2773954"/>
            <a:ext cx="2686050" cy="590931"/>
          </a:xfrm>
          <a:prstGeom prst="rect">
            <a:avLst/>
          </a:prstGeom>
        </p:spPr>
        <p:txBody>
          <a:bodyPr wrap="square">
            <a:spAutoFit/>
          </a:bodyPr>
          <a:lstStyle>
            <a:lvl1pPr marL="0" indent="0" algn="ctr">
              <a:buNone/>
              <a:defRPr sz="3600" b="1">
                <a:solidFill>
                  <a:schemeClr val="bg1"/>
                </a:solidFill>
              </a:defRPr>
            </a:lvl1pPr>
          </a:lstStyle>
          <a:p>
            <a:pPr lvl="0"/>
            <a:r>
              <a:rPr lang="zh-CN" altLang="en-US" dirty="0"/>
              <a:t>输入标题</a:t>
            </a:r>
            <a:r>
              <a:rPr lang="en-US" altLang="zh-CN" dirty="0"/>
              <a:t>·</a:t>
            </a:r>
            <a:endParaRPr lang="en-US" dirty="0"/>
          </a:p>
        </p:txBody>
      </p:sp>
    </p:spTree>
    <p:extLst>
      <p:ext uri="{BB962C8B-B14F-4D97-AF65-F5344CB8AC3E}">
        <p14:creationId xmlns:p14="http://schemas.microsoft.com/office/powerpoint/2010/main" val="42545338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28866"/>
            <a:ext cx="8229600" cy="900442"/>
          </a:xfrm>
        </p:spPr>
        <p:txBody>
          <a:bodyPr/>
          <a:lstStyle>
            <a:lvl1pPr>
              <a:defRPr>
                <a:latin typeface="DengXian" charset="0"/>
                <a:ea typeface="DengXian" charset="0"/>
                <a:cs typeface="DengXian" charset="0"/>
              </a:defRPr>
            </a:lvl1pPr>
          </a:lstStyle>
          <a:p>
            <a:r>
              <a:rPr lang="zh-CN" altLang="en-US"/>
              <a:t>单击此处编辑母版标题样式</a:t>
            </a:r>
            <a:endParaRPr lang="zh-CN" altLang="en-US" dirty="0"/>
          </a:p>
        </p:txBody>
      </p:sp>
      <p:sp>
        <p:nvSpPr>
          <p:cNvPr id="3" name="内容占位符 2"/>
          <p:cNvSpPr>
            <a:spLocks noGrp="1"/>
          </p:cNvSpPr>
          <p:nvPr>
            <p:ph idx="1"/>
          </p:nvPr>
        </p:nvSpPr>
        <p:spPr/>
        <p:txBody>
          <a:bodyPr>
            <a:normAutofit/>
          </a:bodyPr>
          <a:lstStyle>
            <a:lvl1pPr>
              <a:lnSpc>
                <a:spcPct val="120000"/>
              </a:lnSpc>
              <a:defRPr sz="2600" b="0" i="0">
                <a:latin typeface="DengXian" charset="0"/>
                <a:ea typeface="DengXian" charset="0"/>
                <a:cs typeface="DengXian" charset="0"/>
              </a:defRPr>
            </a:lvl1pPr>
            <a:lvl2pPr>
              <a:lnSpc>
                <a:spcPct val="120000"/>
              </a:lnSpc>
              <a:defRPr sz="2400" b="0" i="0">
                <a:latin typeface="DengXian" charset="0"/>
                <a:ea typeface="DengXian" charset="0"/>
                <a:cs typeface="DengXian" charset="0"/>
              </a:defRPr>
            </a:lvl2pPr>
            <a:lvl3pPr>
              <a:lnSpc>
                <a:spcPct val="120000"/>
              </a:lnSpc>
              <a:defRPr sz="2000" b="0" i="0">
                <a:latin typeface="DengXian" charset="0"/>
                <a:ea typeface="DengXian" charset="0"/>
                <a:cs typeface="DengXian" charset="0"/>
              </a:defRPr>
            </a:lvl3pPr>
            <a:lvl4pPr>
              <a:lnSpc>
                <a:spcPct val="120000"/>
              </a:lnSpc>
              <a:defRPr sz="1800" b="0" i="0">
                <a:latin typeface="DengXian" charset="0"/>
                <a:ea typeface="DengXian" charset="0"/>
                <a:cs typeface="DengXian" charset="0"/>
              </a:defRPr>
            </a:lvl4pPr>
            <a:lvl5pPr>
              <a:lnSpc>
                <a:spcPct val="120000"/>
              </a:lnSpc>
              <a:defRPr sz="1800" b="0" i="0">
                <a:latin typeface="DengXian" charset="0"/>
                <a:ea typeface="DengXian" charset="0"/>
                <a:cs typeface="DengXian" charset="0"/>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ltLang="en-US" dirty="0"/>
          </a:p>
        </p:txBody>
      </p:sp>
      <p:sp>
        <p:nvSpPr>
          <p:cNvPr id="4" name="日期占位符 3"/>
          <p:cNvSpPr>
            <a:spLocks noGrp="1"/>
          </p:cNvSpPr>
          <p:nvPr>
            <p:ph type="dt" sz="half" idx="10"/>
          </p:nvPr>
        </p:nvSpPr>
        <p:spPr/>
        <p:txBody>
          <a:bodyPr/>
          <a:lstStyle/>
          <a:p>
            <a:fld id="{66A7A40B-EA42-4A59-BDB5-85EFA65BC5FC}" type="datetimeFigureOut">
              <a:rPr lang="zh-CN" altLang="en-US" smtClean="0"/>
              <a:t>2018/12/28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DE361C3-C043-4A6E-BDCE-8DA1E7D90A3B}" type="slidenum">
              <a:rPr lang="zh-CN" altLang="en-US" smtClean="0"/>
              <a:t>‹#›</a:t>
            </a:fld>
            <a:endParaRPr lang="zh-CN" altLang="en-US"/>
          </a:p>
        </p:txBody>
      </p:sp>
      <p:sp>
        <p:nvSpPr>
          <p:cNvPr id="7" name="矩形 6"/>
          <p:cNvSpPr/>
          <p:nvPr userDrawn="1"/>
        </p:nvSpPr>
        <p:spPr>
          <a:xfrm>
            <a:off x="-57077" y="457235"/>
            <a:ext cx="164581" cy="48005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94956017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内容页_1">
    <p:spTree>
      <p:nvGrpSpPr>
        <p:cNvPr id="1" name=""/>
        <p:cNvGrpSpPr/>
        <p:nvPr/>
      </p:nvGrpSpPr>
      <p:grpSpPr>
        <a:xfrm>
          <a:off x="0" y="0"/>
          <a:ext cx="0" cy="0"/>
          <a:chOff x="0" y="0"/>
          <a:chExt cx="0" cy="0"/>
        </a:xfrm>
      </p:grpSpPr>
      <p:sp>
        <p:nvSpPr>
          <p:cNvPr id="4" name="Text Placeholder 7"/>
          <p:cNvSpPr>
            <a:spLocks noGrp="1"/>
          </p:cNvSpPr>
          <p:nvPr>
            <p:ph type="body" sz="quarter" idx="10" hasCustomPrompt="1"/>
          </p:nvPr>
        </p:nvSpPr>
        <p:spPr>
          <a:xfrm>
            <a:off x="609600" y="594349"/>
            <a:ext cx="2699658" cy="466281"/>
          </a:xfrm>
          <a:prstGeom prst="rect">
            <a:avLst/>
          </a:prstGeom>
        </p:spPr>
        <p:txBody>
          <a:bodyPr wrap="square">
            <a:spAutoFit/>
          </a:bodyPr>
          <a:lstStyle>
            <a:lvl1pPr marL="0" indent="0">
              <a:buNone/>
              <a:defRPr sz="2700" b="1">
                <a:solidFill>
                  <a:schemeClr val="tx1"/>
                </a:solidFill>
              </a:defRPr>
            </a:lvl1pPr>
          </a:lstStyle>
          <a:p>
            <a:pPr lvl="0"/>
            <a:r>
              <a:rPr lang="zh-CN" altLang="en-US" dirty="0"/>
              <a:t>输入标题</a:t>
            </a:r>
            <a:endParaRPr lang="en-US" altLang="zh-CN" dirty="0"/>
          </a:p>
        </p:txBody>
      </p:sp>
    </p:spTree>
    <p:extLst>
      <p:ext uri="{BB962C8B-B14F-4D97-AF65-F5344CB8AC3E}">
        <p14:creationId xmlns:p14="http://schemas.microsoft.com/office/powerpoint/2010/main" val="57749246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内容页_2">
    <p:bg>
      <p:bgPr>
        <a:solidFill>
          <a:schemeClr val="accent1"/>
        </a:solidFill>
        <a:effectLst/>
      </p:bgPr>
    </p:bg>
    <p:spTree>
      <p:nvGrpSpPr>
        <p:cNvPr id="1" name=""/>
        <p:cNvGrpSpPr/>
        <p:nvPr/>
      </p:nvGrpSpPr>
      <p:grpSpPr>
        <a:xfrm>
          <a:off x="0" y="0"/>
          <a:ext cx="0" cy="0"/>
          <a:chOff x="0" y="0"/>
          <a:chExt cx="0" cy="0"/>
        </a:xfrm>
      </p:grpSpPr>
      <p:sp>
        <p:nvSpPr>
          <p:cNvPr id="4" name="Text Placeholder 7"/>
          <p:cNvSpPr>
            <a:spLocks noGrp="1"/>
          </p:cNvSpPr>
          <p:nvPr>
            <p:ph type="body" sz="quarter" idx="10" hasCustomPrompt="1"/>
          </p:nvPr>
        </p:nvSpPr>
        <p:spPr>
          <a:xfrm>
            <a:off x="609600" y="594349"/>
            <a:ext cx="2699658" cy="466281"/>
          </a:xfrm>
          <a:prstGeom prst="rect">
            <a:avLst/>
          </a:prstGeom>
        </p:spPr>
        <p:txBody>
          <a:bodyPr wrap="square">
            <a:spAutoFit/>
          </a:bodyPr>
          <a:lstStyle>
            <a:lvl1pPr marL="0" indent="0">
              <a:buNone/>
              <a:defRPr sz="2700" b="1">
                <a:solidFill>
                  <a:schemeClr val="bg1"/>
                </a:solidFill>
              </a:defRPr>
            </a:lvl1pPr>
          </a:lstStyle>
          <a:p>
            <a:pPr lvl="0"/>
            <a:r>
              <a:rPr lang="zh-CN" altLang="en-US" dirty="0"/>
              <a:t>输入标题</a:t>
            </a:r>
            <a:endParaRPr lang="en-US" altLang="zh-CN" dirty="0"/>
          </a:p>
        </p:txBody>
      </p:sp>
    </p:spTree>
    <p:extLst>
      <p:ext uri="{BB962C8B-B14F-4D97-AF65-F5344CB8AC3E}">
        <p14:creationId xmlns:p14="http://schemas.microsoft.com/office/powerpoint/2010/main" val="388195043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内容页_3">
    <p:spTree>
      <p:nvGrpSpPr>
        <p:cNvPr id="1" name=""/>
        <p:cNvGrpSpPr/>
        <p:nvPr/>
      </p:nvGrpSpPr>
      <p:grpSpPr>
        <a:xfrm>
          <a:off x="0" y="0"/>
          <a:ext cx="0" cy="0"/>
          <a:chOff x="0" y="0"/>
          <a:chExt cx="0" cy="0"/>
        </a:xfrm>
      </p:grpSpPr>
      <p:sp>
        <p:nvSpPr>
          <p:cNvPr id="2" name="Rectangle 1"/>
          <p:cNvSpPr/>
          <p:nvPr userDrawn="1"/>
        </p:nvSpPr>
        <p:spPr>
          <a:xfrm>
            <a:off x="0" y="0"/>
            <a:ext cx="2971800" cy="5715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900" dirty="0">
              <a:latin typeface="微软雅黑" panose="020B0503020204020204" pitchFamily="34" charset="-122"/>
              <a:ea typeface="微软雅黑" panose="020B0503020204020204" pitchFamily="34" charset="-122"/>
            </a:endParaRPr>
          </a:p>
        </p:txBody>
      </p:sp>
      <p:sp>
        <p:nvSpPr>
          <p:cNvPr id="9" name="Text Placeholder 7"/>
          <p:cNvSpPr>
            <a:spLocks noGrp="1"/>
          </p:cNvSpPr>
          <p:nvPr>
            <p:ph type="body" sz="quarter" idx="10" hasCustomPrompt="1"/>
          </p:nvPr>
        </p:nvSpPr>
        <p:spPr>
          <a:xfrm>
            <a:off x="609600" y="594349"/>
            <a:ext cx="2699658" cy="466281"/>
          </a:xfrm>
          <a:prstGeom prst="rect">
            <a:avLst/>
          </a:prstGeom>
        </p:spPr>
        <p:txBody>
          <a:bodyPr wrap="square">
            <a:spAutoFit/>
          </a:bodyPr>
          <a:lstStyle>
            <a:lvl1pPr marL="0" indent="0">
              <a:buNone/>
              <a:defRPr sz="2700" b="1">
                <a:solidFill>
                  <a:schemeClr val="bg1"/>
                </a:solidFill>
              </a:defRPr>
            </a:lvl1pPr>
          </a:lstStyle>
          <a:p>
            <a:pPr lvl="0"/>
            <a:r>
              <a:rPr lang="zh-CN" altLang="en-US" dirty="0"/>
              <a:t>输入标题</a:t>
            </a:r>
            <a:endParaRPr lang="en-US" altLang="zh-CN" dirty="0"/>
          </a:p>
        </p:txBody>
      </p:sp>
    </p:spTree>
    <p:extLst>
      <p:ext uri="{BB962C8B-B14F-4D97-AF65-F5344CB8AC3E}">
        <p14:creationId xmlns:p14="http://schemas.microsoft.com/office/powerpoint/2010/main" val="113556540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内容页_4">
    <p:bg>
      <p:bgPr>
        <a:solidFill>
          <a:schemeClr val="accent1"/>
        </a:solidFill>
        <a:effectLst/>
      </p:bgPr>
    </p:bg>
    <p:spTree>
      <p:nvGrpSpPr>
        <p:cNvPr id="1" name=""/>
        <p:cNvGrpSpPr/>
        <p:nvPr/>
      </p:nvGrpSpPr>
      <p:grpSpPr>
        <a:xfrm>
          <a:off x="0" y="0"/>
          <a:ext cx="0" cy="0"/>
          <a:chOff x="0" y="0"/>
          <a:chExt cx="0" cy="0"/>
        </a:xfrm>
      </p:grpSpPr>
      <p:sp>
        <p:nvSpPr>
          <p:cNvPr id="4" name="Text Placeholder 7"/>
          <p:cNvSpPr>
            <a:spLocks noGrp="1"/>
          </p:cNvSpPr>
          <p:nvPr>
            <p:ph type="body" sz="quarter" idx="10" hasCustomPrompt="1"/>
          </p:nvPr>
        </p:nvSpPr>
        <p:spPr>
          <a:xfrm>
            <a:off x="609600" y="594349"/>
            <a:ext cx="2699658" cy="466281"/>
          </a:xfrm>
          <a:prstGeom prst="rect">
            <a:avLst/>
          </a:prstGeom>
        </p:spPr>
        <p:txBody>
          <a:bodyPr wrap="square">
            <a:spAutoFit/>
          </a:bodyPr>
          <a:lstStyle>
            <a:lvl1pPr marL="0" indent="0">
              <a:buNone/>
              <a:defRPr sz="2700" b="1">
                <a:solidFill>
                  <a:schemeClr val="bg1"/>
                </a:solidFill>
              </a:defRPr>
            </a:lvl1pPr>
          </a:lstStyle>
          <a:p>
            <a:pPr lvl="0"/>
            <a:r>
              <a:rPr lang="zh-CN" altLang="en-US" dirty="0"/>
              <a:t>输入标题</a:t>
            </a:r>
            <a:endParaRPr lang="en-US" altLang="zh-CN" dirty="0"/>
          </a:p>
        </p:txBody>
      </p:sp>
      <p:sp>
        <p:nvSpPr>
          <p:cNvPr id="39" name="Rectangle 38"/>
          <p:cNvSpPr/>
          <p:nvPr userDrawn="1"/>
        </p:nvSpPr>
        <p:spPr>
          <a:xfrm>
            <a:off x="0" y="3289905"/>
            <a:ext cx="9144000" cy="24250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9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15844775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内容页_5">
    <p:spTree>
      <p:nvGrpSpPr>
        <p:cNvPr id="1" name=""/>
        <p:cNvGrpSpPr/>
        <p:nvPr/>
      </p:nvGrpSpPr>
      <p:grpSpPr>
        <a:xfrm>
          <a:off x="0" y="0"/>
          <a:ext cx="0" cy="0"/>
          <a:chOff x="0" y="0"/>
          <a:chExt cx="0" cy="0"/>
        </a:xfrm>
      </p:grpSpPr>
      <p:sp>
        <p:nvSpPr>
          <p:cNvPr id="4" name="Text Placeholder 7"/>
          <p:cNvSpPr>
            <a:spLocks noGrp="1"/>
          </p:cNvSpPr>
          <p:nvPr>
            <p:ph type="body" sz="quarter" idx="10" hasCustomPrompt="1"/>
          </p:nvPr>
        </p:nvSpPr>
        <p:spPr>
          <a:xfrm>
            <a:off x="609600" y="594349"/>
            <a:ext cx="2699658" cy="466281"/>
          </a:xfrm>
          <a:prstGeom prst="rect">
            <a:avLst/>
          </a:prstGeom>
        </p:spPr>
        <p:txBody>
          <a:bodyPr wrap="square">
            <a:spAutoFit/>
          </a:bodyPr>
          <a:lstStyle>
            <a:lvl1pPr marL="0" indent="0">
              <a:buNone/>
              <a:defRPr sz="2700" b="1">
                <a:solidFill>
                  <a:schemeClr val="tx1"/>
                </a:solidFill>
              </a:defRPr>
            </a:lvl1pPr>
          </a:lstStyle>
          <a:p>
            <a:pPr lvl="0"/>
            <a:r>
              <a:rPr lang="zh-CN" altLang="en-US" dirty="0"/>
              <a:t>输入标题</a:t>
            </a:r>
            <a:endParaRPr lang="en-US" altLang="zh-CN" dirty="0"/>
          </a:p>
        </p:txBody>
      </p:sp>
      <p:sp>
        <p:nvSpPr>
          <p:cNvPr id="2" name="Rectangle 1"/>
          <p:cNvSpPr/>
          <p:nvPr userDrawn="1"/>
        </p:nvSpPr>
        <p:spPr>
          <a:xfrm>
            <a:off x="0" y="2063750"/>
            <a:ext cx="9144000" cy="3651250"/>
          </a:xfrm>
          <a:prstGeom prst="rect">
            <a:avLst/>
          </a:prstGeom>
          <a:solidFill>
            <a:schemeClr val="accent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9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28101900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内容页_6">
    <p:spTree>
      <p:nvGrpSpPr>
        <p:cNvPr id="1" name=""/>
        <p:cNvGrpSpPr/>
        <p:nvPr/>
      </p:nvGrpSpPr>
      <p:grpSpPr>
        <a:xfrm>
          <a:off x="0" y="0"/>
          <a:ext cx="0" cy="0"/>
          <a:chOff x="0" y="0"/>
          <a:chExt cx="0" cy="0"/>
        </a:xfrm>
      </p:grpSpPr>
      <p:pic>
        <p:nvPicPr>
          <p:cNvPr id="8194" name="Picture 2" descr="http://dc.officeplus.cn/t/14/C6BB2FC340DC115F732099B8813DF845.jpg"/>
          <p:cNvPicPr>
            <a:picLocks noChangeAspect="1" noChangeArrowheads="1"/>
          </p:cNvPicPr>
          <p:nvPr userDrawn="1"/>
        </p:nvPicPr>
        <p:blipFill>
          <a:blip r:embed="rId2">
            <a:duotone>
              <a:prstClr val="black"/>
              <a:schemeClr val="tx1">
                <a:lumMod val="85000"/>
                <a:lumOff val="15000"/>
                <a:tint val="45000"/>
                <a:satMod val="400000"/>
              </a:schemeClr>
            </a:duotone>
            <a:extLst>
              <a:ext uri="{28A0092B-C50C-407E-A947-70E740481C1C}">
                <a14:useLocalDpi xmlns:a14="http://schemas.microsoft.com/office/drawing/2010/main" val="0"/>
              </a:ext>
            </a:extLst>
          </a:blip>
          <a:srcRect/>
          <a:stretch>
            <a:fillRect/>
          </a:stretch>
        </p:blipFill>
        <p:spPr bwMode="auto">
          <a:xfrm>
            <a:off x="1" y="-2329"/>
            <a:ext cx="9144000" cy="5717329"/>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userDrawn="1"/>
        </p:nvSpPr>
        <p:spPr>
          <a:xfrm>
            <a:off x="0" y="-2329"/>
            <a:ext cx="9144001" cy="5717329"/>
          </a:xfrm>
          <a:prstGeom prst="rect">
            <a:avLst/>
          </a:prstGeom>
          <a:solidFill>
            <a:schemeClr val="tx1">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900" dirty="0">
              <a:latin typeface="微软雅黑" panose="020B0503020204020204" pitchFamily="34" charset="-122"/>
              <a:ea typeface="微软雅黑" panose="020B0503020204020204" pitchFamily="34" charset="-122"/>
            </a:endParaRPr>
          </a:p>
        </p:txBody>
      </p:sp>
      <p:sp>
        <p:nvSpPr>
          <p:cNvPr id="6" name="Rectangle 5"/>
          <p:cNvSpPr/>
          <p:nvPr userDrawn="1"/>
        </p:nvSpPr>
        <p:spPr>
          <a:xfrm>
            <a:off x="613076" y="382165"/>
            <a:ext cx="7917848" cy="495067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9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83471696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内容页_7">
    <p:spTree>
      <p:nvGrpSpPr>
        <p:cNvPr id="1" name=""/>
        <p:cNvGrpSpPr/>
        <p:nvPr/>
      </p:nvGrpSpPr>
      <p:grpSpPr>
        <a:xfrm>
          <a:off x="0" y="0"/>
          <a:ext cx="0" cy="0"/>
          <a:chOff x="0" y="0"/>
          <a:chExt cx="0" cy="0"/>
        </a:xfrm>
      </p:grpSpPr>
      <p:pic>
        <p:nvPicPr>
          <p:cNvPr id="8194" name="Picture 2" descr="http://dc.officeplus.cn/t/14/C6BB2FC340DC115F732099B8813DF845.jpg"/>
          <p:cNvPicPr>
            <a:picLocks noChangeAspect="1" noChangeArrowheads="1"/>
          </p:cNvPicPr>
          <p:nvPr userDrawn="1"/>
        </p:nvPicPr>
        <p:blipFill>
          <a:blip r:embed="rId2">
            <a:duotone>
              <a:prstClr val="black"/>
              <a:schemeClr val="tx1">
                <a:lumMod val="85000"/>
                <a:lumOff val="15000"/>
                <a:tint val="45000"/>
                <a:satMod val="400000"/>
              </a:schemeClr>
            </a:duotone>
            <a:extLst>
              <a:ext uri="{28A0092B-C50C-407E-A947-70E740481C1C}">
                <a14:useLocalDpi xmlns:a14="http://schemas.microsoft.com/office/drawing/2010/main" val="0"/>
              </a:ext>
            </a:extLst>
          </a:blip>
          <a:srcRect/>
          <a:stretch>
            <a:fillRect/>
          </a:stretch>
        </p:blipFill>
        <p:spPr bwMode="auto">
          <a:xfrm>
            <a:off x="1" y="-2329"/>
            <a:ext cx="9144000" cy="5717329"/>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userDrawn="1"/>
        </p:nvSpPr>
        <p:spPr>
          <a:xfrm>
            <a:off x="4572000" y="-2329"/>
            <a:ext cx="4572001" cy="571732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900" dirty="0">
              <a:latin typeface="微软雅黑" panose="020B0503020204020204" pitchFamily="34" charset="-122"/>
              <a:ea typeface="微软雅黑" panose="020B0503020204020204" pitchFamily="34" charset="-122"/>
            </a:endParaRPr>
          </a:p>
        </p:txBody>
      </p:sp>
      <p:sp>
        <p:nvSpPr>
          <p:cNvPr id="3" name="Hexagon 2"/>
          <p:cNvSpPr/>
          <p:nvPr userDrawn="1"/>
        </p:nvSpPr>
        <p:spPr>
          <a:xfrm rot="1800000">
            <a:off x="3632652" y="1957742"/>
            <a:ext cx="1878696" cy="1799517"/>
          </a:xfrm>
          <a:prstGeom prst="hexagon">
            <a:avLst>
              <a:gd name="adj" fmla="val 28336"/>
              <a:gd name="vf" fmla="val 11547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9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28124829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1430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672418"/>
            <a:ext cx="7772400" cy="1135062"/>
          </a:xfrm>
        </p:spPr>
        <p:txBody>
          <a:bodyPr anchor="t"/>
          <a:lstStyle>
            <a:lvl1pPr algn="l">
              <a:defRPr sz="4000" b="0" cap="all"/>
            </a:lvl1pPr>
          </a:lstStyle>
          <a:p>
            <a:r>
              <a:rPr lang="zh-CN" altLang="en-US"/>
              <a:t>单击此处编辑母版标题样式</a:t>
            </a:r>
            <a:endParaRPr lang="zh-CN" altLang="en-US" dirty="0"/>
          </a:p>
        </p:txBody>
      </p:sp>
      <p:sp>
        <p:nvSpPr>
          <p:cNvPr id="3" name="文本占位符 2"/>
          <p:cNvSpPr>
            <a:spLocks noGrp="1"/>
          </p:cNvSpPr>
          <p:nvPr>
            <p:ph type="body" idx="1"/>
          </p:nvPr>
        </p:nvSpPr>
        <p:spPr>
          <a:xfrm>
            <a:off x="722313" y="2422261"/>
            <a:ext cx="7772400" cy="1250156"/>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66A7A40B-EA42-4A59-BDB5-85EFA65BC5FC}" type="datetimeFigureOut">
              <a:rPr lang="zh-CN" altLang="en-US" smtClean="0"/>
              <a:t>2018/12/28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DE361C3-C043-4A6E-BDCE-8DA1E7D90A3B}" type="slidenum">
              <a:rPr lang="zh-CN" altLang="en-US" smtClean="0"/>
              <a:t>‹#›</a:t>
            </a:fld>
            <a:endParaRPr lang="zh-CN" altLang="en-US"/>
          </a:p>
        </p:txBody>
      </p:sp>
      <p:sp>
        <p:nvSpPr>
          <p:cNvPr id="7" name="矩形 6"/>
          <p:cNvSpPr/>
          <p:nvPr userDrawn="1"/>
        </p:nvSpPr>
        <p:spPr>
          <a:xfrm>
            <a:off x="-36512" y="3793604"/>
            <a:ext cx="179512" cy="48005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6146946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333501"/>
            <a:ext cx="4038600" cy="377163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4648200" y="1333501"/>
            <a:ext cx="4038600" cy="377163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p:txBody>
          <a:bodyPr/>
          <a:lstStyle/>
          <a:p>
            <a:fld id="{66A7A40B-EA42-4A59-BDB5-85EFA65BC5FC}" type="datetimeFigureOut">
              <a:rPr lang="zh-CN" altLang="en-US" smtClean="0"/>
              <a:t>2018/12/28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DE361C3-C043-4A6E-BDCE-8DA1E7D90A3B}" type="slidenum">
              <a:rPr lang="zh-CN" altLang="en-US" smtClean="0"/>
              <a:t>‹#›</a:t>
            </a:fld>
            <a:endParaRPr lang="zh-CN" altLang="en-US"/>
          </a:p>
        </p:txBody>
      </p:sp>
    </p:spTree>
    <p:extLst>
      <p:ext uri="{BB962C8B-B14F-4D97-AF65-F5344CB8AC3E}">
        <p14:creationId xmlns:p14="http://schemas.microsoft.com/office/powerpoint/2010/main" val="9837143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279261"/>
            <a:ext cx="4040188" cy="53313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1812396"/>
            <a:ext cx="4040188" cy="329274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4645029" y="1279261"/>
            <a:ext cx="4041775" cy="53313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9" y="1812396"/>
            <a:ext cx="4041775" cy="329274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66A7A40B-EA42-4A59-BDB5-85EFA65BC5FC}" type="datetimeFigureOut">
              <a:rPr lang="zh-CN" altLang="en-US" smtClean="0"/>
              <a:t>2018/12/28</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ADE361C3-C043-4A6E-BDCE-8DA1E7D90A3B}" type="slidenum">
              <a:rPr lang="zh-CN" altLang="en-US" smtClean="0"/>
              <a:t>‹#›</a:t>
            </a:fld>
            <a:endParaRPr lang="zh-CN" altLang="en-US"/>
          </a:p>
        </p:txBody>
      </p:sp>
    </p:spTree>
    <p:extLst>
      <p:ext uri="{BB962C8B-B14F-4D97-AF65-F5344CB8AC3E}">
        <p14:creationId xmlns:p14="http://schemas.microsoft.com/office/powerpoint/2010/main" val="741941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66A7A40B-EA42-4A59-BDB5-85EFA65BC5FC}" type="datetimeFigureOut">
              <a:rPr lang="zh-CN" altLang="en-US" smtClean="0"/>
              <a:t>2018/12/28</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ADE361C3-C043-4A6E-BDCE-8DA1E7D90A3B}" type="slidenum">
              <a:rPr lang="zh-CN" altLang="en-US" smtClean="0"/>
              <a:t>‹#›</a:t>
            </a:fld>
            <a:endParaRPr lang="zh-CN" altLang="en-US"/>
          </a:p>
        </p:txBody>
      </p:sp>
    </p:spTree>
    <p:extLst>
      <p:ext uri="{BB962C8B-B14F-4D97-AF65-F5344CB8AC3E}">
        <p14:creationId xmlns:p14="http://schemas.microsoft.com/office/powerpoint/2010/main" val="17208259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66A7A40B-EA42-4A59-BDB5-85EFA65BC5FC}" type="datetimeFigureOut">
              <a:rPr lang="zh-CN" altLang="en-US" smtClean="0"/>
              <a:t>2018/12/28</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ADE361C3-C043-4A6E-BDCE-8DA1E7D90A3B}" type="slidenum">
              <a:rPr lang="zh-CN" altLang="en-US" smtClean="0"/>
              <a:t>‹#›</a:t>
            </a:fld>
            <a:endParaRPr lang="zh-CN" altLang="en-US"/>
          </a:p>
        </p:txBody>
      </p:sp>
    </p:spTree>
    <p:extLst>
      <p:ext uri="{BB962C8B-B14F-4D97-AF65-F5344CB8AC3E}">
        <p14:creationId xmlns:p14="http://schemas.microsoft.com/office/powerpoint/2010/main" val="22534225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4" y="227541"/>
            <a:ext cx="3008313" cy="968376"/>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27544"/>
            <a:ext cx="5111750" cy="487759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457204" y="1195919"/>
            <a:ext cx="3008313" cy="390921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66A7A40B-EA42-4A59-BDB5-85EFA65BC5FC}" type="datetimeFigureOut">
              <a:rPr lang="zh-CN" altLang="en-US" smtClean="0"/>
              <a:t>2018/12/28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DE361C3-C043-4A6E-BDCE-8DA1E7D90A3B}" type="slidenum">
              <a:rPr lang="zh-CN" altLang="en-US" smtClean="0"/>
              <a:t>‹#›</a:t>
            </a:fld>
            <a:endParaRPr lang="zh-CN" altLang="en-US"/>
          </a:p>
        </p:txBody>
      </p:sp>
    </p:spTree>
    <p:extLst>
      <p:ext uri="{BB962C8B-B14F-4D97-AF65-F5344CB8AC3E}">
        <p14:creationId xmlns:p14="http://schemas.microsoft.com/office/powerpoint/2010/main" val="19668530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000500"/>
            <a:ext cx="5486400" cy="472282"/>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510646"/>
            <a:ext cx="5486400" cy="3429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将图片拖动到占位符，或单击添加图标</a:t>
            </a:r>
          </a:p>
        </p:txBody>
      </p:sp>
      <p:sp>
        <p:nvSpPr>
          <p:cNvPr id="4" name="文本占位符 3"/>
          <p:cNvSpPr>
            <a:spLocks noGrp="1"/>
          </p:cNvSpPr>
          <p:nvPr>
            <p:ph type="body" sz="half" idx="2"/>
          </p:nvPr>
        </p:nvSpPr>
        <p:spPr>
          <a:xfrm>
            <a:off x="1792288" y="4472783"/>
            <a:ext cx="5486400" cy="67071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66A7A40B-EA42-4A59-BDB5-85EFA65BC5FC}" type="datetimeFigureOut">
              <a:rPr lang="zh-CN" altLang="en-US" smtClean="0"/>
              <a:t>2018/12/28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DE361C3-C043-4A6E-BDCE-8DA1E7D90A3B}" type="slidenum">
              <a:rPr lang="zh-CN" altLang="en-US" smtClean="0"/>
              <a:t>‹#›</a:t>
            </a:fld>
            <a:endParaRPr lang="zh-CN" altLang="en-US"/>
          </a:p>
        </p:txBody>
      </p:sp>
    </p:spTree>
    <p:extLst>
      <p:ext uri="{BB962C8B-B14F-4D97-AF65-F5344CB8AC3E}">
        <p14:creationId xmlns:p14="http://schemas.microsoft.com/office/powerpoint/2010/main" val="34602172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28866"/>
            <a:ext cx="8229600" cy="952500"/>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457200" y="1333501"/>
            <a:ext cx="8229600" cy="3771636"/>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457200" y="5296960"/>
            <a:ext cx="2133600" cy="304271"/>
          </a:xfrm>
          <a:prstGeom prst="rect">
            <a:avLst/>
          </a:prstGeom>
        </p:spPr>
        <p:txBody>
          <a:bodyPr vert="horz" lIns="91440" tIns="45720" rIns="91440" bIns="45720" rtlCol="0" anchor="ctr"/>
          <a:lstStyle>
            <a:lvl1pPr algn="l">
              <a:defRPr sz="1200">
                <a:solidFill>
                  <a:schemeClr val="tx1">
                    <a:tint val="75000"/>
                  </a:schemeClr>
                </a:solidFill>
                <a:latin typeface="DengXian" charset="0"/>
                <a:ea typeface="DengXian" charset="0"/>
                <a:cs typeface="DengXian" charset="0"/>
              </a:defRPr>
            </a:lvl1pPr>
          </a:lstStyle>
          <a:p>
            <a:fld id="{66A7A40B-EA42-4A59-BDB5-85EFA65BC5FC}" type="datetimeFigureOut">
              <a:rPr lang="zh-CN" altLang="en-US" smtClean="0"/>
              <a:pPr/>
              <a:t>2018/12/28</a:t>
            </a:fld>
            <a:endParaRPr lang="zh-CN" altLang="en-US" dirty="0"/>
          </a:p>
        </p:txBody>
      </p:sp>
      <p:sp>
        <p:nvSpPr>
          <p:cNvPr id="5" name="页脚占位符 4"/>
          <p:cNvSpPr>
            <a:spLocks noGrp="1"/>
          </p:cNvSpPr>
          <p:nvPr>
            <p:ph type="ftr" sz="quarter" idx="3"/>
          </p:nvPr>
        </p:nvSpPr>
        <p:spPr>
          <a:xfrm>
            <a:off x="3124200" y="5296960"/>
            <a:ext cx="2895600" cy="304271"/>
          </a:xfrm>
          <a:prstGeom prst="rect">
            <a:avLst/>
          </a:prstGeom>
        </p:spPr>
        <p:txBody>
          <a:bodyPr vert="horz" lIns="91440" tIns="45720" rIns="91440" bIns="45720" rtlCol="0" anchor="ctr"/>
          <a:lstStyle>
            <a:lvl1pPr algn="ctr">
              <a:defRPr sz="1200">
                <a:solidFill>
                  <a:schemeClr val="tx1">
                    <a:tint val="75000"/>
                  </a:schemeClr>
                </a:solidFill>
                <a:latin typeface="DengXian" charset="0"/>
                <a:ea typeface="DengXian" charset="0"/>
                <a:cs typeface="DengXian" charset="0"/>
              </a:defRPr>
            </a:lvl1pPr>
          </a:lstStyle>
          <a:p>
            <a:endParaRPr lang="zh-CN" altLang="en-US"/>
          </a:p>
        </p:txBody>
      </p:sp>
      <p:sp>
        <p:nvSpPr>
          <p:cNvPr id="6" name="灯片编号占位符 5"/>
          <p:cNvSpPr>
            <a:spLocks noGrp="1"/>
          </p:cNvSpPr>
          <p:nvPr>
            <p:ph type="sldNum" sz="quarter" idx="4"/>
          </p:nvPr>
        </p:nvSpPr>
        <p:spPr>
          <a:xfrm>
            <a:off x="6553200" y="5296960"/>
            <a:ext cx="2133600" cy="304271"/>
          </a:xfrm>
          <a:prstGeom prst="rect">
            <a:avLst/>
          </a:prstGeom>
        </p:spPr>
        <p:txBody>
          <a:bodyPr vert="horz" lIns="91440" tIns="45720" rIns="91440" bIns="45720" rtlCol="0" anchor="ctr"/>
          <a:lstStyle>
            <a:lvl1pPr algn="r">
              <a:defRPr sz="1200">
                <a:solidFill>
                  <a:schemeClr val="tx1">
                    <a:tint val="75000"/>
                  </a:schemeClr>
                </a:solidFill>
                <a:latin typeface="DengXian" charset="0"/>
                <a:ea typeface="DengXian" charset="0"/>
                <a:cs typeface="DengXian" charset="0"/>
              </a:defRPr>
            </a:lvl1pPr>
          </a:lstStyle>
          <a:p>
            <a:fld id="{ADE361C3-C043-4A6E-BDCE-8DA1E7D90A3B}" type="slidenum">
              <a:rPr lang="zh-CN" altLang="en-US" smtClean="0"/>
              <a:pPr/>
              <a:t>‹#›</a:t>
            </a:fld>
            <a:endParaRPr lang="zh-CN" altLang="en-US"/>
          </a:p>
        </p:txBody>
      </p:sp>
    </p:spTree>
    <p:extLst>
      <p:ext uri="{BB962C8B-B14F-4D97-AF65-F5344CB8AC3E}">
        <p14:creationId xmlns:p14="http://schemas.microsoft.com/office/powerpoint/2010/main" val="38909056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88" r:id="rId12"/>
    <p:sldLayoutId id="2147483689" r:id="rId13"/>
    <p:sldLayoutId id="2147483690" r:id="rId14"/>
  </p:sldLayoutIdLst>
  <p:txStyles>
    <p:titleStyle>
      <a:lvl1pPr algn="l" defTabSz="914400" rtl="0" eaLnBrk="1" latinLnBrk="0" hangingPunct="1">
        <a:spcBef>
          <a:spcPct val="0"/>
        </a:spcBef>
        <a:buNone/>
        <a:defRPr sz="3600" kern="1200">
          <a:solidFill>
            <a:schemeClr val="tx1">
              <a:lumMod val="75000"/>
              <a:lumOff val="25000"/>
            </a:schemeClr>
          </a:solidFill>
          <a:latin typeface="DengXian" charset="0"/>
          <a:ea typeface="DengXian" charset="0"/>
          <a:cs typeface="DengXian" charset="0"/>
        </a:defRPr>
      </a:lvl1pPr>
    </p:titleStyle>
    <p:bodyStyle>
      <a:lvl1pPr marL="342900" indent="-342900" algn="l" defTabSz="914400" rtl="0" eaLnBrk="1" latinLnBrk="0" hangingPunct="1">
        <a:lnSpc>
          <a:spcPct val="120000"/>
        </a:lnSpc>
        <a:spcBef>
          <a:spcPts val="1200"/>
        </a:spcBef>
        <a:buFont typeface="Arial" pitchFamily="34" charset="0"/>
        <a:buChar char="•"/>
        <a:defRPr sz="2600" b="0" kern="1200">
          <a:solidFill>
            <a:schemeClr val="tx1">
              <a:lumMod val="75000"/>
              <a:lumOff val="25000"/>
            </a:schemeClr>
          </a:solidFill>
          <a:latin typeface="DengXian" charset="0"/>
          <a:ea typeface="DengXian" charset="0"/>
          <a:cs typeface="DengXian" charset="0"/>
        </a:defRPr>
      </a:lvl1pPr>
      <a:lvl2pPr marL="742950" indent="-285750" algn="l" defTabSz="914400" rtl="0" eaLnBrk="1" latinLnBrk="0" hangingPunct="1">
        <a:lnSpc>
          <a:spcPct val="120000"/>
        </a:lnSpc>
        <a:spcBef>
          <a:spcPct val="20000"/>
        </a:spcBef>
        <a:buFont typeface="Arial" pitchFamily="34" charset="0"/>
        <a:buChar char="–"/>
        <a:defRPr sz="2400" kern="1200">
          <a:solidFill>
            <a:schemeClr val="tx1">
              <a:lumMod val="75000"/>
              <a:lumOff val="25000"/>
            </a:schemeClr>
          </a:solidFill>
          <a:latin typeface="DengXian" charset="0"/>
          <a:ea typeface="DengXian" charset="0"/>
          <a:cs typeface="DengXian" charset="0"/>
        </a:defRPr>
      </a:lvl2pPr>
      <a:lvl3pPr marL="1143000" indent="-228600" algn="l" defTabSz="914400" rtl="0" eaLnBrk="1" latinLnBrk="0" hangingPunct="1">
        <a:lnSpc>
          <a:spcPct val="120000"/>
        </a:lnSpc>
        <a:spcBef>
          <a:spcPct val="20000"/>
        </a:spcBef>
        <a:buFont typeface="Arial" pitchFamily="34" charset="0"/>
        <a:buChar char="•"/>
        <a:defRPr sz="2000" kern="1200">
          <a:solidFill>
            <a:schemeClr val="tx1">
              <a:lumMod val="75000"/>
              <a:lumOff val="25000"/>
            </a:schemeClr>
          </a:solidFill>
          <a:latin typeface="DengXian" charset="0"/>
          <a:ea typeface="DengXian" charset="0"/>
          <a:cs typeface="DengXian" charset="0"/>
        </a:defRPr>
      </a:lvl3pPr>
      <a:lvl4pPr marL="1600200" indent="-228600" algn="l" defTabSz="914400" rtl="0" eaLnBrk="1" latinLnBrk="0" hangingPunct="1">
        <a:lnSpc>
          <a:spcPct val="120000"/>
        </a:lnSpc>
        <a:spcBef>
          <a:spcPct val="20000"/>
        </a:spcBef>
        <a:buFont typeface="Arial" pitchFamily="34" charset="0"/>
        <a:buChar char="–"/>
        <a:defRPr sz="1800" kern="1200">
          <a:solidFill>
            <a:schemeClr val="tx1">
              <a:lumMod val="75000"/>
              <a:lumOff val="25000"/>
            </a:schemeClr>
          </a:solidFill>
          <a:latin typeface="DengXian" charset="0"/>
          <a:ea typeface="DengXian" charset="0"/>
          <a:cs typeface="DengXian" charset="0"/>
        </a:defRPr>
      </a:lvl4pPr>
      <a:lvl5pPr marL="2057400" indent="-228600" algn="l" defTabSz="914400" rtl="0" eaLnBrk="1" latinLnBrk="0" hangingPunct="1">
        <a:lnSpc>
          <a:spcPct val="120000"/>
        </a:lnSpc>
        <a:spcBef>
          <a:spcPct val="20000"/>
        </a:spcBef>
        <a:buFont typeface="Arial" pitchFamily="34" charset="0"/>
        <a:buChar char="»"/>
        <a:defRPr sz="1800" kern="1200">
          <a:solidFill>
            <a:schemeClr val="tx1">
              <a:lumMod val="75000"/>
              <a:lumOff val="25000"/>
            </a:schemeClr>
          </a:solidFill>
          <a:latin typeface="DengXian" charset="0"/>
          <a:ea typeface="DengXian" charset="0"/>
          <a:cs typeface="DengXian"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4704088"/>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687" r:id="rId13"/>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p15:clr>
            <a:srgbClr val="F26B43"/>
          </p15:clr>
        </p15:guide>
        <p15:guide id="2" orient="horz" pos="216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5.wmf"/><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6.wmf"/></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39.emf"/><Relationship Id="rId5" Type="http://schemas.openxmlformats.org/officeDocument/2006/relationships/image" Target="../media/image38.emf"/><Relationship Id="rId4" Type="http://schemas.openxmlformats.org/officeDocument/2006/relationships/image" Target="../media/image37.emf"/></Relationships>
</file>

<file path=ppt/slides/_rels/slide49.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21.xml"/><Relationship Id="rId1" Type="http://schemas.openxmlformats.org/officeDocument/2006/relationships/slideLayout" Target="../slideLayouts/slideLayout6.xml"/><Relationship Id="rId6" Type="http://schemas.openxmlformats.org/officeDocument/2006/relationships/image" Target="../media/image39.emf"/><Relationship Id="rId5" Type="http://schemas.openxmlformats.org/officeDocument/2006/relationships/image" Target="../media/image38.emf"/><Relationship Id="rId4" Type="http://schemas.openxmlformats.org/officeDocument/2006/relationships/image" Target="../media/image37.emf"/></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5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13.xml"/><Relationship Id="rId4" Type="http://schemas.openxmlformats.org/officeDocument/2006/relationships/image" Target="../media/image47.png"/></Relationships>
</file>

<file path=ppt/slides/_rels/slide6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6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6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51.png"/></Relationships>
</file>

<file path=ppt/slides/_rels/slide6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51.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51.png"/></Relationships>
</file>

<file path=ppt/slides/_rels/slide7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51.png"/></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hyperlink" Target="https://spectreattack.com/spectre.pdf" TargetMode="External"/><Relationship Id="rId2" Type="http://schemas.openxmlformats.org/officeDocument/2006/relationships/notesSlide" Target="../notesSlides/notesSlide38.xml"/><Relationship Id="rId1" Type="http://schemas.openxmlformats.org/officeDocument/2006/relationships/slideLayout" Target="../slideLayouts/slideLayout14.xml"/><Relationship Id="rId4" Type="http://schemas.openxmlformats.org/officeDocument/2006/relationships/image" Target="../media/image52.png"/></Relationships>
</file>

<file path=ppt/slides/_rels/slide8.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4.jpeg"/><Relationship Id="rId4" Type="http://schemas.openxmlformats.org/officeDocument/2006/relationships/image" Target="../media/image13.jpe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6822" y="0"/>
            <a:ext cx="9162764" cy="37215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标题 4"/>
          <p:cNvSpPr>
            <a:spLocks noGrp="1"/>
          </p:cNvSpPr>
          <p:nvPr>
            <p:ph type="ctrTitle"/>
          </p:nvPr>
        </p:nvSpPr>
        <p:spPr>
          <a:xfrm>
            <a:off x="683568" y="2497460"/>
            <a:ext cx="7772400" cy="1225021"/>
          </a:xfrm>
        </p:spPr>
        <p:txBody>
          <a:bodyPr>
            <a:normAutofit/>
          </a:bodyPr>
          <a:lstStyle/>
          <a:p>
            <a:r>
              <a:rPr kumimoji="1" lang="en-US" altLang="zh-CN" sz="4400" dirty="0">
                <a:solidFill>
                  <a:schemeClr val="bg1"/>
                </a:solidFill>
              </a:rPr>
              <a:t>Security</a:t>
            </a:r>
            <a:endParaRPr kumimoji="1" lang="zh-CN" altLang="en-US" sz="4400" dirty="0">
              <a:solidFill>
                <a:schemeClr val="bg1"/>
              </a:solidFill>
              <a:latin typeface="+mn-lt"/>
              <a:ea typeface="+mn-ea"/>
              <a:cs typeface="+mn-ea"/>
              <a:sym typeface="+mn-lt"/>
            </a:endParaRPr>
          </a:p>
        </p:txBody>
      </p:sp>
      <p:sp>
        <p:nvSpPr>
          <p:cNvPr id="17" name="副标题 2"/>
          <p:cNvSpPr>
            <a:spLocks noGrp="1"/>
          </p:cNvSpPr>
          <p:nvPr>
            <p:ph type="subTitle" idx="1"/>
          </p:nvPr>
        </p:nvSpPr>
        <p:spPr>
          <a:xfrm>
            <a:off x="467544" y="252559"/>
            <a:ext cx="7416824" cy="504056"/>
          </a:xfrm>
        </p:spPr>
        <p:txBody>
          <a:bodyPr>
            <a:normAutofit/>
          </a:bodyPr>
          <a:lstStyle/>
          <a:p>
            <a:pPr algn="l"/>
            <a:r>
              <a:rPr lang="en-US" altLang="zh-CN" sz="1600" dirty="0">
                <a:solidFill>
                  <a:schemeClr val="bg1"/>
                </a:solidFill>
                <a:latin typeface="+mn-lt"/>
                <a:ea typeface="+mn-ea"/>
                <a:cs typeface="+mn-ea"/>
                <a:sym typeface="+mn-lt"/>
              </a:rPr>
              <a:t>Computer</a:t>
            </a:r>
            <a:r>
              <a:rPr lang="zh-CN" altLang="en-US" sz="1600" dirty="0">
                <a:solidFill>
                  <a:schemeClr val="bg1"/>
                </a:solidFill>
                <a:latin typeface="+mn-lt"/>
                <a:ea typeface="+mn-ea"/>
                <a:cs typeface="+mn-ea"/>
                <a:sym typeface="+mn-lt"/>
              </a:rPr>
              <a:t> </a:t>
            </a:r>
            <a:r>
              <a:rPr lang="en-US" altLang="zh-CN" sz="1600" dirty="0">
                <a:solidFill>
                  <a:schemeClr val="bg1"/>
                </a:solidFill>
                <a:latin typeface="+mn-lt"/>
                <a:ea typeface="+mn-ea"/>
                <a:cs typeface="+mn-ea"/>
                <a:sym typeface="+mn-lt"/>
              </a:rPr>
              <a:t>System</a:t>
            </a:r>
            <a:r>
              <a:rPr lang="zh-CN" altLang="en-US" sz="1600" dirty="0">
                <a:solidFill>
                  <a:schemeClr val="bg1"/>
                </a:solidFill>
                <a:latin typeface="+mn-lt"/>
                <a:ea typeface="+mn-ea"/>
                <a:cs typeface="+mn-ea"/>
                <a:sym typeface="+mn-lt"/>
              </a:rPr>
              <a:t> </a:t>
            </a:r>
            <a:r>
              <a:rPr lang="en-US" altLang="zh-CN" sz="1600" dirty="0">
                <a:solidFill>
                  <a:schemeClr val="bg1"/>
                </a:solidFill>
                <a:latin typeface="+mn-lt"/>
                <a:ea typeface="+mn-ea"/>
                <a:cs typeface="+mn-ea"/>
                <a:sym typeface="+mn-lt"/>
              </a:rPr>
              <a:t>Engineering,</a:t>
            </a:r>
            <a:r>
              <a:rPr lang="zh-CN" altLang="en-US" sz="1600" dirty="0">
                <a:solidFill>
                  <a:schemeClr val="bg1"/>
                </a:solidFill>
                <a:latin typeface="+mn-lt"/>
                <a:ea typeface="+mn-ea"/>
                <a:cs typeface="+mn-ea"/>
                <a:sym typeface="+mn-lt"/>
              </a:rPr>
              <a:t> </a:t>
            </a:r>
            <a:r>
              <a:rPr lang="en-US" altLang="zh-CN" sz="1600" dirty="0">
                <a:solidFill>
                  <a:schemeClr val="bg1"/>
                </a:solidFill>
                <a:latin typeface="+mn-lt"/>
                <a:ea typeface="+mn-ea"/>
                <a:cs typeface="+mn-ea"/>
                <a:sym typeface="+mn-lt"/>
              </a:rPr>
              <a:t>Fall</a:t>
            </a:r>
            <a:r>
              <a:rPr lang="zh-CN" altLang="en-US" sz="1600" dirty="0">
                <a:solidFill>
                  <a:schemeClr val="bg1"/>
                </a:solidFill>
                <a:latin typeface="+mn-lt"/>
                <a:ea typeface="+mn-ea"/>
                <a:cs typeface="+mn-ea"/>
                <a:sym typeface="+mn-lt"/>
              </a:rPr>
              <a:t> </a:t>
            </a:r>
            <a:r>
              <a:rPr lang="en-US" altLang="zh-CN" sz="1600" dirty="0">
                <a:solidFill>
                  <a:schemeClr val="bg1"/>
                </a:solidFill>
                <a:latin typeface="+mn-lt"/>
                <a:ea typeface="+mn-ea"/>
                <a:cs typeface="+mn-ea"/>
                <a:sym typeface="+mn-lt"/>
              </a:rPr>
              <a:t>2018.</a:t>
            </a:r>
            <a:r>
              <a:rPr lang="zh-CN" altLang="en-US" sz="1600" dirty="0">
                <a:solidFill>
                  <a:schemeClr val="bg1"/>
                </a:solidFill>
                <a:latin typeface="+mn-lt"/>
                <a:ea typeface="+mn-ea"/>
                <a:cs typeface="+mn-ea"/>
                <a:sym typeface="+mn-lt"/>
              </a:rPr>
              <a:t> </a:t>
            </a:r>
            <a:r>
              <a:rPr lang="en-US" altLang="zh-CN" sz="1600" dirty="0">
                <a:solidFill>
                  <a:schemeClr val="bg1"/>
                </a:solidFill>
                <a:latin typeface="+mn-lt"/>
                <a:ea typeface="+mn-ea"/>
                <a:cs typeface="+mn-ea"/>
                <a:sym typeface="+mn-lt"/>
              </a:rPr>
              <a:t>(IPADS,</a:t>
            </a:r>
            <a:r>
              <a:rPr lang="zh-CN" altLang="en-US" sz="1600" dirty="0">
                <a:solidFill>
                  <a:schemeClr val="bg1"/>
                </a:solidFill>
                <a:latin typeface="+mn-lt"/>
                <a:ea typeface="+mn-ea"/>
                <a:cs typeface="+mn-ea"/>
                <a:sym typeface="+mn-lt"/>
              </a:rPr>
              <a:t> </a:t>
            </a:r>
            <a:r>
              <a:rPr lang="en-US" altLang="zh-CN" sz="1600" dirty="0">
                <a:solidFill>
                  <a:schemeClr val="bg1"/>
                </a:solidFill>
                <a:latin typeface="+mn-lt"/>
                <a:ea typeface="+mn-ea"/>
                <a:cs typeface="+mn-ea"/>
                <a:sym typeface="+mn-lt"/>
              </a:rPr>
              <a:t>SJTU)</a:t>
            </a:r>
            <a:endParaRPr lang="zh-CN" altLang="en-US" sz="1600" dirty="0">
              <a:solidFill>
                <a:schemeClr val="bg1"/>
              </a:solidFill>
              <a:latin typeface="+mn-lt"/>
              <a:ea typeface="+mn-ea"/>
              <a:cs typeface="+mn-ea"/>
              <a:sym typeface="+mn-lt"/>
            </a:endParaRPr>
          </a:p>
        </p:txBody>
      </p:sp>
      <p:pic>
        <p:nvPicPr>
          <p:cNvPr id="1030" name="Picture 6" descr="http://korean.onlinesjtu.com/%E6%A0%A1%E5%BE%BD%E7%B3%BB%E5%88%97/%E7%BC%A9%E5%B0%8F%E7%89%88/%E8%93%9D%E8%89%B2%E7%B3%BB%20%E5%B0%8F%E5%B0%BA%E5%AF%B8%E6%A0%A1%E5%BE%BD%E5%B1%95%E5%BC%80%E5%BC%8F%20(10mm%E4%BB%A5%E4%B8%8B%E4%BD%BF%E7%94%A8)%20%5b%E8%BD%AC%E6%8D%A2%5d.png"/>
          <p:cNvPicPr>
            <a:picLocks noChangeAspect="1" noChangeArrowheads="1"/>
          </p:cNvPicPr>
          <p:nvPr/>
        </p:nvPicPr>
        <p:blipFill>
          <a:blip r:embed="rId2" cstate="print">
            <a:biLevel thresh="25000"/>
            <a:extLst>
              <a:ext uri="{28A0092B-C50C-407E-A947-70E740481C1C}">
                <a14:useLocalDpi xmlns:a14="http://schemas.microsoft.com/office/drawing/2010/main" val="0"/>
              </a:ext>
            </a:extLst>
          </a:blip>
          <a:srcRect/>
          <a:stretch>
            <a:fillRect/>
          </a:stretch>
        </p:blipFill>
        <p:spPr bwMode="auto">
          <a:xfrm>
            <a:off x="7277871" y="252559"/>
            <a:ext cx="1465253" cy="385345"/>
          </a:xfrm>
          <a:prstGeom prst="rect">
            <a:avLst/>
          </a:prstGeom>
          <a:noFill/>
          <a:extLst>
            <a:ext uri="{909E8E84-426E-40dd-AFC4-6F175D3DCCD1}">
              <a14:hiddenFill xmlns="" xmlns:a14="http://schemas.microsoft.com/office/drawing/2010/main">
                <a:solidFill>
                  <a:srgbClr val="FFFFFF"/>
                </a:solidFill>
              </a14:hiddenFill>
            </a:ext>
          </a:extLst>
        </p:spPr>
      </p:pic>
      <p:sp>
        <p:nvSpPr>
          <p:cNvPr id="11" name="标题 4"/>
          <p:cNvSpPr txBox="1">
            <a:spLocks/>
          </p:cNvSpPr>
          <p:nvPr/>
        </p:nvSpPr>
        <p:spPr>
          <a:xfrm>
            <a:off x="683568" y="3720711"/>
            <a:ext cx="7772400" cy="864981"/>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4000" kern="1200">
                <a:solidFill>
                  <a:schemeClr val="tx1"/>
                </a:solidFill>
                <a:latin typeface="微软雅黑 Light" panose="020B0502040204020203" pitchFamily="34" charset="-122"/>
                <a:ea typeface="微软雅黑 Light" panose="020B0502040204020203" pitchFamily="34" charset="-122"/>
                <a:cs typeface="+mj-cs"/>
              </a:defRPr>
            </a:lvl1pPr>
          </a:lstStyle>
          <a:p>
            <a:endParaRPr kumimoji="1" lang="zh-CN" altLang="en-US" sz="2800" dirty="0">
              <a:solidFill>
                <a:schemeClr val="accent4">
                  <a:lumMod val="50000"/>
                </a:schemeClr>
              </a:solidFill>
              <a:latin typeface="+mn-lt"/>
              <a:ea typeface="+mn-ea"/>
              <a:cs typeface="+mn-ea"/>
              <a:sym typeface="+mn-lt"/>
            </a:endParaRPr>
          </a:p>
        </p:txBody>
      </p:sp>
      <p:sp>
        <p:nvSpPr>
          <p:cNvPr id="2" name="矩形 1"/>
          <p:cNvSpPr/>
          <p:nvPr/>
        </p:nvSpPr>
        <p:spPr>
          <a:xfrm>
            <a:off x="683567" y="3892766"/>
            <a:ext cx="7920881" cy="523220"/>
          </a:xfrm>
          <a:prstGeom prst="rect">
            <a:avLst/>
          </a:prstGeom>
        </p:spPr>
        <p:txBody>
          <a:bodyPr wrap="square">
            <a:spAutoFit/>
          </a:bodyPr>
          <a:lstStyle/>
          <a:p>
            <a:r>
              <a:rPr lang="en-US" altLang="zh-CN" sz="2800" dirty="0">
                <a:solidFill>
                  <a:schemeClr val="accent1"/>
                </a:solidFill>
                <a:cs typeface="+mn-ea"/>
                <a:sym typeface="+mn-lt"/>
              </a:rPr>
              <a:t>ROP &amp; CFI</a:t>
            </a:r>
            <a:r>
              <a:rPr lang="zh-CN" altLang="en-US" sz="2800" dirty="0">
                <a:solidFill>
                  <a:schemeClr val="accent1"/>
                </a:solidFill>
                <a:cs typeface="+mn-ea"/>
                <a:sym typeface="+mn-lt"/>
              </a:rPr>
              <a:t> </a:t>
            </a:r>
            <a:r>
              <a:rPr lang="en-US" altLang="zh-CN" sz="2800" dirty="0">
                <a:solidFill>
                  <a:schemeClr val="accent1"/>
                </a:solidFill>
                <a:cs typeface="+mn-ea"/>
                <a:sym typeface="+mn-lt"/>
              </a:rPr>
              <a:t>&amp;</a:t>
            </a:r>
            <a:r>
              <a:rPr lang="zh-CN" altLang="en-US" sz="2800" dirty="0">
                <a:solidFill>
                  <a:schemeClr val="accent1"/>
                </a:solidFill>
                <a:cs typeface="+mn-ea"/>
                <a:sym typeface="+mn-lt"/>
              </a:rPr>
              <a:t> </a:t>
            </a:r>
            <a:r>
              <a:rPr lang="en-US" altLang="zh-CN" sz="2800" dirty="0">
                <a:solidFill>
                  <a:schemeClr val="accent1"/>
                </a:solidFill>
                <a:cs typeface="+mn-ea"/>
                <a:sym typeface="+mn-lt"/>
              </a:rPr>
              <a:t>More</a:t>
            </a:r>
          </a:p>
        </p:txBody>
      </p:sp>
      <p:sp>
        <p:nvSpPr>
          <p:cNvPr id="9" name="矩形 8"/>
          <p:cNvSpPr/>
          <p:nvPr/>
        </p:nvSpPr>
        <p:spPr>
          <a:xfrm>
            <a:off x="683567" y="4801779"/>
            <a:ext cx="7920881" cy="400110"/>
          </a:xfrm>
          <a:prstGeom prst="rect">
            <a:avLst/>
          </a:prstGeom>
        </p:spPr>
        <p:txBody>
          <a:bodyPr wrap="square">
            <a:spAutoFit/>
          </a:bodyPr>
          <a:lstStyle/>
          <a:p>
            <a:r>
              <a:rPr lang="en-US" altLang="zh-CN" sz="2000" dirty="0">
                <a:solidFill>
                  <a:schemeClr val="accent1"/>
                </a:solidFill>
                <a:cs typeface="+mn-ea"/>
                <a:sym typeface="+mn-lt"/>
              </a:rPr>
              <a:t>Yubin Xia</a:t>
            </a:r>
          </a:p>
        </p:txBody>
      </p:sp>
    </p:spTree>
    <p:extLst>
      <p:ext uri="{BB962C8B-B14F-4D97-AF65-F5344CB8AC3E}">
        <p14:creationId xmlns:p14="http://schemas.microsoft.com/office/powerpoint/2010/main" val="25884940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CleanOS</a:t>
            </a:r>
            <a:r>
              <a:rPr lang="en-US" dirty="0"/>
              <a:t>: Add New Abstraction </a:t>
            </a:r>
            <a:r>
              <a:rPr lang="en-US" i="1" dirty="0"/>
              <a:t>SDO</a:t>
            </a:r>
          </a:p>
        </p:txBody>
      </p:sp>
      <p:sp>
        <p:nvSpPr>
          <p:cNvPr id="3" name="Content Placeholder 2"/>
          <p:cNvSpPr>
            <a:spLocks noGrp="1"/>
          </p:cNvSpPr>
          <p:nvPr>
            <p:ph idx="1"/>
          </p:nvPr>
        </p:nvSpPr>
        <p:spPr>
          <a:xfrm>
            <a:off x="457199" y="1333500"/>
            <a:ext cx="8454573" cy="4064000"/>
          </a:xfrm>
        </p:spPr>
        <p:txBody>
          <a:bodyPr>
            <a:normAutofit/>
          </a:bodyPr>
          <a:lstStyle/>
          <a:p>
            <a:r>
              <a:rPr lang="en-US" sz="2000" dirty="0"/>
              <a:t>Applications </a:t>
            </a:r>
            <a:r>
              <a:rPr lang="en-US" sz="2000" dirty="0">
                <a:solidFill>
                  <a:srgbClr val="0070C0"/>
                </a:solidFill>
              </a:rPr>
              <a:t>create SDOs </a:t>
            </a:r>
            <a:r>
              <a:rPr lang="en-US" sz="2000" dirty="0"/>
              <a:t>and </a:t>
            </a:r>
            <a:r>
              <a:rPr lang="en-US" sz="2000" dirty="0">
                <a:solidFill>
                  <a:srgbClr val="0070C0"/>
                </a:solidFill>
              </a:rPr>
              <a:t>add sensitive data </a:t>
            </a:r>
            <a:r>
              <a:rPr lang="en-US" sz="2000" dirty="0"/>
              <a:t>to them</a:t>
            </a:r>
            <a:endParaRPr lang="en-US" sz="200" dirty="0"/>
          </a:p>
          <a:p>
            <a:r>
              <a:rPr lang="en-US" sz="2000" dirty="0" err="1"/>
              <a:t>CleanOS</a:t>
            </a:r>
            <a:r>
              <a:rPr lang="en-US" sz="2000" dirty="0"/>
              <a:t> implements three </a:t>
            </a:r>
            <a:r>
              <a:rPr lang="en-US" sz="2000" dirty="0">
                <a:solidFill>
                  <a:srgbClr val="0070C0"/>
                </a:solidFill>
              </a:rPr>
              <a:t>functions</a:t>
            </a:r>
            <a:r>
              <a:rPr lang="en-US" sz="2000" dirty="0"/>
              <a:t> for SDOs:</a:t>
            </a:r>
          </a:p>
          <a:p>
            <a:pPr marL="731520" lvl="1" indent="-457200">
              <a:buFont typeface="+mj-lt"/>
              <a:buAutoNum type="arabicPeriod"/>
            </a:pPr>
            <a:r>
              <a:rPr lang="en-US" sz="1800" dirty="0">
                <a:solidFill>
                  <a:srgbClr val="FF0000"/>
                </a:solidFill>
              </a:rPr>
              <a:t>Tracks </a:t>
            </a:r>
            <a:r>
              <a:rPr lang="en-US" sz="1800" dirty="0"/>
              <a:t>data in SDOs using taint tracking </a:t>
            </a:r>
          </a:p>
          <a:p>
            <a:pPr marL="731520" lvl="1" indent="-457200">
              <a:buFont typeface="+mj-lt"/>
              <a:buAutoNum type="arabicPeriod"/>
            </a:pPr>
            <a:r>
              <a:rPr lang="en-US" sz="1800" dirty="0">
                <a:solidFill>
                  <a:srgbClr val="FF0000"/>
                </a:solidFill>
              </a:rPr>
              <a:t>Evicts </a:t>
            </a:r>
            <a:r>
              <a:rPr lang="en-US" sz="1800" dirty="0"/>
              <a:t>SDOs to a trusted cloud whenever </a:t>
            </a:r>
            <a:r>
              <a:rPr lang="en-US" sz="1800" dirty="0">
                <a:solidFill>
                  <a:srgbClr val="FF0000"/>
                </a:solidFill>
              </a:rPr>
              <a:t>idle</a:t>
            </a:r>
            <a:endParaRPr lang="en-US" sz="1800" dirty="0"/>
          </a:p>
          <a:p>
            <a:pPr marL="731520" lvl="1" indent="-457200">
              <a:buFont typeface="+mj-lt"/>
              <a:buAutoNum type="arabicPeriod"/>
            </a:pPr>
            <a:r>
              <a:rPr lang="en-US" sz="1800" dirty="0">
                <a:solidFill>
                  <a:srgbClr val="FF0000"/>
                </a:solidFill>
              </a:rPr>
              <a:t>Decrypts</a:t>
            </a:r>
            <a:r>
              <a:rPr lang="en-US" sz="1800" dirty="0"/>
              <a:t> SDO data when it is accessed again</a:t>
            </a:r>
          </a:p>
          <a:p>
            <a:endParaRPr lang="en-US" sz="2000" dirty="0"/>
          </a:p>
          <a:p>
            <a:pPr lvl="2"/>
            <a:endParaRPr lang="en-US" sz="1600" dirty="0"/>
          </a:p>
        </p:txBody>
      </p:sp>
      <p:grpSp>
        <p:nvGrpSpPr>
          <p:cNvPr id="38" name="Group 37"/>
          <p:cNvGrpSpPr/>
          <p:nvPr/>
        </p:nvGrpSpPr>
        <p:grpSpPr>
          <a:xfrm>
            <a:off x="823261" y="3649588"/>
            <a:ext cx="2587780" cy="1803249"/>
            <a:chOff x="926778" y="4719859"/>
            <a:chExt cx="2587780" cy="2163899"/>
          </a:xfrm>
        </p:grpSpPr>
        <p:sp>
          <p:nvSpPr>
            <p:cNvPr id="9" name="Oval 8"/>
            <p:cNvSpPr/>
            <p:nvPr/>
          </p:nvSpPr>
          <p:spPr>
            <a:xfrm>
              <a:off x="2512256" y="5710836"/>
              <a:ext cx="561940" cy="561940"/>
            </a:xfrm>
            <a:prstGeom prst="ellipse">
              <a:avLst/>
            </a:prstGeom>
            <a:solidFill>
              <a:schemeClr val="accent5">
                <a:lumMod val="20000"/>
                <a:lumOff val="80000"/>
              </a:schemeClr>
            </a:solidFill>
            <a:ln w="28575" cmpd="sng">
              <a:prstDash val="dash"/>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10" name="Oval 9"/>
            <p:cNvSpPr/>
            <p:nvPr/>
          </p:nvSpPr>
          <p:spPr>
            <a:xfrm>
              <a:off x="1500856" y="5710836"/>
              <a:ext cx="561940" cy="561940"/>
            </a:xfrm>
            <a:prstGeom prst="ellipse">
              <a:avLst/>
            </a:prstGeom>
            <a:solidFill>
              <a:schemeClr val="accent5">
                <a:lumMod val="60000"/>
                <a:lumOff val="40000"/>
              </a:schemeClr>
            </a:solidFill>
            <a:ln w="28575" cmpd="sng"/>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11" name="TextShape 90"/>
            <p:cNvSpPr txBox="1"/>
            <p:nvPr/>
          </p:nvSpPr>
          <p:spPr>
            <a:xfrm>
              <a:off x="1320754" y="5118948"/>
              <a:ext cx="958386" cy="597091"/>
            </a:xfrm>
            <a:prstGeom prst="rect">
              <a:avLst/>
            </a:prstGeom>
          </p:spPr>
          <p:txBody>
            <a:bodyPr wrap="square" lIns="90000" tIns="45000" rIns="90000" bIns="45000"/>
            <a:lstStyle/>
            <a:p>
              <a:pPr algn="ctr"/>
              <a:r>
                <a:rPr lang="en-US" sz="1600" i="1" dirty="0"/>
                <a:t>Content SDO</a:t>
              </a:r>
              <a:endParaRPr sz="2000" dirty="0"/>
            </a:p>
          </p:txBody>
        </p:sp>
        <p:sp>
          <p:nvSpPr>
            <p:cNvPr id="12" name="TextShape 101"/>
            <p:cNvSpPr txBox="1"/>
            <p:nvPr/>
          </p:nvSpPr>
          <p:spPr>
            <a:xfrm>
              <a:off x="2279140" y="5105269"/>
              <a:ext cx="1073660" cy="588080"/>
            </a:xfrm>
            <a:prstGeom prst="rect">
              <a:avLst/>
            </a:prstGeom>
          </p:spPr>
          <p:txBody>
            <a:bodyPr wrap="none" lIns="90000" tIns="45000" rIns="90000" bIns="45000"/>
            <a:lstStyle/>
            <a:p>
              <a:pPr algn="ctr"/>
              <a:r>
                <a:rPr lang="en-US" sz="1600" i="1" dirty="0"/>
                <a:t>Password</a:t>
              </a:r>
            </a:p>
            <a:p>
              <a:pPr algn="ctr"/>
              <a:r>
                <a:rPr lang="en-US" sz="1600" i="1" dirty="0"/>
                <a:t>SDO</a:t>
              </a:r>
              <a:endParaRPr sz="2000" dirty="0"/>
            </a:p>
          </p:txBody>
        </p:sp>
        <p:sp>
          <p:nvSpPr>
            <p:cNvPr id="13" name="Oval 12"/>
            <p:cNvSpPr>
              <a:spLocks noChangeAspect="1"/>
            </p:cNvSpPr>
            <p:nvPr/>
          </p:nvSpPr>
          <p:spPr>
            <a:xfrm>
              <a:off x="1601459" y="5874001"/>
              <a:ext cx="108000" cy="108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dirty="0"/>
            </a:p>
          </p:txBody>
        </p:sp>
        <p:sp>
          <p:nvSpPr>
            <p:cNvPr id="14" name="Oval 13"/>
            <p:cNvSpPr>
              <a:spLocks noChangeAspect="1"/>
            </p:cNvSpPr>
            <p:nvPr/>
          </p:nvSpPr>
          <p:spPr>
            <a:xfrm>
              <a:off x="1853626" y="5861115"/>
              <a:ext cx="108000" cy="108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dirty="0"/>
            </a:p>
          </p:txBody>
        </p:sp>
        <p:sp>
          <p:nvSpPr>
            <p:cNvPr id="15" name="Oval 14"/>
            <p:cNvSpPr>
              <a:spLocks noChangeAspect="1"/>
            </p:cNvSpPr>
            <p:nvPr/>
          </p:nvSpPr>
          <p:spPr>
            <a:xfrm>
              <a:off x="1712126" y="6063361"/>
              <a:ext cx="108000" cy="1080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dirty="0"/>
            </a:p>
          </p:txBody>
        </p:sp>
        <p:sp>
          <p:nvSpPr>
            <p:cNvPr id="16" name="Oval 15"/>
            <p:cNvSpPr>
              <a:spLocks noChangeAspect="1"/>
            </p:cNvSpPr>
            <p:nvPr/>
          </p:nvSpPr>
          <p:spPr>
            <a:xfrm>
              <a:off x="2725876" y="5808421"/>
              <a:ext cx="108000" cy="108000"/>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dirty="0"/>
            </a:p>
          </p:txBody>
        </p:sp>
        <p:sp>
          <p:nvSpPr>
            <p:cNvPr id="17" name="Oval 16"/>
            <p:cNvSpPr>
              <a:spLocks noChangeAspect="1"/>
            </p:cNvSpPr>
            <p:nvPr/>
          </p:nvSpPr>
          <p:spPr>
            <a:xfrm>
              <a:off x="2573236" y="5983681"/>
              <a:ext cx="108000" cy="108000"/>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dirty="0"/>
            </a:p>
          </p:txBody>
        </p:sp>
        <p:sp>
          <p:nvSpPr>
            <p:cNvPr id="18" name="Oval 17"/>
            <p:cNvSpPr>
              <a:spLocks noChangeAspect="1"/>
            </p:cNvSpPr>
            <p:nvPr/>
          </p:nvSpPr>
          <p:spPr>
            <a:xfrm>
              <a:off x="2930396" y="5918581"/>
              <a:ext cx="108000" cy="108000"/>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dirty="0"/>
            </a:p>
          </p:txBody>
        </p:sp>
        <p:sp>
          <p:nvSpPr>
            <p:cNvPr id="19" name="Oval 18"/>
            <p:cNvSpPr>
              <a:spLocks noChangeAspect="1"/>
            </p:cNvSpPr>
            <p:nvPr/>
          </p:nvSpPr>
          <p:spPr>
            <a:xfrm>
              <a:off x="2758096" y="6035721"/>
              <a:ext cx="108000" cy="108000"/>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dirty="0"/>
            </a:p>
          </p:txBody>
        </p:sp>
        <p:sp>
          <p:nvSpPr>
            <p:cNvPr id="20" name="Rectangle 19"/>
            <p:cNvSpPr/>
            <p:nvPr/>
          </p:nvSpPr>
          <p:spPr>
            <a:xfrm>
              <a:off x="1176016" y="4719859"/>
              <a:ext cx="2269958" cy="1673143"/>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1" name="TextBox 20"/>
            <p:cNvSpPr txBox="1"/>
            <p:nvPr/>
          </p:nvSpPr>
          <p:spPr>
            <a:xfrm>
              <a:off x="1731792" y="4719859"/>
              <a:ext cx="1126593" cy="443198"/>
            </a:xfrm>
            <a:prstGeom prst="rect">
              <a:avLst/>
            </a:prstGeom>
            <a:noFill/>
          </p:spPr>
          <p:txBody>
            <a:bodyPr wrap="none" rtlCol="0">
              <a:spAutoFit/>
            </a:bodyPr>
            <a:lstStyle/>
            <a:p>
              <a:r>
                <a:rPr lang="en-US" dirty="0"/>
                <a:t>Email App</a:t>
              </a:r>
            </a:p>
          </p:txBody>
        </p:sp>
        <p:cxnSp>
          <p:nvCxnSpPr>
            <p:cNvPr id="22" name="Straight Connector 21"/>
            <p:cNvCxnSpPr/>
            <p:nvPr/>
          </p:nvCxnSpPr>
          <p:spPr>
            <a:xfrm>
              <a:off x="1176016" y="5089191"/>
              <a:ext cx="2269958" cy="0"/>
            </a:xfrm>
            <a:prstGeom prst="line">
              <a:avLst/>
            </a:prstGeom>
          </p:spPr>
          <p:style>
            <a:lnRef idx="2">
              <a:schemeClr val="dk1"/>
            </a:lnRef>
            <a:fillRef idx="0">
              <a:schemeClr val="dk1"/>
            </a:fillRef>
            <a:effectRef idx="1">
              <a:schemeClr val="dk1"/>
            </a:effectRef>
            <a:fontRef idx="minor">
              <a:schemeClr val="tx1"/>
            </a:fontRef>
          </p:style>
        </p:cxnSp>
        <p:sp>
          <p:nvSpPr>
            <p:cNvPr id="36" name="TextBox 35"/>
            <p:cNvSpPr txBox="1"/>
            <p:nvPr/>
          </p:nvSpPr>
          <p:spPr>
            <a:xfrm>
              <a:off x="926778" y="6440560"/>
              <a:ext cx="2587780" cy="443198"/>
            </a:xfrm>
            <a:prstGeom prst="rect">
              <a:avLst/>
            </a:prstGeom>
            <a:noFill/>
          </p:spPr>
          <p:txBody>
            <a:bodyPr wrap="none" rtlCol="0">
              <a:spAutoFit/>
            </a:bodyPr>
            <a:lstStyle/>
            <a:p>
              <a:r>
                <a:rPr lang="en-US" dirty="0"/>
                <a:t>when user reads an email</a:t>
              </a:r>
            </a:p>
          </p:txBody>
        </p:sp>
      </p:grpSp>
      <p:grpSp>
        <p:nvGrpSpPr>
          <p:cNvPr id="39" name="Group 38"/>
          <p:cNvGrpSpPr/>
          <p:nvPr/>
        </p:nvGrpSpPr>
        <p:grpSpPr>
          <a:xfrm>
            <a:off x="4467590" y="3649588"/>
            <a:ext cx="3743859" cy="1779059"/>
            <a:chOff x="4277806" y="4719859"/>
            <a:chExt cx="3743859" cy="2134871"/>
          </a:xfrm>
        </p:grpSpPr>
        <p:sp>
          <p:nvSpPr>
            <p:cNvPr id="8" name="Oval 7"/>
            <p:cNvSpPr/>
            <p:nvPr/>
          </p:nvSpPr>
          <p:spPr>
            <a:xfrm>
              <a:off x="5529742" y="5725350"/>
              <a:ext cx="561940" cy="561940"/>
            </a:xfrm>
            <a:prstGeom prst="ellipse">
              <a:avLst/>
            </a:prstGeom>
            <a:solidFill>
              <a:schemeClr val="accent5">
                <a:lumMod val="20000"/>
                <a:lumOff val="80000"/>
              </a:schemeClr>
            </a:solidFill>
            <a:ln w="28575" cmpd="sng">
              <a:prstDash val="dash"/>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23" name="Oval 22"/>
            <p:cNvSpPr/>
            <p:nvPr/>
          </p:nvSpPr>
          <p:spPr>
            <a:xfrm>
              <a:off x="6541142" y="5710836"/>
              <a:ext cx="561940" cy="561940"/>
            </a:xfrm>
            <a:prstGeom prst="ellipse">
              <a:avLst/>
            </a:prstGeom>
            <a:solidFill>
              <a:schemeClr val="accent5">
                <a:lumMod val="20000"/>
                <a:lumOff val="80000"/>
              </a:schemeClr>
            </a:solidFill>
            <a:ln w="28575" cmpd="sng">
              <a:prstDash val="dash"/>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24" name="TextShape 90"/>
            <p:cNvSpPr txBox="1"/>
            <p:nvPr/>
          </p:nvSpPr>
          <p:spPr>
            <a:xfrm>
              <a:off x="5349640" y="5118948"/>
              <a:ext cx="828000" cy="437481"/>
            </a:xfrm>
            <a:prstGeom prst="rect">
              <a:avLst/>
            </a:prstGeom>
          </p:spPr>
          <p:txBody>
            <a:bodyPr wrap="none" lIns="90000" tIns="45000" rIns="90000" bIns="45000"/>
            <a:lstStyle/>
            <a:p>
              <a:pPr algn="ctr"/>
              <a:r>
                <a:rPr lang="en-US" sz="1600" i="1" dirty="0"/>
                <a:t>Content</a:t>
              </a:r>
            </a:p>
            <a:p>
              <a:pPr algn="ctr"/>
              <a:r>
                <a:rPr lang="en-US" sz="1600" i="1" dirty="0"/>
                <a:t>SDO</a:t>
              </a:r>
              <a:endParaRPr sz="2000" dirty="0"/>
            </a:p>
          </p:txBody>
        </p:sp>
        <p:sp>
          <p:nvSpPr>
            <p:cNvPr id="25" name="TextShape 101"/>
            <p:cNvSpPr txBox="1"/>
            <p:nvPr/>
          </p:nvSpPr>
          <p:spPr>
            <a:xfrm>
              <a:off x="6308026" y="5105268"/>
              <a:ext cx="1021688" cy="451161"/>
            </a:xfrm>
            <a:prstGeom prst="rect">
              <a:avLst/>
            </a:prstGeom>
          </p:spPr>
          <p:txBody>
            <a:bodyPr wrap="none" lIns="90000" tIns="45000" rIns="90000" bIns="45000"/>
            <a:lstStyle/>
            <a:p>
              <a:pPr algn="ctr"/>
              <a:r>
                <a:rPr lang="en-US" sz="1600" i="1" dirty="0"/>
                <a:t>Password</a:t>
              </a:r>
            </a:p>
            <a:p>
              <a:pPr algn="ctr"/>
              <a:r>
                <a:rPr lang="en-US" sz="1600" i="1" dirty="0"/>
                <a:t>SDO</a:t>
              </a:r>
              <a:endParaRPr sz="2000" dirty="0"/>
            </a:p>
          </p:txBody>
        </p:sp>
        <p:sp>
          <p:nvSpPr>
            <p:cNvPr id="26" name="Oval 25"/>
            <p:cNvSpPr>
              <a:spLocks noChangeAspect="1"/>
            </p:cNvSpPr>
            <p:nvPr/>
          </p:nvSpPr>
          <p:spPr>
            <a:xfrm>
              <a:off x="5630345" y="5888515"/>
              <a:ext cx="108000" cy="108000"/>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dirty="0"/>
            </a:p>
          </p:txBody>
        </p:sp>
        <p:sp>
          <p:nvSpPr>
            <p:cNvPr id="27" name="Oval 26"/>
            <p:cNvSpPr>
              <a:spLocks noChangeAspect="1"/>
            </p:cNvSpPr>
            <p:nvPr/>
          </p:nvSpPr>
          <p:spPr>
            <a:xfrm>
              <a:off x="5882512" y="5875629"/>
              <a:ext cx="108000" cy="108000"/>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dirty="0"/>
            </a:p>
          </p:txBody>
        </p:sp>
        <p:sp>
          <p:nvSpPr>
            <p:cNvPr id="28" name="Oval 27"/>
            <p:cNvSpPr>
              <a:spLocks noChangeAspect="1"/>
            </p:cNvSpPr>
            <p:nvPr/>
          </p:nvSpPr>
          <p:spPr>
            <a:xfrm>
              <a:off x="5741012" y="6077875"/>
              <a:ext cx="108000" cy="108000"/>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dirty="0"/>
            </a:p>
          </p:txBody>
        </p:sp>
        <p:sp>
          <p:nvSpPr>
            <p:cNvPr id="29" name="Oval 28"/>
            <p:cNvSpPr>
              <a:spLocks noChangeAspect="1"/>
            </p:cNvSpPr>
            <p:nvPr/>
          </p:nvSpPr>
          <p:spPr>
            <a:xfrm>
              <a:off x="6754762" y="5808421"/>
              <a:ext cx="108000" cy="108000"/>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dirty="0"/>
            </a:p>
          </p:txBody>
        </p:sp>
        <p:sp>
          <p:nvSpPr>
            <p:cNvPr id="30" name="Oval 29"/>
            <p:cNvSpPr>
              <a:spLocks noChangeAspect="1"/>
            </p:cNvSpPr>
            <p:nvPr/>
          </p:nvSpPr>
          <p:spPr>
            <a:xfrm>
              <a:off x="6602122" y="5983681"/>
              <a:ext cx="108000" cy="108000"/>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dirty="0"/>
            </a:p>
          </p:txBody>
        </p:sp>
        <p:sp>
          <p:nvSpPr>
            <p:cNvPr id="31" name="Oval 30"/>
            <p:cNvSpPr>
              <a:spLocks noChangeAspect="1"/>
            </p:cNvSpPr>
            <p:nvPr/>
          </p:nvSpPr>
          <p:spPr>
            <a:xfrm>
              <a:off x="6959282" y="5918581"/>
              <a:ext cx="108000" cy="108000"/>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dirty="0"/>
            </a:p>
          </p:txBody>
        </p:sp>
        <p:sp>
          <p:nvSpPr>
            <p:cNvPr id="32" name="Oval 31"/>
            <p:cNvSpPr>
              <a:spLocks noChangeAspect="1"/>
            </p:cNvSpPr>
            <p:nvPr/>
          </p:nvSpPr>
          <p:spPr>
            <a:xfrm>
              <a:off x="6786982" y="6035721"/>
              <a:ext cx="108000" cy="108000"/>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dirty="0"/>
            </a:p>
          </p:txBody>
        </p:sp>
        <p:sp>
          <p:nvSpPr>
            <p:cNvPr id="33" name="Rectangle 32"/>
            <p:cNvSpPr/>
            <p:nvPr/>
          </p:nvSpPr>
          <p:spPr>
            <a:xfrm>
              <a:off x="5204902" y="4719859"/>
              <a:ext cx="2269958" cy="1673143"/>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4" name="TextBox 33"/>
            <p:cNvSpPr txBox="1"/>
            <p:nvPr/>
          </p:nvSpPr>
          <p:spPr>
            <a:xfrm>
              <a:off x="5775192" y="4719859"/>
              <a:ext cx="1126593" cy="443198"/>
            </a:xfrm>
            <a:prstGeom prst="rect">
              <a:avLst/>
            </a:prstGeom>
            <a:noFill/>
          </p:spPr>
          <p:txBody>
            <a:bodyPr wrap="none" rtlCol="0">
              <a:spAutoFit/>
            </a:bodyPr>
            <a:lstStyle/>
            <a:p>
              <a:r>
                <a:rPr lang="en-US" dirty="0"/>
                <a:t>Email App</a:t>
              </a:r>
            </a:p>
          </p:txBody>
        </p:sp>
        <p:cxnSp>
          <p:nvCxnSpPr>
            <p:cNvPr id="35" name="Straight Connector 34"/>
            <p:cNvCxnSpPr/>
            <p:nvPr/>
          </p:nvCxnSpPr>
          <p:spPr>
            <a:xfrm>
              <a:off x="5204902" y="5089191"/>
              <a:ext cx="2269958" cy="0"/>
            </a:xfrm>
            <a:prstGeom prst="line">
              <a:avLst/>
            </a:prstGeom>
          </p:spPr>
          <p:style>
            <a:lnRef idx="2">
              <a:schemeClr val="dk1"/>
            </a:lnRef>
            <a:fillRef idx="0">
              <a:schemeClr val="dk1"/>
            </a:fillRef>
            <a:effectRef idx="1">
              <a:schemeClr val="dk1"/>
            </a:effectRef>
            <a:fontRef idx="minor">
              <a:schemeClr val="tx1"/>
            </a:fontRef>
          </p:style>
        </p:cxnSp>
        <p:sp>
          <p:nvSpPr>
            <p:cNvPr id="37" name="TextBox 36"/>
            <p:cNvSpPr txBox="1"/>
            <p:nvPr/>
          </p:nvSpPr>
          <p:spPr>
            <a:xfrm>
              <a:off x="4277806" y="6411532"/>
              <a:ext cx="3743859" cy="443198"/>
            </a:xfrm>
            <a:prstGeom prst="rect">
              <a:avLst/>
            </a:prstGeom>
            <a:noFill/>
          </p:spPr>
          <p:txBody>
            <a:bodyPr wrap="none" rtlCol="0">
              <a:spAutoFit/>
            </a:bodyPr>
            <a:lstStyle/>
            <a:p>
              <a:r>
                <a:rPr lang="en-US" dirty="0"/>
                <a:t>when the app goes to the background</a:t>
              </a:r>
            </a:p>
          </p:txBody>
        </p:sp>
      </p:grpSp>
      <p:cxnSp>
        <p:nvCxnSpPr>
          <p:cNvPr id="40" name="Straight Connector 39"/>
          <p:cNvCxnSpPr>
            <a:stCxn id="9" idx="6"/>
          </p:cNvCxnSpPr>
          <p:nvPr/>
        </p:nvCxnSpPr>
        <p:spPr>
          <a:xfrm flipV="1">
            <a:off x="2970679" y="4556723"/>
            <a:ext cx="678997" cy="152821"/>
          </a:xfrm>
          <a:prstGeom prst="line">
            <a:avLst/>
          </a:prstGeom>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3611576" y="4375764"/>
            <a:ext cx="1085507" cy="369332"/>
          </a:xfrm>
          <a:prstGeom prst="rect">
            <a:avLst/>
          </a:prstGeom>
          <a:noFill/>
        </p:spPr>
        <p:txBody>
          <a:bodyPr wrap="square" rtlCol="0">
            <a:spAutoFit/>
          </a:bodyPr>
          <a:lstStyle/>
          <a:p>
            <a:r>
              <a:rPr lang="en-US" dirty="0"/>
              <a:t>evicted</a:t>
            </a:r>
          </a:p>
        </p:txBody>
      </p:sp>
    </p:spTree>
    <p:extLst>
      <p:ext uri="{BB962C8B-B14F-4D97-AF65-F5344CB8AC3E}">
        <p14:creationId xmlns:p14="http://schemas.microsoft.com/office/powerpoint/2010/main" val="1978555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2400" dirty="0" err="1"/>
              <a:t>TinMan</a:t>
            </a:r>
            <a:r>
              <a:rPr lang="en-US" altLang="zh-CN" sz="2400" dirty="0"/>
              <a:t>:</a:t>
            </a:r>
            <a:r>
              <a:rPr lang="zh-CN" altLang="en-US" sz="2400" dirty="0"/>
              <a:t> </a:t>
            </a:r>
            <a:r>
              <a:rPr lang="en-US" altLang="zh-CN" sz="2400" dirty="0"/>
              <a:t>Migrate </a:t>
            </a:r>
            <a:r>
              <a:rPr lang="en-US" altLang="zh-CN" sz="2400" i="1" dirty="0"/>
              <a:t>Confidential Data </a:t>
            </a:r>
            <a:r>
              <a:rPr lang="en-US" altLang="zh-CN" sz="2400" dirty="0"/>
              <a:t>Access to a Trusted Node</a:t>
            </a:r>
            <a:endParaRPr lang="zh-CN" altLang="en-US" sz="2400" dirty="0"/>
          </a:p>
        </p:txBody>
      </p:sp>
      <p:sp>
        <p:nvSpPr>
          <p:cNvPr id="3" name="内容占位符 2"/>
          <p:cNvSpPr>
            <a:spLocks noGrp="1"/>
          </p:cNvSpPr>
          <p:nvPr>
            <p:ph idx="1"/>
          </p:nvPr>
        </p:nvSpPr>
        <p:spPr>
          <a:xfrm>
            <a:off x="457200" y="1326830"/>
            <a:ext cx="8229600" cy="3646121"/>
          </a:xfrm>
        </p:spPr>
        <p:txBody>
          <a:bodyPr>
            <a:normAutofit/>
          </a:bodyPr>
          <a:lstStyle/>
          <a:p>
            <a:r>
              <a:rPr lang="en-US" altLang="zh-CN" sz="2400" b="1" dirty="0"/>
              <a:t>Security-oriented offloading</a:t>
            </a:r>
          </a:p>
          <a:p>
            <a:pPr lvl="1"/>
            <a:r>
              <a:rPr lang="en-US" altLang="zh-CN" sz="2000" dirty="0"/>
              <a:t>An app is migrated to the trusted node when accesses </a:t>
            </a:r>
            <a:r>
              <a:rPr lang="en-US" altLang="zh-CN" sz="2000" i="1" dirty="0" err="1"/>
              <a:t>cor</a:t>
            </a:r>
            <a:endParaRPr lang="en-US" altLang="zh-CN" sz="2000" i="1" dirty="0"/>
          </a:p>
          <a:p>
            <a:pPr lvl="1"/>
            <a:r>
              <a:rPr lang="en-US" altLang="zh-CN" sz="2000" dirty="0"/>
              <a:t>The</a:t>
            </a:r>
            <a:r>
              <a:rPr lang="zh-CN" altLang="en-US" sz="2000" dirty="0"/>
              <a:t> </a:t>
            </a:r>
            <a:r>
              <a:rPr lang="en-US" altLang="zh-CN" sz="2000" dirty="0"/>
              <a:t>offloading engine is based on COMET </a:t>
            </a:r>
            <a:r>
              <a:rPr lang="en-US" altLang="zh-CN" sz="2000" baseline="30000" dirty="0"/>
              <a:t>[OSDI'12]</a:t>
            </a:r>
            <a:endParaRPr lang="zh-CN" altLang="en-US" sz="2000" baseline="30000" dirty="0"/>
          </a:p>
        </p:txBody>
      </p:sp>
      <p:cxnSp>
        <p:nvCxnSpPr>
          <p:cNvPr id="7" name="直接箭头连接符 6"/>
          <p:cNvCxnSpPr/>
          <p:nvPr/>
        </p:nvCxnSpPr>
        <p:spPr>
          <a:xfrm>
            <a:off x="3635897" y="3851377"/>
            <a:ext cx="144015" cy="3692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直接箭头连接符 8"/>
          <p:cNvCxnSpPr/>
          <p:nvPr/>
        </p:nvCxnSpPr>
        <p:spPr>
          <a:xfrm flipV="1">
            <a:off x="5220072" y="3837497"/>
            <a:ext cx="144016" cy="3590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矩形 13"/>
          <p:cNvSpPr/>
          <p:nvPr/>
        </p:nvSpPr>
        <p:spPr>
          <a:xfrm>
            <a:off x="1114131" y="3530467"/>
            <a:ext cx="776175" cy="338554"/>
          </a:xfrm>
          <a:prstGeom prst="rect">
            <a:avLst/>
          </a:prstGeom>
        </p:spPr>
        <p:txBody>
          <a:bodyPr wrap="none">
            <a:spAutoFit/>
          </a:bodyPr>
          <a:lstStyle/>
          <a:p>
            <a:r>
              <a:rPr lang="en-US" altLang="zh-CN" sz="1600" b="1" dirty="0">
                <a:solidFill>
                  <a:srgbClr val="C00000"/>
                </a:solidFill>
                <a:latin typeface="等线" panose="02010600030101010101" pitchFamily="2" charset="-122"/>
              </a:rPr>
              <a:t>Phone</a:t>
            </a:r>
            <a:endParaRPr lang="zh-CN" altLang="en-US" sz="1600" b="1" dirty="0">
              <a:solidFill>
                <a:srgbClr val="C00000"/>
              </a:solidFill>
              <a:latin typeface="等线" panose="02010600030101010101" pitchFamily="2" charset="-122"/>
            </a:endParaRPr>
          </a:p>
        </p:txBody>
      </p:sp>
      <p:sp>
        <p:nvSpPr>
          <p:cNvPr id="15" name="矩形 14"/>
          <p:cNvSpPr/>
          <p:nvPr/>
        </p:nvSpPr>
        <p:spPr>
          <a:xfrm>
            <a:off x="467544" y="4141951"/>
            <a:ext cx="1465466" cy="338554"/>
          </a:xfrm>
          <a:prstGeom prst="rect">
            <a:avLst/>
          </a:prstGeom>
        </p:spPr>
        <p:txBody>
          <a:bodyPr wrap="none">
            <a:spAutoFit/>
          </a:bodyPr>
          <a:lstStyle/>
          <a:p>
            <a:r>
              <a:rPr lang="en-US" altLang="zh-CN" sz="1600" b="1" dirty="0">
                <a:solidFill>
                  <a:schemeClr val="tx2"/>
                </a:solidFill>
                <a:latin typeface="等线" panose="02010600030101010101" pitchFamily="2" charset="-122"/>
              </a:rPr>
              <a:t>Trusted-node</a:t>
            </a:r>
            <a:endParaRPr lang="zh-CN" altLang="en-US" sz="1600" b="1" dirty="0">
              <a:solidFill>
                <a:schemeClr val="tx2"/>
              </a:solidFill>
              <a:latin typeface="等线" panose="02010600030101010101" pitchFamily="2" charset="-122"/>
            </a:endParaRPr>
          </a:p>
        </p:txBody>
      </p:sp>
      <p:cxnSp>
        <p:nvCxnSpPr>
          <p:cNvPr id="16" name="直接箭头连接符 15"/>
          <p:cNvCxnSpPr/>
          <p:nvPr/>
        </p:nvCxnSpPr>
        <p:spPr>
          <a:xfrm>
            <a:off x="1893512" y="3732925"/>
            <a:ext cx="5630816" cy="0"/>
          </a:xfrm>
          <a:prstGeom prst="straightConnector1">
            <a:avLst/>
          </a:prstGeom>
          <a:ln w="28575">
            <a:solidFill>
              <a:srgbClr val="C0000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4" name="矩形 3"/>
          <p:cNvSpPr/>
          <p:nvPr/>
        </p:nvSpPr>
        <p:spPr>
          <a:xfrm>
            <a:off x="2195736" y="3605123"/>
            <a:ext cx="1440160" cy="23237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6" name="矩形 5"/>
          <p:cNvSpPr/>
          <p:nvPr/>
        </p:nvSpPr>
        <p:spPr>
          <a:xfrm>
            <a:off x="5364088" y="3605123"/>
            <a:ext cx="1440160" cy="23237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cxnSp>
        <p:nvCxnSpPr>
          <p:cNvPr id="21" name="直接箭头连接符 20"/>
          <p:cNvCxnSpPr/>
          <p:nvPr/>
        </p:nvCxnSpPr>
        <p:spPr>
          <a:xfrm>
            <a:off x="1893512" y="4336818"/>
            <a:ext cx="5630816" cy="0"/>
          </a:xfrm>
          <a:prstGeom prst="straightConnector1">
            <a:avLst/>
          </a:prstGeom>
          <a:ln w="28575">
            <a:solidFill>
              <a:schemeClr val="accent1">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5" name="矩形 4"/>
          <p:cNvSpPr/>
          <p:nvPr/>
        </p:nvSpPr>
        <p:spPr>
          <a:xfrm>
            <a:off x="3779912" y="4220631"/>
            <a:ext cx="1440160" cy="232374"/>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latin typeface="等线" panose="02010600030101010101" pitchFamily="2" charset="-122"/>
              </a:rPr>
              <a:t>access </a:t>
            </a:r>
            <a:r>
              <a:rPr lang="en-US" altLang="zh-CN" sz="1600" b="1" i="1" dirty="0" err="1">
                <a:latin typeface="等线" panose="02010600030101010101" pitchFamily="2" charset="-122"/>
              </a:rPr>
              <a:t>cor</a:t>
            </a:r>
            <a:endParaRPr lang="zh-CN" altLang="en-US" sz="1600" b="1" i="1" dirty="0">
              <a:latin typeface="等线" panose="02010600030101010101" pitchFamily="2" charset="-122"/>
            </a:endParaRPr>
          </a:p>
        </p:txBody>
      </p:sp>
      <p:sp>
        <p:nvSpPr>
          <p:cNvPr id="22" name="矩形 21"/>
          <p:cNvSpPr/>
          <p:nvPr/>
        </p:nvSpPr>
        <p:spPr>
          <a:xfrm>
            <a:off x="2771800" y="3848596"/>
            <a:ext cx="907621" cy="338554"/>
          </a:xfrm>
          <a:prstGeom prst="rect">
            <a:avLst/>
          </a:prstGeom>
        </p:spPr>
        <p:txBody>
          <a:bodyPr wrap="none">
            <a:spAutoFit/>
          </a:bodyPr>
          <a:lstStyle/>
          <a:p>
            <a:r>
              <a:rPr lang="en-US" altLang="zh-CN" sz="1600" b="1" dirty="0">
                <a:solidFill>
                  <a:schemeClr val="tx2"/>
                </a:solidFill>
                <a:latin typeface="等线" panose="02010600030101010101" pitchFamily="2" charset="-122"/>
              </a:rPr>
              <a:t>migrate</a:t>
            </a:r>
            <a:endParaRPr lang="zh-CN" altLang="en-US" sz="1600" b="1" dirty="0">
              <a:solidFill>
                <a:schemeClr val="tx2"/>
              </a:solidFill>
              <a:latin typeface="等线" panose="02010600030101010101" pitchFamily="2" charset="-122"/>
            </a:endParaRPr>
          </a:p>
        </p:txBody>
      </p:sp>
      <p:sp>
        <p:nvSpPr>
          <p:cNvPr id="23" name="矩形 22"/>
          <p:cNvSpPr/>
          <p:nvPr/>
        </p:nvSpPr>
        <p:spPr>
          <a:xfrm>
            <a:off x="5319280" y="3848596"/>
            <a:ext cx="1398140" cy="338554"/>
          </a:xfrm>
          <a:prstGeom prst="rect">
            <a:avLst/>
          </a:prstGeom>
        </p:spPr>
        <p:txBody>
          <a:bodyPr wrap="none">
            <a:spAutoFit/>
          </a:bodyPr>
          <a:lstStyle/>
          <a:p>
            <a:r>
              <a:rPr lang="en-US" altLang="zh-CN" sz="1600" b="1" dirty="0">
                <a:solidFill>
                  <a:schemeClr val="tx2"/>
                </a:solidFill>
                <a:latin typeface="等线" panose="02010600030101010101" pitchFamily="2" charset="-122"/>
              </a:rPr>
              <a:t>migrate back</a:t>
            </a:r>
            <a:endParaRPr lang="zh-CN" altLang="en-US" sz="1600" b="1" dirty="0">
              <a:solidFill>
                <a:schemeClr val="tx2"/>
              </a:solidFill>
              <a:latin typeface="等线" panose="02010600030101010101" pitchFamily="2" charset="-122"/>
            </a:endParaRPr>
          </a:p>
        </p:txBody>
      </p:sp>
      <p:sp>
        <p:nvSpPr>
          <p:cNvPr id="17" name="矩形 16"/>
          <p:cNvSpPr/>
          <p:nvPr/>
        </p:nvSpPr>
        <p:spPr>
          <a:xfrm>
            <a:off x="2786689" y="2857500"/>
            <a:ext cx="1680268" cy="338554"/>
          </a:xfrm>
          <a:prstGeom prst="rect">
            <a:avLst/>
          </a:prstGeom>
        </p:spPr>
        <p:txBody>
          <a:bodyPr wrap="none">
            <a:spAutoFit/>
          </a:bodyPr>
          <a:lstStyle/>
          <a:p>
            <a:pPr algn="ctr"/>
            <a:r>
              <a:rPr lang="en-US" altLang="zh-CN" sz="1600" b="1" dirty="0">
                <a:solidFill>
                  <a:srgbClr val="C00000"/>
                </a:solidFill>
                <a:latin typeface="等线" panose="02010600030101010101" pitchFamily="2" charset="-122"/>
              </a:rPr>
              <a:t>try to access </a:t>
            </a:r>
            <a:r>
              <a:rPr lang="en-US" altLang="zh-CN" sz="1600" b="1" i="1" dirty="0" err="1">
                <a:solidFill>
                  <a:srgbClr val="C00000"/>
                </a:solidFill>
                <a:latin typeface="等线" panose="02010600030101010101" pitchFamily="2" charset="-122"/>
              </a:rPr>
              <a:t>cor</a:t>
            </a:r>
            <a:endParaRPr lang="zh-CN" altLang="en-US" sz="1600" b="1" i="1" dirty="0">
              <a:solidFill>
                <a:srgbClr val="C00000"/>
              </a:solidFill>
              <a:latin typeface="等线" panose="02010600030101010101" pitchFamily="2" charset="-122"/>
            </a:endParaRPr>
          </a:p>
        </p:txBody>
      </p:sp>
      <p:cxnSp>
        <p:nvCxnSpPr>
          <p:cNvPr id="18" name="直接箭头连接符 17"/>
          <p:cNvCxnSpPr/>
          <p:nvPr/>
        </p:nvCxnSpPr>
        <p:spPr>
          <a:xfrm flipH="1">
            <a:off x="3635895" y="3178576"/>
            <a:ext cx="1" cy="371961"/>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9" name="矩形 18"/>
          <p:cNvSpPr/>
          <p:nvPr/>
        </p:nvSpPr>
        <p:spPr>
          <a:xfrm>
            <a:off x="4554667" y="4884971"/>
            <a:ext cx="1330813" cy="338554"/>
          </a:xfrm>
          <a:prstGeom prst="rect">
            <a:avLst/>
          </a:prstGeom>
        </p:spPr>
        <p:txBody>
          <a:bodyPr wrap="none">
            <a:spAutoFit/>
          </a:bodyPr>
          <a:lstStyle/>
          <a:p>
            <a:pPr algn="ctr"/>
            <a:r>
              <a:rPr lang="en-US" altLang="zh-CN" sz="1600" b="1" dirty="0">
                <a:solidFill>
                  <a:schemeClr val="accent1">
                    <a:lumMod val="75000"/>
                  </a:schemeClr>
                </a:solidFill>
                <a:latin typeface="等线" panose="02010600030101010101" pitchFamily="2" charset="-122"/>
              </a:rPr>
              <a:t>finish access</a:t>
            </a:r>
            <a:endParaRPr lang="zh-CN" altLang="en-US" sz="1600" b="1" dirty="0">
              <a:solidFill>
                <a:schemeClr val="accent1">
                  <a:lumMod val="75000"/>
                </a:schemeClr>
              </a:solidFill>
              <a:latin typeface="等线" panose="02010600030101010101" pitchFamily="2" charset="-122"/>
            </a:endParaRPr>
          </a:p>
        </p:txBody>
      </p:sp>
      <p:cxnSp>
        <p:nvCxnSpPr>
          <p:cNvPr id="20" name="直接箭头连接符 19"/>
          <p:cNvCxnSpPr/>
          <p:nvPr/>
        </p:nvCxnSpPr>
        <p:spPr>
          <a:xfrm flipV="1">
            <a:off x="5213494" y="4503044"/>
            <a:ext cx="0" cy="4001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4" name="Picture 2" descr="https://dalolly.com/wp-content/uploads/2014/01/1618_TinMan75yrs_34-400x426.jpg">
            <a:extLst>
              <a:ext uri="{FF2B5EF4-FFF2-40B4-BE49-F238E27FC236}">
                <a16:creationId xmlns:a16="http://schemas.microsoft.com/office/drawing/2014/main" id="{3A387489-2D74-1344-BDBD-41DEF5B19E2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5643" r="27108"/>
          <a:stretch/>
        </p:blipFill>
        <p:spPr bwMode="auto">
          <a:xfrm>
            <a:off x="8057244" y="2912941"/>
            <a:ext cx="1001567" cy="2257532"/>
          </a:xfrm>
          <a:prstGeom prst="rect">
            <a:avLst/>
          </a:prstGeom>
          <a:noFill/>
          <a:extLst>
            <a:ext uri="{909E8E84-426E-40dd-AFC4-6F175D3DCCD1}">
              <a14:hiddenFill xmlns:a14="http://schemas.microsoft.com/office/drawing/2010/main" xmlns="">
                <a:solidFill>
                  <a:srgbClr val="FFFFFF"/>
                </a:solidFill>
              </a14:hiddenFill>
            </a:ext>
          </a:extLst>
        </p:spPr>
      </p:pic>
      <p:sp>
        <p:nvSpPr>
          <p:cNvPr id="25" name="矩形 24">
            <a:extLst>
              <a:ext uri="{FF2B5EF4-FFF2-40B4-BE49-F238E27FC236}">
                <a16:creationId xmlns:a16="http://schemas.microsoft.com/office/drawing/2014/main" id="{CC3C44A9-12B8-0241-82C1-BB1848B9E1C1}"/>
              </a:ext>
            </a:extLst>
          </p:cNvPr>
          <p:cNvSpPr/>
          <p:nvPr/>
        </p:nvSpPr>
        <p:spPr>
          <a:xfrm>
            <a:off x="7812562" y="4882441"/>
            <a:ext cx="576064" cy="5760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a:extLst>
              <a:ext uri="{FF2B5EF4-FFF2-40B4-BE49-F238E27FC236}">
                <a16:creationId xmlns:a16="http://schemas.microsoft.com/office/drawing/2014/main" id="{F26DE110-0810-3248-A9C5-EF56975BBEDA}"/>
              </a:ext>
            </a:extLst>
          </p:cNvPr>
          <p:cNvSpPr/>
          <p:nvPr/>
        </p:nvSpPr>
        <p:spPr>
          <a:xfrm>
            <a:off x="3004657" y="5284286"/>
            <a:ext cx="5657494" cy="338554"/>
          </a:xfrm>
          <a:prstGeom prst="rect">
            <a:avLst/>
          </a:prstGeom>
        </p:spPr>
        <p:txBody>
          <a:bodyPr wrap="square">
            <a:spAutoFit/>
          </a:bodyPr>
          <a:lstStyle/>
          <a:p>
            <a:pPr algn="r"/>
            <a:r>
              <a:rPr lang="en-US" altLang="zh-CN" sz="1600" b="1" dirty="0" err="1">
                <a:latin typeface="等线" panose="02010600030101010101" pitchFamily="2" charset="-122"/>
              </a:rPr>
              <a:t>TinMan</a:t>
            </a:r>
            <a:r>
              <a:rPr lang="en-US" altLang="zh-CN" sz="1600" dirty="0">
                <a:latin typeface="等线" panose="02010600030101010101" pitchFamily="2" charset="-122"/>
              </a:rPr>
              <a:t>: Android without a </a:t>
            </a:r>
            <a:r>
              <a:rPr lang="en-US" altLang="zh-CN" sz="1600" b="1" i="1" dirty="0" err="1">
                <a:solidFill>
                  <a:srgbClr val="FF0000"/>
                </a:solidFill>
                <a:latin typeface="等线" panose="02010600030101010101" pitchFamily="2" charset="-122"/>
              </a:rPr>
              <a:t>cor</a:t>
            </a:r>
            <a:endParaRPr lang="en-US" altLang="zh-CN" sz="1600" b="1" i="1" dirty="0">
              <a:solidFill>
                <a:srgbClr val="FF0000"/>
              </a:solidFill>
              <a:latin typeface="等线" panose="02010600030101010101" pitchFamily="2" charset="-122"/>
            </a:endParaRPr>
          </a:p>
        </p:txBody>
      </p:sp>
      <p:pic>
        <p:nvPicPr>
          <p:cNvPr id="27" name="Picture 8" descr="http://upload.wikimedia.org/wikipedia/commons/thumb/f/f1/Heart_coraz%C3%B3n.svg/2000px-Heart_coraz%C3%B3n.svg.png">
            <a:extLst>
              <a:ext uri="{FF2B5EF4-FFF2-40B4-BE49-F238E27FC236}">
                <a16:creationId xmlns:a16="http://schemas.microsoft.com/office/drawing/2014/main" id="{923EF3CB-8A7A-444E-A217-FE8631EFA49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662151" y="5374667"/>
            <a:ext cx="230329" cy="230329"/>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9867844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9" descr="oriented.png"/>
          <p:cNvPicPr>
            <a:picLocks noChangeAspect="1"/>
          </p:cNvPicPr>
          <p:nvPr/>
        </p:nvPicPr>
        <p:blipFill rotWithShape="1">
          <a:blip r:embed="rId2">
            <a:extLst>
              <a:ext uri="{28A0092B-C50C-407E-A947-70E740481C1C}">
                <a14:useLocalDpi xmlns:a14="http://schemas.microsoft.com/office/drawing/2010/main"/>
              </a:ext>
            </a:extLst>
          </a:blip>
          <a:srcRect t="15871" b="16314"/>
          <a:stretch/>
        </p:blipFill>
        <p:spPr>
          <a:xfrm>
            <a:off x="4266351" y="1928764"/>
            <a:ext cx="3326637" cy="846666"/>
          </a:xfrm>
          <a:prstGeom prst="rect">
            <a:avLst/>
          </a:prstGeom>
        </p:spPr>
      </p:pic>
      <p:pic>
        <p:nvPicPr>
          <p:cNvPr id="5" name="Picture 10" descr="return-.png"/>
          <p:cNvPicPr>
            <a:picLocks noChangeAspect="1"/>
          </p:cNvPicPr>
          <p:nvPr/>
        </p:nvPicPr>
        <p:blipFill rotWithShape="1">
          <a:blip r:embed="rId3" cstate="screen">
            <a:extLst>
              <a:ext uri="{28A0092B-C50C-407E-A947-70E740481C1C}">
                <a14:useLocalDpi xmlns:a14="http://schemas.microsoft.com/office/drawing/2010/main"/>
              </a:ext>
            </a:extLst>
          </a:blip>
          <a:srcRect t="15515" b="14242"/>
          <a:stretch/>
        </p:blipFill>
        <p:spPr>
          <a:xfrm>
            <a:off x="1763688" y="1849388"/>
            <a:ext cx="2654355" cy="939271"/>
          </a:xfrm>
          <a:prstGeom prst="rect">
            <a:avLst/>
          </a:prstGeom>
        </p:spPr>
      </p:pic>
      <p:pic>
        <p:nvPicPr>
          <p:cNvPr id="6" name="Picture 8" descr="programming.png"/>
          <p:cNvPicPr>
            <a:picLocks noChangeAspect="1"/>
          </p:cNvPicPr>
          <p:nvPr/>
        </p:nvPicPr>
        <p:blipFill rotWithShape="1">
          <a:blip r:embed="rId4" cstate="screen">
            <a:extLst>
              <a:ext uri="{28A0092B-C50C-407E-A947-70E740481C1C}">
                <a14:useLocalDpi xmlns:a14="http://schemas.microsoft.com/office/drawing/2010/main"/>
              </a:ext>
            </a:extLst>
          </a:blip>
          <a:srcRect b="34437"/>
          <a:stretch/>
        </p:blipFill>
        <p:spPr>
          <a:xfrm>
            <a:off x="1971823" y="2788144"/>
            <a:ext cx="5413030" cy="847182"/>
          </a:xfrm>
          <a:prstGeom prst="rect">
            <a:avLst/>
          </a:prstGeom>
        </p:spPr>
      </p:pic>
    </p:spTree>
    <p:extLst>
      <p:ext uri="{BB962C8B-B14F-4D97-AF65-F5344CB8AC3E}">
        <p14:creationId xmlns:p14="http://schemas.microsoft.com/office/powerpoint/2010/main" val="8441751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Stack Buffer Overflow</a:t>
            </a:r>
          </a:p>
        </p:txBody>
      </p:sp>
      <p:sp>
        <p:nvSpPr>
          <p:cNvPr id="3" name="Content Placeholder 2"/>
          <p:cNvSpPr>
            <a:spLocks noGrp="1"/>
          </p:cNvSpPr>
          <p:nvPr>
            <p:ph idx="1"/>
          </p:nvPr>
        </p:nvSpPr>
        <p:spPr>
          <a:xfrm>
            <a:off x="457201" y="1201316"/>
            <a:ext cx="6030205" cy="2658096"/>
          </a:xfrm>
        </p:spPr>
        <p:txBody>
          <a:bodyPr>
            <a:normAutofit/>
          </a:bodyPr>
          <a:lstStyle/>
          <a:p>
            <a:r>
              <a:rPr lang="en-US" dirty="0"/>
              <a:t>A Typical Buffer Overflow Attack</a:t>
            </a:r>
          </a:p>
          <a:p>
            <a:pPr lvl="1"/>
            <a:r>
              <a:rPr lang="en-US" dirty="0"/>
              <a:t>Inject malicious code in buffer</a:t>
            </a:r>
          </a:p>
          <a:p>
            <a:pPr lvl="2"/>
            <a:r>
              <a:rPr lang="en-US" dirty="0"/>
              <a:t>E.g., shellcode</a:t>
            </a:r>
          </a:p>
          <a:p>
            <a:pPr lvl="1"/>
            <a:r>
              <a:rPr lang="en-US" dirty="0"/>
              <a:t>Overwrite return address to buffer</a:t>
            </a:r>
          </a:p>
          <a:p>
            <a:pPr lvl="1"/>
            <a:r>
              <a:rPr lang="en-US" dirty="0"/>
              <a:t>Once return, the malicious code runs</a:t>
            </a:r>
          </a:p>
        </p:txBody>
      </p:sp>
      <p:sp>
        <p:nvSpPr>
          <p:cNvPr id="4" name="Rectangle 3"/>
          <p:cNvSpPr/>
          <p:nvPr/>
        </p:nvSpPr>
        <p:spPr>
          <a:xfrm>
            <a:off x="6912660" y="1076188"/>
            <a:ext cx="1425663" cy="4302495"/>
          </a:xfrm>
          <a:prstGeom prst="rect">
            <a:avLst/>
          </a:prstGeom>
          <a:solidFill>
            <a:schemeClr val="bg1">
              <a:lumMod val="85000"/>
              <a:alpha val="30000"/>
            </a:schemeClr>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p:cNvSpPr/>
          <p:nvPr/>
        </p:nvSpPr>
        <p:spPr>
          <a:xfrm>
            <a:off x="6912660" y="3278082"/>
            <a:ext cx="1425663" cy="1042516"/>
          </a:xfrm>
          <a:prstGeom prst="rect">
            <a:avLst/>
          </a:prstGeom>
          <a:solidFill>
            <a:srgbClr val="800000">
              <a:alpha val="46000"/>
            </a:srgbClr>
          </a:solidFill>
          <a:ln w="28575" cmpd="sng">
            <a:solidFill>
              <a:srgbClr val="8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0110110101010101010101101010101010101010</a:t>
            </a:r>
          </a:p>
        </p:txBody>
      </p:sp>
      <p:sp>
        <p:nvSpPr>
          <p:cNvPr id="7" name="Rectangle 6"/>
          <p:cNvSpPr/>
          <p:nvPr/>
        </p:nvSpPr>
        <p:spPr>
          <a:xfrm>
            <a:off x="6912660" y="2747600"/>
            <a:ext cx="1425663" cy="267784"/>
          </a:xfrm>
          <a:prstGeom prst="rect">
            <a:avLst/>
          </a:prstGeom>
          <a:solidFill>
            <a:schemeClr val="bg1">
              <a:lumMod val="65000"/>
            </a:schemeClr>
          </a:solidFill>
          <a:ln w="285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return </a:t>
            </a:r>
            <a:r>
              <a:rPr lang="en-US" dirty="0" err="1">
                <a:solidFill>
                  <a:schemeClr val="tx1"/>
                </a:solidFill>
              </a:rPr>
              <a:t>addr</a:t>
            </a:r>
            <a:endParaRPr lang="en-US" dirty="0">
              <a:solidFill>
                <a:schemeClr val="tx1"/>
              </a:solidFill>
            </a:endParaRPr>
          </a:p>
        </p:txBody>
      </p:sp>
      <p:sp>
        <p:nvSpPr>
          <p:cNvPr id="8" name="Rectangle 7"/>
          <p:cNvSpPr/>
          <p:nvPr/>
        </p:nvSpPr>
        <p:spPr>
          <a:xfrm>
            <a:off x="6912660" y="3014385"/>
            <a:ext cx="1425663" cy="267784"/>
          </a:xfrm>
          <a:prstGeom prst="rect">
            <a:avLst/>
          </a:prstGeom>
          <a:solidFill>
            <a:schemeClr val="bg1">
              <a:lumMod val="65000"/>
            </a:schemeClr>
          </a:solidFill>
          <a:ln w="285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saved </a:t>
            </a:r>
            <a:r>
              <a:rPr lang="en-US" dirty="0" err="1">
                <a:solidFill>
                  <a:schemeClr val="tx1"/>
                </a:solidFill>
              </a:rPr>
              <a:t>ebp</a:t>
            </a:r>
            <a:endParaRPr lang="en-US" dirty="0">
              <a:solidFill>
                <a:schemeClr val="tx1"/>
              </a:solidFill>
            </a:endParaRPr>
          </a:p>
        </p:txBody>
      </p:sp>
      <p:sp>
        <p:nvSpPr>
          <p:cNvPr id="9" name="Rectangle 8"/>
          <p:cNvSpPr/>
          <p:nvPr/>
        </p:nvSpPr>
        <p:spPr>
          <a:xfrm>
            <a:off x="5982139" y="3136240"/>
            <a:ext cx="542073" cy="369332"/>
          </a:xfrm>
          <a:prstGeom prst="rect">
            <a:avLst/>
          </a:prstGeom>
        </p:spPr>
        <p:txBody>
          <a:bodyPr wrap="none">
            <a:spAutoFit/>
          </a:bodyPr>
          <a:lstStyle/>
          <a:p>
            <a:r>
              <a:rPr lang="en-US" dirty="0" err="1"/>
              <a:t>ebp</a:t>
            </a:r>
            <a:endParaRPr lang="en-US" dirty="0"/>
          </a:p>
        </p:txBody>
      </p:sp>
      <p:cxnSp>
        <p:nvCxnSpPr>
          <p:cNvPr id="11" name="Straight Arrow Connector 10"/>
          <p:cNvCxnSpPr>
            <a:stCxn id="9" idx="3"/>
          </p:cNvCxnSpPr>
          <p:nvPr/>
        </p:nvCxnSpPr>
        <p:spPr>
          <a:xfrm flipV="1">
            <a:off x="6524212" y="3289106"/>
            <a:ext cx="388447" cy="31800"/>
          </a:xfrm>
          <a:prstGeom prst="straightConnector1">
            <a:avLst/>
          </a:prstGeom>
          <a:ln>
            <a:solidFill>
              <a:srgbClr val="800000"/>
            </a:solidFill>
            <a:tailEnd type="arrow"/>
          </a:ln>
        </p:spPr>
        <p:style>
          <a:lnRef idx="2">
            <a:schemeClr val="accent1"/>
          </a:lnRef>
          <a:fillRef idx="0">
            <a:schemeClr val="accent1"/>
          </a:fillRef>
          <a:effectRef idx="1">
            <a:schemeClr val="accent1"/>
          </a:effectRef>
          <a:fontRef idx="minor">
            <a:schemeClr val="tx1"/>
          </a:fontRef>
        </p:style>
      </p:cxnSp>
      <p:sp>
        <p:nvSpPr>
          <p:cNvPr id="13" name="Rectangle 12"/>
          <p:cNvSpPr/>
          <p:nvPr/>
        </p:nvSpPr>
        <p:spPr>
          <a:xfrm>
            <a:off x="5982139" y="4166709"/>
            <a:ext cx="505267" cy="369332"/>
          </a:xfrm>
          <a:prstGeom prst="rect">
            <a:avLst/>
          </a:prstGeom>
        </p:spPr>
        <p:txBody>
          <a:bodyPr wrap="none">
            <a:spAutoFit/>
          </a:bodyPr>
          <a:lstStyle/>
          <a:p>
            <a:r>
              <a:rPr lang="en-US" dirty="0" err="1"/>
              <a:t>buf</a:t>
            </a:r>
            <a:endParaRPr lang="en-US" dirty="0"/>
          </a:p>
        </p:txBody>
      </p:sp>
      <p:cxnSp>
        <p:nvCxnSpPr>
          <p:cNvPr id="14" name="Straight Arrow Connector 13"/>
          <p:cNvCxnSpPr>
            <a:stCxn id="13" idx="3"/>
          </p:cNvCxnSpPr>
          <p:nvPr/>
        </p:nvCxnSpPr>
        <p:spPr>
          <a:xfrm flipV="1">
            <a:off x="6487406" y="4319574"/>
            <a:ext cx="425253" cy="31801"/>
          </a:xfrm>
          <a:prstGeom prst="straightConnector1">
            <a:avLst/>
          </a:prstGeom>
          <a:ln>
            <a:solidFill>
              <a:srgbClr val="800000"/>
            </a:solidFill>
            <a:tailEnd type="arrow"/>
          </a:ln>
        </p:spPr>
        <p:style>
          <a:lnRef idx="2">
            <a:schemeClr val="accent1"/>
          </a:lnRef>
          <a:fillRef idx="0">
            <a:schemeClr val="accent1"/>
          </a:fillRef>
          <a:effectRef idx="1">
            <a:schemeClr val="accent1"/>
          </a:effectRef>
          <a:fontRef idx="minor">
            <a:schemeClr val="tx1"/>
          </a:fontRef>
        </p:style>
      </p:cxnSp>
      <p:sp>
        <p:nvSpPr>
          <p:cNvPr id="15" name="Rectangle 14"/>
          <p:cNvSpPr/>
          <p:nvPr/>
        </p:nvSpPr>
        <p:spPr>
          <a:xfrm>
            <a:off x="6912661" y="2747599"/>
            <a:ext cx="1425663" cy="521818"/>
          </a:xfrm>
          <a:prstGeom prst="rect">
            <a:avLst/>
          </a:prstGeom>
          <a:solidFill>
            <a:srgbClr val="800000">
              <a:alpha val="46000"/>
            </a:srgbClr>
          </a:solidFill>
          <a:ln w="28575" cmpd="sng">
            <a:solidFill>
              <a:srgbClr val="8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01010110101010111010</a:t>
            </a:r>
          </a:p>
        </p:txBody>
      </p:sp>
      <p:cxnSp>
        <p:nvCxnSpPr>
          <p:cNvPr id="29" name="Straight Arrow Connector 28"/>
          <p:cNvCxnSpPr/>
          <p:nvPr/>
        </p:nvCxnSpPr>
        <p:spPr>
          <a:xfrm flipH="1" flipV="1">
            <a:off x="8338324" y="4319573"/>
            <a:ext cx="348477" cy="1025"/>
          </a:xfrm>
          <a:prstGeom prst="straightConnector1">
            <a:avLst/>
          </a:prstGeom>
          <a:ln>
            <a:solidFill>
              <a:srgbClr val="800000"/>
            </a:solidFill>
            <a:tailEnd type="arrow"/>
          </a:ln>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flipV="1">
            <a:off x="8686800" y="2885582"/>
            <a:ext cx="0" cy="1433991"/>
          </a:xfrm>
          <a:prstGeom prst="line">
            <a:avLst/>
          </a:prstGeom>
          <a:ln>
            <a:solidFill>
              <a:srgbClr val="800000"/>
            </a:solidFill>
          </a:ln>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p:nvCxnSpPr>
        <p:spPr>
          <a:xfrm flipH="1">
            <a:off x="8338324" y="2885582"/>
            <a:ext cx="348477" cy="0"/>
          </a:xfrm>
          <a:prstGeom prst="line">
            <a:avLst/>
          </a:prstGeom>
          <a:ln>
            <a:solidFill>
              <a:srgbClr val="800000"/>
            </a:solidFill>
          </a:ln>
        </p:spPr>
        <p:style>
          <a:lnRef idx="2">
            <a:schemeClr val="accent1"/>
          </a:lnRef>
          <a:fillRef idx="0">
            <a:schemeClr val="accent1"/>
          </a:fillRef>
          <a:effectRef idx="1">
            <a:schemeClr val="accent1"/>
          </a:effectRef>
          <a:fontRef idx="minor">
            <a:schemeClr val="tx1"/>
          </a:fontRef>
        </p:style>
      </p:cxnSp>
      <p:sp>
        <p:nvSpPr>
          <p:cNvPr id="41" name="Rectangle 40"/>
          <p:cNvSpPr/>
          <p:nvPr/>
        </p:nvSpPr>
        <p:spPr>
          <a:xfrm>
            <a:off x="971600" y="4009628"/>
            <a:ext cx="4464496" cy="1323439"/>
          </a:xfrm>
          <a:prstGeom prst="rect">
            <a:avLst/>
          </a:prstGeom>
          <a:ln>
            <a:solidFill>
              <a:srgbClr val="000000"/>
            </a:solidFill>
          </a:ln>
        </p:spPr>
        <p:txBody>
          <a:bodyPr wrap="square">
            <a:spAutoFit/>
          </a:bodyPr>
          <a:lstStyle/>
          <a:p>
            <a:r>
              <a:rPr lang="en-US" sz="2000" dirty="0">
                <a:latin typeface="Courier"/>
                <a:cs typeface="Courier"/>
              </a:rPr>
              <a:t>void function(char *</a:t>
            </a:r>
            <a:r>
              <a:rPr lang="en-US" sz="2000" dirty="0" err="1">
                <a:latin typeface="Courier"/>
                <a:cs typeface="Courier"/>
              </a:rPr>
              <a:t>str</a:t>
            </a:r>
            <a:r>
              <a:rPr lang="en-US" sz="2000" dirty="0">
                <a:latin typeface="Courier"/>
                <a:cs typeface="Courier"/>
              </a:rPr>
              <a:t>) {</a:t>
            </a:r>
          </a:p>
          <a:p>
            <a:r>
              <a:rPr lang="en-US" sz="2000" dirty="0">
                <a:latin typeface="Courier"/>
                <a:cs typeface="Courier"/>
              </a:rPr>
              <a:t>   char </a:t>
            </a:r>
            <a:r>
              <a:rPr lang="en-US" sz="2000" dirty="0" err="1">
                <a:latin typeface="Courier"/>
                <a:cs typeface="Courier"/>
              </a:rPr>
              <a:t>buf</a:t>
            </a:r>
            <a:r>
              <a:rPr lang="en-US" sz="2000" dirty="0">
                <a:latin typeface="Courier"/>
                <a:cs typeface="Courier"/>
              </a:rPr>
              <a:t>[16];</a:t>
            </a:r>
          </a:p>
          <a:p>
            <a:r>
              <a:rPr lang="en-US" sz="2000" dirty="0">
                <a:latin typeface="Courier"/>
                <a:cs typeface="Courier"/>
              </a:rPr>
              <a:t>   </a:t>
            </a:r>
            <a:r>
              <a:rPr lang="en-US" sz="2000" dirty="0" err="1">
                <a:latin typeface="Courier"/>
                <a:cs typeface="Courier"/>
              </a:rPr>
              <a:t>strcpy</a:t>
            </a:r>
            <a:r>
              <a:rPr lang="en-US" sz="2000" dirty="0">
                <a:latin typeface="Courier"/>
                <a:cs typeface="Courier"/>
              </a:rPr>
              <a:t>(</a:t>
            </a:r>
            <a:r>
              <a:rPr lang="en-US" sz="2000" dirty="0" err="1">
                <a:latin typeface="Courier"/>
                <a:cs typeface="Courier"/>
              </a:rPr>
              <a:t>buf,str</a:t>
            </a:r>
            <a:r>
              <a:rPr lang="en-US" sz="2000" dirty="0">
                <a:latin typeface="Courier"/>
                <a:cs typeface="Courier"/>
              </a:rPr>
              <a:t>);</a:t>
            </a:r>
          </a:p>
          <a:p>
            <a:r>
              <a:rPr lang="en-US" sz="2000" dirty="0">
                <a:latin typeface="Courier"/>
                <a:cs typeface="Courier"/>
              </a:rPr>
              <a:t>}</a:t>
            </a:r>
          </a:p>
        </p:txBody>
      </p:sp>
      <p:cxnSp>
        <p:nvCxnSpPr>
          <p:cNvPr id="10" name="Straight Connector 9"/>
          <p:cNvCxnSpPr/>
          <p:nvPr/>
        </p:nvCxnSpPr>
        <p:spPr>
          <a:xfrm>
            <a:off x="6912660" y="4320598"/>
            <a:ext cx="1425664"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72885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500"/>
                                        <p:tgtEl>
                                          <p:spTgt spid="15"/>
                                        </p:tgtEl>
                                      </p:cBhvr>
                                    </p:animEffect>
                                  </p:childTnLst>
                                </p:cTn>
                              </p:par>
                              <p:par>
                                <p:cTn id="24" presetID="10" presetClass="entr" presetSubtype="0" fill="hold" nodeType="withEffect">
                                  <p:stCondLst>
                                    <p:cond delay="0"/>
                                  </p:stCondLst>
                                  <p:childTnLst>
                                    <p:set>
                                      <p:cBhvr>
                                        <p:cTn id="25" dur="1" fill="hold">
                                          <p:stCondLst>
                                            <p:cond delay="0"/>
                                          </p:stCondLst>
                                        </p:cTn>
                                        <p:tgtEl>
                                          <p:spTgt spid="34"/>
                                        </p:tgtEl>
                                        <p:attrNameLst>
                                          <p:attrName>style.visibility</p:attrName>
                                        </p:attrNameLst>
                                      </p:cBhvr>
                                      <p:to>
                                        <p:strVal val="visible"/>
                                      </p:to>
                                    </p:set>
                                    <p:animEffect transition="in" filter="fade">
                                      <p:cBhvr>
                                        <p:cTn id="26" dur="500"/>
                                        <p:tgtEl>
                                          <p:spTgt spid="34"/>
                                        </p:tgtEl>
                                      </p:cBhvr>
                                    </p:animEffect>
                                  </p:childTnLst>
                                </p:cTn>
                              </p:par>
                              <p:par>
                                <p:cTn id="27" presetID="10" presetClass="entr" presetSubtype="0" fill="hold" nodeType="withEffect">
                                  <p:stCondLst>
                                    <p:cond delay="0"/>
                                  </p:stCondLst>
                                  <p:childTnLst>
                                    <p:set>
                                      <p:cBhvr>
                                        <p:cTn id="28" dur="1" fill="hold">
                                          <p:stCondLst>
                                            <p:cond delay="0"/>
                                          </p:stCondLst>
                                        </p:cTn>
                                        <p:tgtEl>
                                          <p:spTgt spid="33"/>
                                        </p:tgtEl>
                                        <p:attrNameLst>
                                          <p:attrName>style.visibility</p:attrName>
                                        </p:attrNameLst>
                                      </p:cBhvr>
                                      <p:to>
                                        <p:strVal val="visible"/>
                                      </p:to>
                                    </p:set>
                                    <p:animEffect transition="in" filter="fade">
                                      <p:cBhvr>
                                        <p:cTn id="29" dur="500"/>
                                        <p:tgtEl>
                                          <p:spTgt spid="33"/>
                                        </p:tgtEl>
                                      </p:cBhvr>
                                    </p:animEffect>
                                  </p:childTnLst>
                                </p:cTn>
                              </p:par>
                              <p:par>
                                <p:cTn id="30" presetID="10" presetClass="entr" presetSubtype="0" fill="hold" nodeType="withEffect">
                                  <p:stCondLst>
                                    <p:cond delay="0"/>
                                  </p:stCondLst>
                                  <p:childTnLst>
                                    <p:set>
                                      <p:cBhvr>
                                        <p:cTn id="31" dur="1" fill="hold">
                                          <p:stCondLst>
                                            <p:cond delay="0"/>
                                          </p:stCondLst>
                                        </p:cTn>
                                        <p:tgtEl>
                                          <p:spTgt spid="29"/>
                                        </p:tgtEl>
                                        <p:attrNameLst>
                                          <p:attrName>style.visibility</p:attrName>
                                        </p:attrNameLst>
                                      </p:cBhvr>
                                      <p:to>
                                        <p:strVal val="visible"/>
                                      </p:to>
                                    </p:set>
                                    <p:animEffect transition="in" filter="fade">
                                      <p:cBhvr>
                                        <p:cTn id="32" dur="500"/>
                                        <p:tgtEl>
                                          <p:spTgt spid="2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4" end="4"/>
                                            </p:txEl>
                                          </p:spTgt>
                                        </p:tgtEl>
                                        <p:attrNameLst>
                                          <p:attrName>style.visibility</p:attrName>
                                        </p:attrNameLst>
                                      </p:cBhvr>
                                      <p:to>
                                        <p:strVal val="visible"/>
                                      </p:to>
                                    </p:set>
                                    <p:animEffect transition="in" filter="fade">
                                      <p:cBhvr>
                                        <p:cTn id="37" dur="500"/>
                                        <p:tgtEl>
                                          <p:spTgt spid="3">
                                            <p:txEl>
                                              <p:pRg st="4" end="4"/>
                                            </p:txEl>
                                          </p:spTgt>
                                        </p:tgtEl>
                                      </p:cBhvr>
                                    </p:animEffect>
                                  </p:childTnLst>
                                </p:cTn>
                              </p:par>
                              <p:par>
                                <p:cTn id="38" presetID="10" presetClass="emph" presetSubtype="0" fill="hold" grpId="1" nodeType="withEffect">
                                  <p:stCondLst>
                                    <p:cond delay="0"/>
                                  </p:stCondLst>
                                  <p:childTnLst>
                                    <p:anim calcmode="discrete" valueType="str">
                                      <p:cBhvr override="childStyle">
                                        <p:cTn id="39" dur="2000" fill="hold"/>
                                        <p:tgtEl>
                                          <p:spTgt spid="5"/>
                                        </p:tgtEl>
                                        <p:attrNameLst>
                                          <p:attrName>style.fontWeight</p:attrName>
                                        </p:attrNameLst>
                                      </p:cBhvr>
                                      <p:tavLst>
                                        <p:tav tm="0">
                                          <p:val>
                                            <p:strVal val="normal"/>
                                          </p:val>
                                        </p:tav>
                                        <p:tav tm="50000">
                                          <p:val>
                                            <p:strVal val="bold"/>
                                          </p:val>
                                        </p:tav>
                                        <p:tav tm="60000">
                                          <p:val>
                                            <p:strVal val="normal"/>
                                          </p:val>
                                        </p:tav>
                                        <p:tav tm="100000">
                                          <p:val>
                                            <p:strVal val="normal"/>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15"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t>Shellcode Sample to</a:t>
            </a:r>
            <a:r>
              <a:rPr lang="zh-CN" altLang="en-US" dirty="0"/>
              <a:t> </a:t>
            </a:r>
            <a:r>
              <a:rPr lang="en-US" altLang="zh-CN" dirty="0"/>
              <a:t>Open</a:t>
            </a:r>
            <a:r>
              <a:rPr lang="zh-CN" altLang="en-US" dirty="0"/>
              <a:t> </a:t>
            </a:r>
            <a:r>
              <a:rPr lang="en-US" altLang="zh-CN" dirty="0"/>
              <a:t>"/bin/</a:t>
            </a:r>
            <a:r>
              <a:rPr lang="en-US" altLang="zh-CN" dirty="0" err="1"/>
              <a:t>sh</a:t>
            </a:r>
            <a:r>
              <a:rPr lang="en-US" altLang="zh-CN" dirty="0"/>
              <a:t>"</a:t>
            </a:r>
            <a:r>
              <a:rPr lang="zh-CN" altLang="en-US" dirty="0"/>
              <a:t> </a:t>
            </a:r>
            <a:r>
              <a:rPr lang="en-US" altLang="zh-CN" dirty="0"/>
              <a:t>(21 bytes)</a:t>
            </a:r>
            <a:endParaRPr lang="zh-CN" altLang="en-US" dirty="0"/>
          </a:p>
        </p:txBody>
      </p:sp>
      <p:sp>
        <p:nvSpPr>
          <p:cNvPr id="4" name="Rectangle 2"/>
          <p:cNvSpPr>
            <a:spLocks noChangeArrowheads="1"/>
          </p:cNvSpPr>
          <p:nvPr/>
        </p:nvSpPr>
        <p:spPr bwMode="auto">
          <a:xfrm>
            <a:off x="496450" y="985292"/>
            <a:ext cx="8496944" cy="38164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600" b="1" i="0" u="none" strike="noStrike" cap="none" normalizeH="0" baseline="0" dirty="0">
                <a:ln>
                  <a:noFill/>
                </a:ln>
                <a:solidFill>
                  <a:srgbClr val="808080"/>
                </a:solidFill>
                <a:effectLst/>
                <a:latin typeface="Consolas" panose="020B0609020204030204" pitchFamily="49" charset="0"/>
              </a:rPr>
              <a:t>int</a:t>
            </a:r>
            <a:r>
              <a:rPr kumimoji="0" lang="zh-CN" altLang="zh-CN" sz="1600" b="0" i="0" u="none" strike="noStrike" cap="none" normalizeH="0" baseline="0" dirty="0">
                <a:ln>
                  <a:noFill/>
                </a:ln>
                <a:solidFill>
                  <a:srgbClr val="666666"/>
                </a:solidFill>
                <a:effectLst/>
                <a:latin typeface="Consolas" panose="020B0609020204030204" pitchFamily="49" charset="0"/>
              </a:rPr>
              <a:t> </a:t>
            </a:r>
            <a:r>
              <a:rPr kumimoji="0" lang="zh-CN" altLang="zh-CN" sz="1600" b="0" i="0" u="none" strike="noStrike" cap="none" normalizeH="0" baseline="0" dirty="0">
                <a:ln>
                  <a:noFill/>
                </a:ln>
                <a:solidFill>
                  <a:srgbClr val="000000"/>
                </a:solidFill>
                <a:effectLst/>
                <a:latin typeface="Consolas" panose="020B0609020204030204" pitchFamily="49" charset="0"/>
              </a:rPr>
              <a:t>main(){</a:t>
            </a:r>
            <a:endParaRPr kumimoji="0" lang="zh-CN" altLang="zh-CN" sz="105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600" b="0" i="0" u="none" strike="noStrike" cap="none" normalizeH="0" baseline="0" dirty="0">
                <a:ln>
                  <a:noFill/>
                </a:ln>
                <a:solidFill>
                  <a:srgbClr val="666666"/>
                </a:solidFill>
                <a:effectLst/>
                <a:latin typeface="Consolas" panose="020B0609020204030204" pitchFamily="49" charset="0"/>
              </a:rPr>
              <a:t> </a:t>
            </a:r>
            <a:endParaRPr kumimoji="0" lang="zh-CN" altLang="zh-CN" sz="105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600" b="1" i="0" u="none" strike="noStrike" cap="none" normalizeH="0" baseline="0" dirty="0">
                <a:ln>
                  <a:noFill/>
                </a:ln>
                <a:solidFill>
                  <a:srgbClr val="808080"/>
                </a:solidFill>
                <a:effectLst/>
                <a:latin typeface="Consolas" panose="020B0609020204030204" pitchFamily="49" charset="0"/>
              </a:rPr>
              <a:t>  c</a:t>
            </a:r>
            <a:r>
              <a:rPr kumimoji="0" lang="zh-CN" altLang="zh-CN" sz="1600" b="1" i="0" u="none" strike="noStrike" cap="none" normalizeH="0" baseline="0" dirty="0">
                <a:ln>
                  <a:noFill/>
                </a:ln>
                <a:solidFill>
                  <a:srgbClr val="808080"/>
                </a:solidFill>
                <a:effectLst/>
                <a:latin typeface="Consolas" panose="020B0609020204030204" pitchFamily="49" charset="0"/>
              </a:rPr>
              <a:t>har</a:t>
            </a:r>
            <a:r>
              <a:rPr kumimoji="0" lang="zh-CN" altLang="zh-CN" sz="1600" b="0" i="0" u="none" strike="noStrike" cap="none" normalizeH="0" baseline="0" dirty="0">
                <a:ln>
                  <a:noFill/>
                </a:ln>
                <a:solidFill>
                  <a:srgbClr val="666666"/>
                </a:solidFill>
                <a:effectLst/>
                <a:latin typeface="Consolas" panose="020B0609020204030204" pitchFamily="49" charset="0"/>
              </a:rPr>
              <a:t> </a:t>
            </a:r>
            <a:r>
              <a:rPr kumimoji="0" lang="zh-CN" altLang="zh-CN" sz="1600" b="0" i="0" u="none" strike="noStrike" cap="none" normalizeH="0" baseline="0" dirty="0">
                <a:ln>
                  <a:noFill/>
                </a:ln>
                <a:solidFill>
                  <a:srgbClr val="000000"/>
                </a:solidFill>
                <a:effectLst/>
                <a:latin typeface="Consolas" panose="020B0609020204030204" pitchFamily="49" charset="0"/>
              </a:rPr>
              <a:t>sc[] = </a:t>
            </a:r>
            <a:r>
              <a:rPr kumimoji="0" lang="en-US" altLang="zh-CN" sz="1600" b="0" i="0" u="none" strike="noStrike" cap="none" normalizeH="0" baseline="0" dirty="0">
                <a:ln>
                  <a:noFill/>
                </a:ln>
                <a:solidFill>
                  <a:srgbClr val="000000"/>
                </a:solidFill>
                <a:effectLst/>
                <a:latin typeface="Consolas" panose="020B0609020204030204" pitchFamily="49" charset="0"/>
              </a:rPr>
              <a:t>	</a:t>
            </a:r>
            <a:r>
              <a:rPr kumimoji="0" lang="en-US" altLang="zh-CN" sz="1600" b="0" i="0" u="none" strike="noStrike" cap="none" normalizeH="0" baseline="0" dirty="0">
                <a:ln>
                  <a:noFill/>
                </a:ln>
                <a:solidFill>
                  <a:srgbClr val="0000FF"/>
                </a:solidFill>
                <a:effectLst/>
                <a:latin typeface="Consolas" panose="020B0609020204030204" pitchFamily="49" charset="0"/>
              </a:rPr>
              <a:t>"</a:t>
            </a:r>
            <a:r>
              <a:rPr kumimoji="0" lang="zh-CN" altLang="zh-CN" sz="1600" b="0" i="0" u="none" strike="noStrike" cap="none" normalizeH="0" baseline="0" dirty="0">
                <a:ln>
                  <a:noFill/>
                </a:ln>
                <a:solidFill>
                  <a:srgbClr val="0000FF"/>
                </a:solidFill>
                <a:effectLst/>
                <a:latin typeface="Consolas" panose="020B0609020204030204" pitchFamily="49" charset="0"/>
              </a:rPr>
              <a:t>\x6a\x0b</a:t>
            </a:r>
            <a:r>
              <a:rPr kumimoji="0" lang="en-US" altLang="zh-CN" sz="1600" b="0" i="0" u="none" strike="noStrike" cap="none" normalizeH="0" baseline="0" dirty="0">
                <a:ln>
                  <a:noFill/>
                </a:ln>
                <a:solidFill>
                  <a:srgbClr val="0000FF"/>
                </a:solidFill>
                <a:effectLst/>
                <a:latin typeface="Consolas" panose="020B0609020204030204" pitchFamily="49" charset="0"/>
              </a:rPr>
              <a:t>"</a:t>
            </a:r>
            <a:r>
              <a:rPr kumimoji="0" lang="zh-CN" altLang="zh-CN" sz="1600" b="0" i="0" u="none" strike="noStrike" cap="none" normalizeH="0" baseline="0" dirty="0">
                <a:ln>
                  <a:noFill/>
                </a:ln>
                <a:solidFill>
                  <a:srgbClr val="666666"/>
                </a:solidFill>
                <a:effectLst/>
                <a:latin typeface="Consolas" panose="020B0609020204030204" pitchFamily="49" charset="0"/>
              </a:rPr>
              <a:t> </a:t>
            </a:r>
            <a:r>
              <a:rPr kumimoji="0" lang="en-US" altLang="zh-CN" sz="1600" b="0" i="0" u="none" strike="noStrike" cap="none" normalizeH="0" baseline="0" dirty="0">
                <a:ln>
                  <a:noFill/>
                </a:ln>
                <a:solidFill>
                  <a:srgbClr val="666666"/>
                </a:solidFill>
                <a:effectLst/>
                <a:latin typeface="Consolas" panose="020B0609020204030204" pitchFamily="49" charset="0"/>
              </a:rPr>
              <a:t>		 </a:t>
            </a:r>
            <a:r>
              <a:rPr kumimoji="0" lang="zh-CN" altLang="zh-CN" sz="1600" b="0" i="0" u="none" strike="noStrike" cap="none" normalizeH="0" baseline="0" dirty="0">
                <a:ln>
                  <a:noFill/>
                </a:ln>
                <a:solidFill>
                  <a:srgbClr val="008200"/>
                </a:solidFill>
                <a:effectLst/>
                <a:latin typeface="Consolas" panose="020B0609020204030204" pitchFamily="49" charset="0"/>
              </a:rPr>
              <a:t>// push </a:t>
            </a:r>
            <a:r>
              <a:rPr kumimoji="0" lang="en-US" altLang="zh-CN" sz="1600" b="0" i="0" u="none" strike="noStrike" cap="none" normalizeH="0" baseline="0" dirty="0">
                <a:ln>
                  <a:noFill/>
                </a:ln>
                <a:solidFill>
                  <a:srgbClr val="008200"/>
                </a:solidFill>
                <a:effectLst/>
                <a:latin typeface="Consolas" panose="020B0609020204030204" pitchFamily="49" charset="0"/>
              </a:rPr>
              <a:t>byte </a:t>
            </a:r>
            <a:r>
              <a:rPr kumimoji="0" lang="zh-CN" altLang="zh-CN" sz="1600" b="0" i="0" u="none" strike="noStrike" cap="none" normalizeH="0" baseline="0" dirty="0">
                <a:ln>
                  <a:noFill/>
                </a:ln>
                <a:solidFill>
                  <a:srgbClr val="008200"/>
                </a:solidFill>
                <a:effectLst/>
                <a:latin typeface="Consolas" panose="020B0609020204030204" pitchFamily="49" charset="0"/>
              </a:rPr>
              <a:t>0xb</a:t>
            </a:r>
            <a:endParaRPr kumimoji="0" lang="zh-CN" altLang="zh-CN" sz="105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600" b="0" i="0" u="none" strike="noStrike" cap="none" normalizeH="0" baseline="0" dirty="0">
                <a:ln>
                  <a:noFill/>
                </a:ln>
                <a:solidFill>
                  <a:srgbClr val="0000FF"/>
                </a:solidFill>
                <a:effectLst/>
                <a:latin typeface="Consolas" panose="020B0609020204030204" pitchFamily="49" charset="0"/>
              </a:rPr>
              <a:t>		"</a:t>
            </a:r>
            <a:r>
              <a:rPr kumimoji="0" lang="zh-CN" altLang="zh-CN" sz="1600" b="0" i="0" u="none" strike="noStrike" cap="none" normalizeH="0" baseline="0" dirty="0">
                <a:ln>
                  <a:noFill/>
                </a:ln>
                <a:solidFill>
                  <a:srgbClr val="0000FF"/>
                </a:solidFill>
                <a:effectLst/>
                <a:latin typeface="Consolas" panose="020B0609020204030204" pitchFamily="49" charset="0"/>
              </a:rPr>
              <a:t>\x58</a:t>
            </a:r>
            <a:r>
              <a:rPr kumimoji="0" lang="en-US" altLang="zh-CN" sz="1600" b="0" i="0" u="none" strike="noStrike" cap="none" normalizeH="0" baseline="0" dirty="0">
                <a:ln>
                  <a:noFill/>
                </a:ln>
                <a:solidFill>
                  <a:srgbClr val="0000FF"/>
                </a:solidFill>
                <a:effectLst/>
                <a:latin typeface="Consolas" panose="020B0609020204030204" pitchFamily="49" charset="0"/>
              </a:rPr>
              <a:t>"</a:t>
            </a:r>
            <a:r>
              <a:rPr kumimoji="0" lang="zh-CN" altLang="zh-CN" sz="1600" b="0" i="0" u="none" strike="noStrike" cap="none" normalizeH="0" baseline="0" dirty="0">
                <a:ln>
                  <a:noFill/>
                </a:ln>
                <a:solidFill>
                  <a:srgbClr val="666666"/>
                </a:solidFill>
                <a:effectLst/>
                <a:latin typeface="Consolas" panose="020B0609020204030204" pitchFamily="49" charset="0"/>
              </a:rPr>
              <a:t> </a:t>
            </a:r>
            <a:r>
              <a:rPr kumimoji="0" lang="en-US" altLang="zh-CN" sz="1600" b="0" i="0" u="none" strike="noStrike" cap="none" normalizeH="0" baseline="0" dirty="0">
                <a:ln>
                  <a:noFill/>
                </a:ln>
                <a:solidFill>
                  <a:srgbClr val="666666"/>
                </a:solidFill>
                <a:effectLst/>
                <a:latin typeface="Consolas" panose="020B0609020204030204" pitchFamily="49" charset="0"/>
              </a:rPr>
              <a:t>			 </a:t>
            </a:r>
            <a:r>
              <a:rPr kumimoji="0" lang="zh-CN" altLang="zh-CN" sz="1600" b="0" i="0" u="none" strike="noStrike" cap="none" normalizeH="0" baseline="0" dirty="0">
                <a:ln>
                  <a:noFill/>
                </a:ln>
                <a:solidFill>
                  <a:srgbClr val="008200"/>
                </a:solidFill>
                <a:effectLst/>
                <a:latin typeface="Consolas" panose="020B0609020204030204" pitchFamily="49" charset="0"/>
              </a:rPr>
              <a:t>// pop eax</a:t>
            </a:r>
            <a:r>
              <a:rPr lang="en-US" altLang="zh-CN" sz="1600" dirty="0">
                <a:solidFill>
                  <a:srgbClr val="008200"/>
                </a:solidFill>
                <a:latin typeface="Consolas" panose="020B0609020204030204" pitchFamily="49" charset="0"/>
              </a:rPr>
              <a:t> (now </a:t>
            </a:r>
            <a:r>
              <a:rPr lang="en-US" altLang="zh-CN" sz="1600" dirty="0" err="1">
                <a:solidFill>
                  <a:srgbClr val="008200"/>
                </a:solidFill>
                <a:latin typeface="Consolas" panose="020B0609020204030204" pitchFamily="49" charset="0"/>
              </a:rPr>
              <a:t>eax</a:t>
            </a:r>
            <a:r>
              <a:rPr lang="en-US" altLang="zh-CN" sz="1600" dirty="0">
                <a:solidFill>
                  <a:srgbClr val="008200"/>
                </a:solidFill>
                <a:latin typeface="Consolas" panose="020B0609020204030204" pitchFamily="49" charset="0"/>
              </a:rPr>
              <a:t>=0xb)</a:t>
            </a:r>
            <a:endParaRPr kumimoji="0" lang="zh-CN" altLang="zh-CN" sz="105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600" b="0" i="0" u="none" strike="noStrike" cap="none" normalizeH="0" baseline="0" dirty="0">
                <a:ln>
                  <a:noFill/>
                </a:ln>
                <a:solidFill>
                  <a:srgbClr val="0000FF"/>
                </a:solidFill>
                <a:effectLst/>
                <a:latin typeface="Consolas" panose="020B0609020204030204" pitchFamily="49" charset="0"/>
              </a:rPr>
              <a:t>		"</a:t>
            </a:r>
            <a:r>
              <a:rPr kumimoji="0" lang="zh-CN" altLang="zh-CN" sz="1600" b="0" i="0" u="none" strike="noStrike" cap="none" normalizeH="0" baseline="0" dirty="0">
                <a:ln>
                  <a:noFill/>
                </a:ln>
                <a:solidFill>
                  <a:srgbClr val="0000FF"/>
                </a:solidFill>
                <a:effectLst/>
                <a:latin typeface="Consolas" panose="020B0609020204030204" pitchFamily="49" charset="0"/>
              </a:rPr>
              <a:t>\x99</a:t>
            </a:r>
            <a:r>
              <a:rPr kumimoji="0" lang="en-US" altLang="zh-CN" sz="1600" b="0" i="0" u="none" strike="noStrike" cap="none" normalizeH="0" baseline="0" dirty="0">
                <a:ln>
                  <a:noFill/>
                </a:ln>
                <a:solidFill>
                  <a:srgbClr val="0000FF"/>
                </a:solidFill>
                <a:effectLst/>
                <a:latin typeface="Consolas" panose="020B0609020204030204" pitchFamily="49" charset="0"/>
              </a:rPr>
              <a:t>"</a:t>
            </a:r>
            <a:r>
              <a:rPr kumimoji="0" lang="zh-CN" altLang="zh-CN" sz="1600" b="0" i="0" u="none" strike="noStrike" cap="none" normalizeH="0" baseline="0" dirty="0">
                <a:ln>
                  <a:noFill/>
                </a:ln>
                <a:solidFill>
                  <a:srgbClr val="666666"/>
                </a:solidFill>
                <a:effectLst/>
                <a:latin typeface="Consolas" panose="020B0609020204030204" pitchFamily="49" charset="0"/>
              </a:rPr>
              <a:t> </a:t>
            </a:r>
            <a:r>
              <a:rPr kumimoji="0" lang="en-US" altLang="zh-CN" sz="1600" b="0" i="0" u="none" strike="noStrike" cap="none" normalizeH="0" baseline="0" dirty="0">
                <a:ln>
                  <a:noFill/>
                </a:ln>
                <a:solidFill>
                  <a:srgbClr val="666666"/>
                </a:solidFill>
                <a:effectLst/>
                <a:latin typeface="Consolas" panose="020B0609020204030204" pitchFamily="49" charset="0"/>
              </a:rPr>
              <a:t>			 </a:t>
            </a:r>
            <a:r>
              <a:rPr kumimoji="0" lang="zh-CN" altLang="zh-CN" sz="1600" b="0" i="0" u="none" strike="noStrike" cap="none" normalizeH="0" baseline="0" dirty="0">
                <a:ln>
                  <a:noFill/>
                </a:ln>
                <a:solidFill>
                  <a:srgbClr val="008200"/>
                </a:solidFill>
                <a:effectLst/>
                <a:latin typeface="Consolas" panose="020B0609020204030204" pitchFamily="49" charset="0"/>
              </a:rPr>
              <a:t>// cdq</a:t>
            </a:r>
            <a:endParaRPr kumimoji="0" lang="zh-CN" altLang="zh-CN" sz="105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600" b="0" i="0" u="none" strike="noStrike" cap="none" normalizeH="0" baseline="0" dirty="0">
                <a:ln>
                  <a:noFill/>
                </a:ln>
                <a:solidFill>
                  <a:srgbClr val="0000FF"/>
                </a:solidFill>
                <a:effectLst/>
                <a:latin typeface="Consolas" panose="020B0609020204030204" pitchFamily="49" charset="0"/>
              </a:rPr>
              <a:t>		"</a:t>
            </a:r>
            <a:r>
              <a:rPr kumimoji="0" lang="zh-CN" altLang="zh-CN" sz="1600" b="0" i="0" u="none" strike="noStrike" cap="none" normalizeH="0" baseline="0" dirty="0">
                <a:ln>
                  <a:noFill/>
                </a:ln>
                <a:solidFill>
                  <a:srgbClr val="0000FF"/>
                </a:solidFill>
                <a:effectLst/>
                <a:latin typeface="Consolas" panose="020B0609020204030204" pitchFamily="49" charset="0"/>
              </a:rPr>
              <a:t>\x52</a:t>
            </a:r>
            <a:r>
              <a:rPr kumimoji="0" lang="en-US" altLang="zh-CN" sz="1600" b="0" i="0" u="none" strike="noStrike" cap="none" normalizeH="0" baseline="0" dirty="0">
                <a:ln>
                  <a:noFill/>
                </a:ln>
                <a:solidFill>
                  <a:srgbClr val="0000FF"/>
                </a:solidFill>
                <a:effectLst/>
                <a:latin typeface="Consolas" panose="020B0609020204030204" pitchFamily="49" charset="0"/>
              </a:rPr>
              <a:t>"</a:t>
            </a:r>
            <a:r>
              <a:rPr kumimoji="0" lang="zh-CN" altLang="zh-CN" sz="1600" b="0" i="0" u="none" strike="noStrike" cap="none" normalizeH="0" baseline="0" dirty="0">
                <a:ln>
                  <a:noFill/>
                </a:ln>
                <a:solidFill>
                  <a:srgbClr val="666666"/>
                </a:solidFill>
                <a:effectLst/>
                <a:latin typeface="Consolas" panose="020B0609020204030204" pitchFamily="49" charset="0"/>
              </a:rPr>
              <a:t> </a:t>
            </a:r>
            <a:r>
              <a:rPr kumimoji="0" lang="en-US" altLang="zh-CN" sz="1600" b="0" i="0" u="none" strike="noStrike" cap="none" normalizeH="0" baseline="0" dirty="0">
                <a:ln>
                  <a:noFill/>
                </a:ln>
                <a:solidFill>
                  <a:srgbClr val="666666"/>
                </a:solidFill>
                <a:effectLst/>
                <a:latin typeface="Consolas" panose="020B0609020204030204" pitchFamily="49" charset="0"/>
              </a:rPr>
              <a:t>			 </a:t>
            </a:r>
            <a:r>
              <a:rPr kumimoji="0" lang="zh-CN" altLang="zh-CN" sz="1600" b="0" i="0" u="none" strike="noStrike" cap="none" normalizeH="0" baseline="0" dirty="0">
                <a:ln>
                  <a:noFill/>
                </a:ln>
                <a:solidFill>
                  <a:srgbClr val="008200"/>
                </a:solidFill>
                <a:effectLst/>
                <a:latin typeface="Consolas" panose="020B0609020204030204" pitchFamily="49" charset="0"/>
              </a:rPr>
              <a:t>// push edx</a:t>
            </a:r>
            <a:r>
              <a:rPr lang="en-US" altLang="zh-CN" sz="1600" dirty="0">
                <a:solidFill>
                  <a:srgbClr val="008200"/>
                </a:solidFill>
                <a:latin typeface="Consolas" panose="020B0609020204030204" pitchFamily="49" charset="0"/>
              </a:rPr>
              <a:t> (now</a:t>
            </a:r>
            <a:r>
              <a:rPr kumimoji="0" lang="en-US" altLang="zh-CN" sz="1600" b="0" i="0" u="none" strike="noStrike" cap="none" normalizeH="0" baseline="0" dirty="0">
                <a:ln>
                  <a:noFill/>
                </a:ln>
                <a:solidFill>
                  <a:srgbClr val="008200"/>
                </a:solidFill>
                <a:effectLst/>
                <a:latin typeface="Consolas" panose="020B0609020204030204" pitchFamily="49" charset="0"/>
              </a:rPr>
              <a:t> </a:t>
            </a:r>
            <a:r>
              <a:rPr kumimoji="0" lang="en-US" altLang="zh-CN" sz="1600" b="0" i="0" u="none" strike="noStrike" cap="none" normalizeH="0" baseline="0" dirty="0" err="1">
                <a:ln>
                  <a:noFill/>
                </a:ln>
                <a:solidFill>
                  <a:srgbClr val="008200"/>
                </a:solidFill>
                <a:effectLst/>
                <a:latin typeface="Consolas" panose="020B0609020204030204" pitchFamily="49" charset="0"/>
              </a:rPr>
              <a:t>edx</a:t>
            </a:r>
            <a:r>
              <a:rPr kumimoji="0" lang="en-US" altLang="zh-CN" sz="1600" b="0" i="0" u="none" strike="noStrike" cap="none" normalizeH="0" baseline="0" dirty="0">
                <a:ln>
                  <a:noFill/>
                </a:ln>
                <a:solidFill>
                  <a:srgbClr val="008200"/>
                </a:solidFill>
                <a:effectLst/>
                <a:latin typeface="Consolas" panose="020B0609020204030204" pitchFamily="49" charset="0"/>
              </a:rPr>
              <a:t>=0)</a:t>
            </a:r>
            <a:endParaRPr kumimoji="0" lang="zh-CN" altLang="zh-CN" sz="105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600" b="0" i="0" u="none" strike="noStrike" cap="none" normalizeH="0" baseline="0" dirty="0">
                <a:ln>
                  <a:noFill/>
                </a:ln>
                <a:solidFill>
                  <a:srgbClr val="0000FF"/>
                </a:solidFill>
                <a:effectLst/>
                <a:latin typeface="Consolas" panose="020B0609020204030204" pitchFamily="49" charset="0"/>
              </a:rPr>
              <a:t>		"</a:t>
            </a:r>
            <a:r>
              <a:rPr kumimoji="0" lang="zh-CN" altLang="zh-CN" sz="1600" b="0" i="0" u="none" strike="noStrike" cap="none" normalizeH="0" baseline="0" dirty="0">
                <a:ln>
                  <a:noFill/>
                </a:ln>
                <a:solidFill>
                  <a:srgbClr val="0000FF"/>
                </a:solidFill>
                <a:effectLst/>
                <a:latin typeface="Consolas" panose="020B0609020204030204" pitchFamily="49" charset="0"/>
              </a:rPr>
              <a:t>\x68\x2f\x2f\x73\x68</a:t>
            </a:r>
            <a:r>
              <a:rPr kumimoji="0" lang="en-US" altLang="zh-CN" sz="1600" b="0" i="0" u="none" strike="noStrike" cap="none" normalizeH="0" baseline="0" dirty="0">
                <a:ln>
                  <a:noFill/>
                </a:ln>
                <a:solidFill>
                  <a:srgbClr val="0000FF"/>
                </a:solidFill>
                <a:effectLst/>
                <a:latin typeface="Consolas" panose="020B0609020204030204" pitchFamily="49" charset="0"/>
              </a:rPr>
              <a:t>"</a:t>
            </a:r>
            <a:r>
              <a:rPr kumimoji="0" lang="zh-CN" altLang="zh-CN" sz="1600" b="0" i="0" u="none" strike="noStrike" cap="none" normalizeH="0" baseline="0" dirty="0">
                <a:ln>
                  <a:noFill/>
                </a:ln>
                <a:solidFill>
                  <a:srgbClr val="666666"/>
                </a:solidFill>
                <a:effectLst/>
                <a:latin typeface="Consolas" panose="020B0609020204030204" pitchFamily="49" charset="0"/>
              </a:rPr>
              <a:t> </a:t>
            </a:r>
            <a:r>
              <a:rPr kumimoji="0" lang="en-US" altLang="zh-CN" sz="1600" b="0" i="0" u="none" strike="noStrike" cap="none" normalizeH="0" baseline="0" dirty="0">
                <a:ln>
                  <a:noFill/>
                </a:ln>
                <a:solidFill>
                  <a:srgbClr val="666666"/>
                </a:solidFill>
                <a:effectLst/>
                <a:latin typeface="Consolas" panose="020B0609020204030204" pitchFamily="49" charset="0"/>
              </a:rPr>
              <a:t>   </a:t>
            </a:r>
            <a:r>
              <a:rPr kumimoji="0" lang="zh-CN" altLang="zh-CN" sz="1600" b="0" i="0" u="none" strike="noStrike" cap="none" normalizeH="0" baseline="0" dirty="0">
                <a:ln>
                  <a:noFill/>
                </a:ln>
                <a:solidFill>
                  <a:srgbClr val="008200"/>
                </a:solidFill>
                <a:effectLst/>
                <a:latin typeface="Consolas" panose="020B0609020204030204" pitchFamily="49" charset="0"/>
              </a:rPr>
              <a:t>// push dword 0x68732f2f</a:t>
            </a:r>
            <a:endParaRPr kumimoji="0" lang="zh-CN" altLang="zh-CN" sz="105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600" b="0" i="0" u="none" strike="noStrike" cap="none" normalizeH="0" baseline="0" dirty="0">
                <a:ln>
                  <a:noFill/>
                </a:ln>
                <a:solidFill>
                  <a:srgbClr val="0000FF"/>
                </a:solidFill>
                <a:effectLst/>
                <a:latin typeface="Consolas" panose="020B0609020204030204" pitchFamily="49" charset="0"/>
              </a:rPr>
              <a:t>		"</a:t>
            </a:r>
            <a:r>
              <a:rPr kumimoji="0" lang="zh-CN" altLang="zh-CN" sz="1600" b="0" i="0" u="none" strike="noStrike" cap="none" normalizeH="0" baseline="0" dirty="0">
                <a:ln>
                  <a:noFill/>
                </a:ln>
                <a:solidFill>
                  <a:srgbClr val="0000FF"/>
                </a:solidFill>
                <a:effectLst/>
                <a:latin typeface="Consolas" panose="020B0609020204030204" pitchFamily="49" charset="0"/>
              </a:rPr>
              <a:t>\x68\x2f\x62\x69\x6e</a:t>
            </a:r>
            <a:r>
              <a:rPr kumimoji="0" lang="en-US" altLang="zh-CN" sz="1600" b="0" i="0" u="none" strike="noStrike" cap="none" normalizeH="0" baseline="0" dirty="0">
                <a:ln>
                  <a:noFill/>
                </a:ln>
                <a:solidFill>
                  <a:srgbClr val="0000FF"/>
                </a:solidFill>
                <a:effectLst/>
                <a:latin typeface="Consolas" panose="020B0609020204030204" pitchFamily="49" charset="0"/>
              </a:rPr>
              <a:t>"</a:t>
            </a:r>
            <a:r>
              <a:rPr kumimoji="0" lang="zh-CN" altLang="zh-CN" sz="1600" b="0" i="0" u="none" strike="noStrike" cap="none" normalizeH="0" baseline="0" dirty="0">
                <a:ln>
                  <a:noFill/>
                </a:ln>
                <a:solidFill>
                  <a:srgbClr val="666666"/>
                </a:solidFill>
                <a:effectLst/>
                <a:latin typeface="Consolas" panose="020B0609020204030204" pitchFamily="49" charset="0"/>
              </a:rPr>
              <a:t> </a:t>
            </a:r>
            <a:r>
              <a:rPr kumimoji="0" lang="en-US" altLang="zh-CN" sz="1600" b="0" i="0" u="none" strike="noStrike" cap="none" normalizeH="0" baseline="0" dirty="0">
                <a:ln>
                  <a:noFill/>
                </a:ln>
                <a:solidFill>
                  <a:srgbClr val="666666"/>
                </a:solidFill>
                <a:effectLst/>
                <a:latin typeface="Consolas" panose="020B0609020204030204" pitchFamily="49" charset="0"/>
              </a:rPr>
              <a:t>   </a:t>
            </a:r>
            <a:r>
              <a:rPr kumimoji="0" lang="zh-CN" altLang="zh-CN" sz="1600" b="0" i="0" u="none" strike="noStrike" cap="none" normalizeH="0" baseline="0" dirty="0">
                <a:ln>
                  <a:noFill/>
                </a:ln>
                <a:solidFill>
                  <a:srgbClr val="008200"/>
                </a:solidFill>
                <a:effectLst/>
                <a:latin typeface="Consolas" panose="020B0609020204030204" pitchFamily="49" charset="0"/>
              </a:rPr>
              <a:t>// push dword 0x6e69</a:t>
            </a:r>
            <a:r>
              <a:rPr kumimoji="0" lang="en-US" altLang="zh-CN" sz="1600" b="0" i="0" u="none" strike="noStrike" cap="none" normalizeH="0" baseline="0" dirty="0">
                <a:ln>
                  <a:noFill/>
                </a:ln>
                <a:solidFill>
                  <a:srgbClr val="008200"/>
                </a:solidFill>
                <a:effectLst/>
                <a:latin typeface="Consolas" panose="020B0609020204030204" pitchFamily="49" charset="0"/>
              </a:rPr>
              <a:t>6</a:t>
            </a:r>
            <a:r>
              <a:rPr kumimoji="0" lang="zh-CN" altLang="zh-CN" sz="1600" b="0" i="0" u="none" strike="noStrike" cap="none" normalizeH="0" baseline="0" dirty="0">
                <a:ln>
                  <a:noFill/>
                </a:ln>
                <a:solidFill>
                  <a:srgbClr val="008200"/>
                </a:solidFill>
                <a:effectLst/>
                <a:latin typeface="Consolas" panose="020B0609020204030204" pitchFamily="49" charset="0"/>
              </a:rPr>
              <a:t>22f</a:t>
            </a:r>
            <a:endParaRPr kumimoji="0" lang="zh-CN" altLang="zh-CN" sz="105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600" b="0" i="0" u="none" strike="noStrike" cap="none" normalizeH="0" baseline="0" dirty="0">
                <a:ln>
                  <a:noFill/>
                </a:ln>
                <a:solidFill>
                  <a:srgbClr val="0000FF"/>
                </a:solidFill>
                <a:effectLst/>
                <a:latin typeface="Consolas" panose="020B0609020204030204" pitchFamily="49" charset="0"/>
              </a:rPr>
              <a:t>		"</a:t>
            </a:r>
            <a:r>
              <a:rPr kumimoji="0" lang="zh-CN" altLang="zh-CN" sz="1600" b="0" i="0" u="none" strike="noStrike" cap="none" normalizeH="0" baseline="0" dirty="0">
                <a:ln>
                  <a:noFill/>
                </a:ln>
                <a:solidFill>
                  <a:srgbClr val="0000FF"/>
                </a:solidFill>
                <a:effectLst/>
                <a:latin typeface="Consolas" panose="020B0609020204030204" pitchFamily="49" charset="0"/>
              </a:rPr>
              <a:t>\x89\xe3</a:t>
            </a:r>
            <a:r>
              <a:rPr kumimoji="0" lang="en-US" altLang="zh-CN" sz="1600" b="0" i="0" u="none" strike="noStrike" cap="none" normalizeH="0" baseline="0" dirty="0">
                <a:ln>
                  <a:noFill/>
                </a:ln>
                <a:solidFill>
                  <a:srgbClr val="0000FF"/>
                </a:solidFill>
                <a:effectLst/>
                <a:latin typeface="Consolas" panose="020B0609020204030204" pitchFamily="49" charset="0"/>
              </a:rPr>
              <a:t>"</a:t>
            </a:r>
            <a:r>
              <a:rPr kumimoji="0" lang="zh-CN" altLang="zh-CN" sz="1600" b="0" i="0" u="none" strike="noStrike" cap="none" normalizeH="0" baseline="0" dirty="0">
                <a:ln>
                  <a:noFill/>
                </a:ln>
                <a:solidFill>
                  <a:srgbClr val="666666"/>
                </a:solidFill>
                <a:effectLst/>
                <a:latin typeface="Consolas" panose="020B0609020204030204" pitchFamily="49" charset="0"/>
              </a:rPr>
              <a:t> </a:t>
            </a:r>
            <a:r>
              <a:rPr kumimoji="0" lang="en-US" altLang="zh-CN" sz="1600" b="0" i="0" u="none" strike="noStrike" cap="none" normalizeH="0" baseline="0" dirty="0">
                <a:ln>
                  <a:noFill/>
                </a:ln>
                <a:solidFill>
                  <a:srgbClr val="666666"/>
                </a:solidFill>
                <a:effectLst/>
                <a:latin typeface="Consolas" panose="020B0609020204030204" pitchFamily="49" charset="0"/>
              </a:rPr>
              <a:t>		 </a:t>
            </a:r>
            <a:r>
              <a:rPr kumimoji="0" lang="zh-CN" altLang="zh-CN" sz="1600" b="0" i="0" u="none" strike="noStrike" cap="none" normalizeH="0" baseline="0" dirty="0">
                <a:ln>
                  <a:noFill/>
                </a:ln>
                <a:solidFill>
                  <a:srgbClr val="008200"/>
                </a:solidFill>
                <a:effectLst/>
                <a:latin typeface="Consolas" panose="020B0609020204030204" pitchFamily="49" charset="0"/>
              </a:rPr>
              <a:t>// mov ebx, esp</a:t>
            </a:r>
            <a:endParaRPr kumimoji="0" lang="zh-CN" altLang="zh-CN" sz="105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600" b="0" i="0" u="none" strike="noStrike" cap="none" normalizeH="0" baseline="0" dirty="0">
                <a:ln>
                  <a:noFill/>
                </a:ln>
                <a:solidFill>
                  <a:srgbClr val="0000FF"/>
                </a:solidFill>
                <a:effectLst/>
                <a:latin typeface="Consolas" panose="020B0609020204030204" pitchFamily="49" charset="0"/>
              </a:rPr>
              <a:t>		"</a:t>
            </a:r>
            <a:r>
              <a:rPr kumimoji="0" lang="zh-CN" altLang="zh-CN" sz="1600" b="0" i="0" u="none" strike="noStrike" cap="none" normalizeH="0" baseline="0" dirty="0">
                <a:ln>
                  <a:noFill/>
                </a:ln>
                <a:solidFill>
                  <a:srgbClr val="0000FF"/>
                </a:solidFill>
                <a:effectLst/>
                <a:latin typeface="Consolas" panose="020B0609020204030204" pitchFamily="49" charset="0"/>
              </a:rPr>
              <a:t>\x31\xc9</a:t>
            </a:r>
            <a:r>
              <a:rPr kumimoji="0" lang="en-US" altLang="zh-CN" sz="1600" b="0" i="0" u="none" strike="noStrike" cap="none" normalizeH="0" baseline="0" dirty="0">
                <a:ln>
                  <a:noFill/>
                </a:ln>
                <a:solidFill>
                  <a:srgbClr val="0000FF"/>
                </a:solidFill>
                <a:effectLst/>
                <a:latin typeface="Consolas" panose="020B0609020204030204" pitchFamily="49" charset="0"/>
              </a:rPr>
              <a:t>"</a:t>
            </a:r>
            <a:r>
              <a:rPr kumimoji="0" lang="zh-CN" altLang="zh-CN" sz="1600" b="0" i="0" u="none" strike="noStrike" cap="none" normalizeH="0" baseline="0" dirty="0">
                <a:ln>
                  <a:noFill/>
                </a:ln>
                <a:solidFill>
                  <a:srgbClr val="666666"/>
                </a:solidFill>
                <a:effectLst/>
                <a:latin typeface="Consolas" panose="020B0609020204030204" pitchFamily="49" charset="0"/>
              </a:rPr>
              <a:t> </a:t>
            </a:r>
            <a:r>
              <a:rPr kumimoji="0" lang="en-US" altLang="zh-CN" sz="1600" b="0" i="0" u="none" strike="noStrike" cap="none" normalizeH="0" baseline="0" dirty="0">
                <a:ln>
                  <a:noFill/>
                </a:ln>
                <a:solidFill>
                  <a:srgbClr val="666666"/>
                </a:solidFill>
                <a:effectLst/>
                <a:latin typeface="Consolas" panose="020B0609020204030204" pitchFamily="49" charset="0"/>
              </a:rPr>
              <a:t>		 </a:t>
            </a:r>
            <a:r>
              <a:rPr kumimoji="0" lang="zh-CN" altLang="zh-CN" sz="1600" b="0" i="0" u="none" strike="noStrike" cap="none" normalizeH="0" baseline="0" dirty="0">
                <a:ln>
                  <a:noFill/>
                </a:ln>
                <a:solidFill>
                  <a:srgbClr val="008200"/>
                </a:solidFill>
                <a:effectLst/>
                <a:latin typeface="Consolas" panose="020B0609020204030204" pitchFamily="49" charset="0"/>
              </a:rPr>
              <a:t>// xor ecx, ecx</a:t>
            </a:r>
            <a:r>
              <a:rPr kumimoji="0" lang="en-US" altLang="zh-CN" sz="1600" b="0" i="0" u="none" strike="noStrike" cap="none" normalizeH="0" baseline="0" dirty="0">
                <a:ln>
                  <a:noFill/>
                </a:ln>
                <a:solidFill>
                  <a:srgbClr val="008200"/>
                </a:solidFill>
                <a:effectLst/>
                <a:latin typeface="Consolas" panose="020B0609020204030204" pitchFamily="49" charset="0"/>
              </a:rPr>
              <a:t> (now</a:t>
            </a:r>
            <a:r>
              <a:rPr kumimoji="0" lang="en-US" altLang="zh-CN" sz="1600" b="0" i="0" u="none" strike="noStrike" cap="none" normalizeH="0" dirty="0">
                <a:ln>
                  <a:noFill/>
                </a:ln>
                <a:solidFill>
                  <a:srgbClr val="008200"/>
                </a:solidFill>
                <a:effectLst/>
                <a:latin typeface="Consolas" panose="020B0609020204030204" pitchFamily="49" charset="0"/>
              </a:rPr>
              <a:t> </a:t>
            </a:r>
            <a:r>
              <a:rPr kumimoji="0" lang="en-US" altLang="zh-CN" sz="1600" b="0" i="0" u="none" strike="noStrike" cap="none" normalizeH="0" dirty="0" err="1">
                <a:ln>
                  <a:noFill/>
                </a:ln>
                <a:solidFill>
                  <a:srgbClr val="008200"/>
                </a:solidFill>
                <a:effectLst/>
                <a:latin typeface="Consolas" panose="020B0609020204030204" pitchFamily="49" charset="0"/>
              </a:rPr>
              <a:t>ecx</a:t>
            </a:r>
            <a:r>
              <a:rPr kumimoji="0" lang="en-US" altLang="zh-CN" sz="1600" b="0" i="0" u="none" strike="noStrike" cap="none" normalizeH="0" dirty="0">
                <a:ln>
                  <a:noFill/>
                </a:ln>
                <a:solidFill>
                  <a:srgbClr val="008200"/>
                </a:solidFill>
                <a:effectLst/>
                <a:latin typeface="Consolas" panose="020B0609020204030204" pitchFamily="49" charset="0"/>
              </a:rPr>
              <a:t>=0)</a:t>
            </a:r>
            <a:endParaRPr kumimoji="0" lang="zh-CN" altLang="zh-CN" sz="105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600" b="0" i="0" u="none" strike="noStrike" cap="none" normalizeH="0" baseline="0" dirty="0">
                <a:ln>
                  <a:noFill/>
                </a:ln>
                <a:solidFill>
                  <a:srgbClr val="0000FF"/>
                </a:solidFill>
                <a:effectLst/>
                <a:latin typeface="Consolas" panose="020B0609020204030204" pitchFamily="49" charset="0"/>
              </a:rPr>
              <a:t>		"</a:t>
            </a:r>
            <a:r>
              <a:rPr kumimoji="0" lang="zh-CN" altLang="zh-CN" sz="1600" b="0" i="0" u="none" strike="noStrike" cap="none" normalizeH="0" baseline="0" dirty="0">
                <a:ln>
                  <a:noFill/>
                </a:ln>
                <a:solidFill>
                  <a:srgbClr val="0000FF"/>
                </a:solidFill>
                <a:effectLst/>
                <a:latin typeface="Consolas" panose="020B0609020204030204" pitchFamily="49" charset="0"/>
              </a:rPr>
              <a:t>\xcd\x80</a:t>
            </a:r>
            <a:r>
              <a:rPr kumimoji="0" lang="en-US" altLang="zh-CN" sz="1600" b="0" i="0" u="none" strike="noStrike" cap="none" normalizeH="0" baseline="0" dirty="0">
                <a:ln>
                  <a:noFill/>
                </a:ln>
                <a:solidFill>
                  <a:srgbClr val="0000FF"/>
                </a:solidFill>
                <a:effectLst/>
                <a:latin typeface="Consolas" panose="020B0609020204030204" pitchFamily="49" charset="0"/>
              </a:rPr>
              <a:t>"</a:t>
            </a:r>
            <a:r>
              <a:rPr kumimoji="0" lang="zh-CN" altLang="zh-CN" sz="1600" b="0" i="0" u="none" strike="noStrike" cap="none" normalizeH="0" baseline="0" dirty="0">
                <a:ln>
                  <a:noFill/>
                </a:ln>
                <a:solidFill>
                  <a:srgbClr val="000000"/>
                </a:solidFill>
                <a:effectLst/>
                <a:latin typeface="Consolas" panose="020B0609020204030204" pitchFamily="49" charset="0"/>
              </a:rPr>
              <a:t>; </a:t>
            </a:r>
            <a:r>
              <a:rPr kumimoji="0" lang="en-US" altLang="zh-CN" sz="1600" b="0" i="0" u="none" strike="noStrike" cap="none" normalizeH="0" baseline="0" dirty="0">
                <a:ln>
                  <a:noFill/>
                </a:ln>
                <a:solidFill>
                  <a:srgbClr val="000000"/>
                </a:solidFill>
                <a:effectLst/>
                <a:latin typeface="Consolas" panose="020B0609020204030204" pitchFamily="49" charset="0"/>
              </a:rPr>
              <a:t>		 </a:t>
            </a:r>
            <a:r>
              <a:rPr kumimoji="0" lang="zh-CN" altLang="zh-CN" sz="1600" b="0" i="0" u="none" strike="noStrike" cap="none" normalizeH="0" baseline="0" dirty="0">
                <a:ln>
                  <a:noFill/>
                </a:ln>
                <a:solidFill>
                  <a:srgbClr val="008200"/>
                </a:solidFill>
                <a:effectLst/>
                <a:latin typeface="Consolas" panose="020B0609020204030204" pitchFamily="49" charset="0"/>
              </a:rPr>
              <a:t>// int 0x80</a:t>
            </a:r>
            <a:endParaRPr kumimoji="0" lang="zh-CN" altLang="zh-CN" sz="105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600" b="0" i="0" u="none" strike="noStrike" cap="none" normalizeH="0" baseline="0" dirty="0">
                <a:ln>
                  <a:noFill/>
                </a:ln>
                <a:solidFill>
                  <a:srgbClr val="666666"/>
                </a:solidFill>
                <a:effectLst/>
                <a:latin typeface="Consolas" panose="020B0609020204030204" pitchFamily="49" charset="0"/>
              </a:rPr>
              <a:t> </a:t>
            </a:r>
            <a:endParaRPr kumimoji="0" lang="zh-CN" altLang="zh-CN" sz="105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zh-CN" sz="1600" dirty="0">
                <a:solidFill>
                  <a:srgbClr val="000000"/>
                </a:solidFill>
                <a:latin typeface="Consolas" panose="020B0609020204030204" pitchFamily="49" charset="0"/>
              </a:rPr>
              <a:t>  </a:t>
            </a:r>
            <a:r>
              <a:rPr kumimoji="0" lang="zh-CN" altLang="zh-CN" sz="1600" b="0" i="0" u="none" strike="noStrike" cap="none" normalizeH="0" baseline="0" dirty="0">
                <a:ln>
                  <a:noFill/>
                </a:ln>
                <a:solidFill>
                  <a:srgbClr val="000000"/>
                </a:solidFill>
                <a:effectLst/>
                <a:latin typeface="Consolas" panose="020B0609020204030204" pitchFamily="49" charset="0"/>
              </a:rPr>
              <a:t>((</a:t>
            </a:r>
            <a:r>
              <a:rPr kumimoji="0" lang="zh-CN" altLang="zh-CN" sz="1600" b="1" i="0" u="none" strike="noStrike" cap="none" normalizeH="0" baseline="0" dirty="0">
                <a:ln>
                  <a:noFill/>
                </a:ln>
                <a:solidFill>
                  <a:srgbClr val="006699"/>
                </a:solidFill>
                <a:effectLst/>
                <a:latin typeface="Consolas" panose="020B0609020204030204" pitchFamily="49" charset="0"/>
              </a:rPr>
              <a:t>void</a:t>
            </a:r>
            <a:r>
              <a:rPr kumimoji="0" lang="zh-CN" altLang="zh-CN" sz="1600" b="0" i="0" u="none" strike="noStrike" cap="none" normalizeH="0" baseline="0" dirty="0">
                <a:ln>
                  <a:noFill/>
                </a:ln>
                <a:solidFill>
                  <a:srgbClr val="666666"/>
                </a:solidFill>
                <a:effectLst/>
                <a:latin typeface="Consolas" panose="020B0609020204030204" pitchFamily="49" charset="0"/>
              </a:rPr>
              <a:t> </a:t>
            </a:r>
            <a:r>
              <a:rPr kumimoji="0" lang="zh-CN" altLang="zh-CN" sz="1600" b="0" i="0" u="none" strike="noStrike" cap="none" normalizeH="0" baseline="0" dirty="0">
                <a:ln>
                  <a:noFill/>
                </a:ln>
                <a:solidFill>
                  <a:srgbClr val="000000"/>
                </a:solidFill>
                <a:effectLst/>
                <a:latin typeface="Consolas" panose="020B0609020204030204" pitchFamily="49" charset="0"/>
              </a:rPr>
              <a:t>(*)()) sc)();</a:t>
            </a:r>
            <a:endParaRPr kumimoji="0" lang="zh-CN" altLang="zh-CN" sz="105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600" b="0" i="0" u="none" strike="noStrike" cap="none" normalizeH="0" baseline="0" dirty="0">
                <a:ln>
                  <a:noFill/>
                </a:ln>
                <a:solidFill>
                  <a:srgbClr val="000000"/>
                </a:solidFill>
                <a:effectLst/>
                <a:latin typeface="Consolas" panose="020B0609020204030204" pitchFamily="49" charset="0"/>
              </a:rPr>
              <a:t>}</a:t>
            </a:r>
            <a:endParaRPr kumimoji="0" lang="zh-CN" altLang="zh-CN" sz="105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600" b="0" i="0" u="none" strike="noStrike" cap="none" normalizeH="0" baseline="0" dirty="0">
                <a:ln>
                  <a:noFill/>
                </a:ln>
                <a:solidFill>
                  <a:srgbClr val="666666"/>
                </a:solidFill>
                <a:effectLst/>
                <a:latin typeface="Consolas" panose="020B0609020204030204" pitchFamily="49" charset="0"/>
              </a:rPr>
              <a:t> </a:t>
            </a:r>
            <a:endParaRPr kumimoji="0" lang="zh-CN" altLang="zh-CN" sz="3600" b="0" i="0" u="none" strike="noStrike" cap="none" normalizeH="0" baseline="0" dirty="0">
              <a:ln>
                <a:noFill/>
              </a:ln>
              <a:solidFill>
                <a:schemeClr val="tx1"/>
              </a:solidFill>
              <a:effectLst/>
              <a:latin typeface="Arial" panose="020B0604020202020204" pitchFamily="34" charset="0"/>
            </a:endParaRPr>
          </a:p>
        </p:txBody>
      </p:sp>
      <p:sp>
        <p:nvSpPr>
          <p:cNvPr id="5" name="矩形 4"/>
          <p:cNvSpPr/>
          <p:nvPr/>
        </p:nvSpPr>
        <p:spPr>
          <a:xfrm>
            <a:off x="3851920" y="4448249"/>
            <a:ext cx="4997458" cy="369332"/>
          </a:xfrm>
          <a:prstGeom prst="rect">
            <a:avLst/>
          </a:prstGeom>
        </p:spPr>
        <p:txBody>
          <a:bodyPr wrap="none">
            <a:spAutoFit/>
          </a:bodyPr>
          <a:lstStyle/>
          <a:p>
            <a:r>
              <a:rPr lang="en-US" altLang="zh-CN" dirty="0"/>
              <a:t>More can be found on </a:t>
            </a:r>
            <a:r>
              <a:rPr lang="zh-CN" altLang="en-US" dirty="0"/>
              <a:t>https://www.exploit-db.com</a:t>
            </a:r>
          </a:p>
        </p:txBody>
      </p:sp>
      <p:pic>
        <p:nvPicPr>
          <p:cNvPr id="3" name="图片 2"/>
          <p:cNvPicPr>
            <a:picLocks noChangeAspect="1"/>
          </p:cNvPicPr>
          <p:nvPr/>
        </p:nvPicPr>
        <p:blipFill>
          <a:blip r:embed="rId3"/>
          <a:stretch>
            <a:fillRect/>
          </a:stretch>
        </p:blipFill>
        <p:spPr>
          <a:xfrm>
            <a:off x="-468560" y="4945732"/>
            <a:ext cx="10062435" cy="390891"/>
          </a:xfrm>
          <a:prstGeom prst="rect">
            <a:avLst/>
          </a:prstGeom>
        </p:spPr>
      </p:pic>
      <p:pic>
        <p:nvPicPr>
          <p:cNvPr id="6" name="图片 5"/>
          <p:cNvPicPr>
            <a:picLocks noChangeAspect="1"/>
          </p:cNvPicPr>
          <p:nvPr/>
        </p:nvPicPr>
        <p:blipFill>
          <a:blip r:embed="rId4"/>
          <a:stretch>
            <a:fillRect/>
          </a:stretch>
        </p:blipFill>
        <p:spPr>
          <a:xfrm>
            <a:off x="-252536" y="5336624"/>
            <a:ext cx="9774403" cy="288514"/>
          </a:xfrm>
          <a:prstGeom prst="rect">
            <a:avLst/>
          </a:prstGeom>
        </p:spPr>
      </p:pic>
    </p:spTree>
    <p:extLst>
      <p:ext uri="{BB962C8B-B14F-4D97-AF65-F5344CB8AC3E}">
        <p14:creationId xmlns:p14="http://schemas.microsoft.com/office/powerpoint/2010/main" val="13423127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4" name="Rectangle 3"/>
          <p:cNvSpPr>
            <a:spLocks noGrp="1" noChangeArrowheads="1"/>
          </p:cNvSpPr>
          <p:nvPr>
            <p:ph type="title"/>
          </p:nvPr>
        </p:nvSpPr>
        <p:spPr/>
        <p:txBody>
          <a:bodyPr/>
          <a:lstStyle/>
          <a:p>
            <a:r>
              <a:rPr lang="en-US" altLang="zh-CN" dirty="0">
                <a:ea typeface="宋体" panose="02010600030101010101" pitchFamily="2" charset="-122"/>
              </a:rPr>
              <a:t>Defense: DEP (Data Execution Prevention)</a:t>
            </a:r>
          </a:p>
        </p:txBody>
      </p:sp>
      <p:sp>
        <p:nvSpPr>
          <p:cNvPr id="15363" name="Rectangle 2"/>
          <p:cNvSpPr>
            <a:spLocks noGrp="1" noChangeArrowheads="1"/>
          </p:cNvSpPr>
          <p:nvPr>
            <p:ph idx="1"/>
          </p:nvPr>
        </p:nvSpPr>
        <p:spPr>
          <a:xfrm>
            <a:off x="457200" y="1333500"/>
            <a:ext cx="7670800" cy="4191000"/>
          </a:xfrm>
        </p:spPr>
        <p:txBody>
          <a:bodyPr>
            <a:normAutofit/>
          </a:bodyPr>
          <a:lstStyle/>
          <a:p>
            <a:r>
              <a:rPr lang="en-US" altLang="zh-CN" dirty="0">
                <a:ea typeface="宋体" panose="02010600030101010101" pitchFamily="2" charset="-122"/>
              </a:rPr>
              <a:t>Execute </a:t>
            </a:r>
            <a:r>
              <a:rPr lang="en-US" altLang="zh-CN" i="1" dirty="0">
                <a:ea typeface="宋体" panose="02010600030101010101" pitchFamily="2" charset="-122"/>
              </a:rPr>
              <a:t>Code</a:t>
            </a:r>
            <a:r>
              <a:rPr lang="en-US" altLang="zh-CN" dirty="0">
                <a:ea typeface="宋体" panose="02010600030101010101" pitchFamily="2" charset="-122"/>
              </a:rPr>
              <a:t>, not </a:t>
            </a:r>
            <a:r>
              <a:rPr lang="en-US" altLang="zh-CN" i="1" dirty="0">
                <a:ea typeface="宋体" panose="02010600030101010101" pitchFamily="2" charset="-122"/>
              </a:rPr>
              <a:t>Data</a:t>
            </a:r>
          </a:p>
          <a:p>
            <a:r>
              <a:rPr lang="en-US" altLang="zh-CN" dirty="0">
                <a:ea typeface="宋体" panose="02010600030101010101" pitchFamily="2" charset="-122"/>
              </a:rPr>
              <a:t>Data areas marked </a:t>
            </a:r>
            <a:r>
              <a:rPr lang="en-US" altLang="zh-CN" b="1" dirty="0">
                <a:solidFill>
                  <a:schemeClr val="accent1"/>
                </a:solidFill>
                <a:ea typeface="宋体" panose="02010600030101010101" pitchFamily="2" charset="-122"/>
              </a:rPr>
              <a:t>non-executable</a:t>
            </a:r>
          </a:p>
          <a:p>
            <a:pPr lvl="1"/>
            <a:r>
              <a:rPr lang="en-US" altLang="zh-CN" dirty="0">
                <a:ea typeface="宋体" panose="02010600030101010101" pitchFamily="2" charset="-122"/>
              </a:rPr>
              <a:t>Stack marked non-executable</a:t>
            </a:r>
          </a:p>
          <a:p>
            <a:pPr lvl="1"/>
            <a:r>
              <a:rPr lang="en-US" altLang="zh-CN" dirty="0">
                <a:ea typeface="宋体" panose="02010600030101010101" pitchFamily="2" charset="-122"/>
              </a:rPr>
              <a:t>Heap marked non-executable</a:t>
            </a:r>
          </a:p>
          <a:p>
            <a:r>
              <a:rPr lang="en-US" altLang="zh-CN" dirty="0">
                <a:ea typeface="宋体" panose="02010600030101010101" pitchFamily="2" charset="-122"/>
              </a:rPr>
              <a:t>Hardware enforced (NX: Non-</a:t>
            </a:r>
            <a:r>
              <a:rPr lang="en-US" altLang="zh-CN" dirty="0" err="1">
                <a:ea typeface="宋体" panose="02010600030101010101" pitchFamily="2" charset="-122"/>
              </a:rPr>
              <a:t>eXecutable</a:t>
            </a:r>
            <a:r>
              <a:rPr lang="en-US" altLang="zh-CN" dirty="0">
                <a:ea typeface="宋体" panose="02010600030101010101" pitchFamily="2" charset="-122"/>
              </a:rPr>
              <a:t>)</a:t>
            </a:r>
          </a:p>
          <a:p>
            <a:r>
              <a:rPr lang="en-US" altLang="zh-CN" dirty="0">
                <a:ea typeface="宋体" panose="02010600030101010101" pitchFamily="2" charset="-122"/>
              </a:rPr>
              <a:t>You can load your </a:t>
            </a:r>
            <a:r>
              <a:rPr lang="en-US" altLang="zh-CN" i="1" dirty="0">
                <a:ea typeface="宋体" panose="02010600030101010101" pitchFamily="2" charset="-122"/>
              </a:rPr>
              <a:t>shellcode</a:t>
            </a:r>
            <a:r>
              <a:rPr lang="en-US" altLang="zh-CN" dirty="0">
                <a:ea typeface="宋体" panose="02010600030101010101" pitchFamily="2" charset="-122"/>
              </a:rPr>
              <a:t> in the stack or the heap…but you can't jump to it</a:t>
            </a:r>
          </a:p>
        </p:txBody>
      </p:sp>
      <p:sp>
        <p:nvSpPr>
          <p:cNvPr id="15362" name="Slide Number Placeholder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a:solidFill>
                  <a:schemeClr val="bg2"/>
                </a:solidFill>
                <a:latin typeface="Tahoma" panose="020B0604030504040204" pitchFamily="34" charset="0"/>
              </a:defRPr>
            </a:lvl1pPr>
            <a:lvl2pPr marL="619100" indent="-238115">
              <a:defRPr sz="2000">
                <a:solidFill>
                  <a:schemeClr val="bg2"/>
                </a:solidFill>
                <a:latin typeface="Tahoma" panose="020B0604030504040204" pitchFamily="34" charset="0"/>
              </a:defRPr>
            </a:lvl2pPr>
            <a:lvl3pPr marL="952462" indent="-190492">
              <a:defRPr sz="2000">
                <a:solidFill>
                  <a:schemeClr val="bg2"/>
                </a:solidFill>
                <a:latin typeface="Tahoma" panose="020B0604030504040204" pitchFamily="34" charset="0"/>
              </a:defRPr>
            </a:lvl3pPr>
            <a:lvl4pPr marL="1333447" indent="-190492">
              <a:defRPr sz="2000">
                <a:solidFill>
                  <a:schemeClr val="bg2"/>
                </a:solidFill>
                <a:latin typeface="Tahoma" panose="020B0604030504040204" pitchFamily="34" charset="0"/>
              </a:defRPr>
            </a:lvl4pPr>
            <a:lvl5pPr marL="1714431" indent="-190492">
              <a:defRPr sz="2000">
                <a:solidFill>
                  <a:schemeClr val="bg2"/>
                </a:solidFill>
                <a:latin typeface="Tahoma" panose="020B0604030504040204" pitchFamily="34" charset="0"/>
              </a:defRPr>
            </a:lvl5pPr>
            <a:lvl6pPr marL="2095416" indent="-190492" eaLnBrk="0" fontAlgn="base" hangingPunct="0">
              <a:spcBef>
                <a:spcPct val="20000"/>
              </a:spcBef>
              <a:spcAft>
                <a:spcPct val="0"/>
              </a:spcAft>
              <a:buClr>
                <a:schemeClr val="accent2"/>
              </a:buClr>
              <a:buChar char="•"/>
              <a:defRPr sz="2000">
                <a:solidFill>
                  <a:schemeClr val="bg2"/>
                </a:solidFill>
                <a:latin typeface="Tahoma" panose="020B0604030504040204" pitchFamily="34" charset="0"/>
              </a:defRPr>
            </a:lvl6pPr>
            <a:lvl7pPr marL="2476401" indent="-190492" eaLnBrk="0" fontAlgn="base" hangingPunct="0">
              <a:spcBef>
                <a:spcPct val="20000"/>
              </a:spcBef>
              <a:spcAft>
                <a:spcPct val="0"/>
              </a:spcAft>
              <a:buClr>
                <a:schemeClr val="accent2"/>
              </a:buClr>
              <a:buChar char="•"/>
              <a:defRPr sz="2000">
                <a:solidFill>
                  <a:schemeClr val="bg2"/>
                </a:solidFill>
                <a:latin typeface="Tahoma" panose="020B0604030504040204" pitchFamily="34" charset="0"/>
              </a:defRPr>
            </a:lvl7pPr>
            <a:lvl8pPr marL="2857386" indent="-190492" eaLnBrk="0" fontAlgn="base" hangingPunct="0">
              <a:spcBef>
                <a:spcPct val="20000"/>
              </a:spcBef>
              <a:spcAft>
                <a:spcPct val="0"/>
              </a:spcAft>
              <a:buClr>
                <a:schemeClr val="accent2"/>
              </a:buClr>
              <a:buChar char="•"/>
              <a:defRPr sz="2000">
                <a:solidFill>
                  <a:schemeClr val="bg2"/>
                </a:solidFill>
                <a:latin typeface="Tahoma" panose="020B0604030504040204" pitchFamily="34" charset="0"/>
              </a:defRPr>
            </a:lvl8pPr>
            <a:lvl9pPr marL="3238370" indent="-190492" eaLnBrk="0" fontAlgn="base" hangingPunct="0">
              <a:spcBef>
                <a:spcPct val="20000"/>
              </a:spcBef>
              <a:spcAft>
                <a:spcPct val="0"/>
              </a:spcAft>
              <a:buClr>
                <a:schemeClr val="accent2"/>
              </a:buClr>
              <a:buChar char="•"/>
              <a:defRPr sz="2000">
                <a:solidFill>
                  <a:schemeClr val="bg2"/>
                </a:solidFill>
                <a:latin typeface="Tahoma" panose="020B0604030504040204" pitchFamily="34" charset="0"/>
              </a:defRPr>
            </a:lvl9pPr>
          </a:lstStyle>
          <a:p>
            <a:pPr>
              <a:buClr>
                <a:srgbClr val="C0504D"/>
              </a:buClr>
            </a:pPr>
            <a:r>
              <a:rPr lang="en-US" altLang="zh-CN" sz="1000">
                <a:solidFill>
                  <a:srgbClr val="EEECE1"/>
                </a:solidFill>
                <a:latin typeface="Arial" panose="020B0604020202020204" pitchFamily="34" charset="0"/>
              </a:rPr>
              <a:t>slide </a:t>
            </a:r>
            <a:fld id="{6D25B891-D6B4-4DD2-9979-133D326A701F}" type="slidenum">
              <a:rPr lang="en-US" altLang="zh-CN" sz="1000">
                <a:solidFill>
                  <a:srgbClr val="EEECE1"/>
                </a:solidFill>
                <a:latin typeface="Arial" panose="020B0604020202020204" pitchFamily="34" charset="0"/>
              </a:rPr>
              <a:pPr>
                <a:buClr>
                  <a:srgbClr val="C0504D"/>
                </a:buClr>
              </a:pPr>
              <a:t>15</a:t>
            </a:fld>
            <a:endParaRPr lang="en-US" altLang="zh-CN" sz="1000">
              <a:solidFill>
                <a:srgbClr val="EEECE1"/>
              </a:solidFill>
              <a:latin typeface="Arial" panose="020B0604020202020204" pitchFamily="34" charset="0"/>
            </a:endParaRPr>
          </a:p>
        </p:txBody>
      </p:sp>
    </p:spTree>
    <p:extLst>
      <p:ext uri="{BB962C8B-B14F-4D97-AF65-F5344CB8AC3E}">
        <p14:creationId xmlns:p14="http://schemas.microsoft.com/office/powerpoint/2010/main" val="22926731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Attack: Code Reuse (instead of inject) Attack</a:t>
            </a:r>
          </a:p>
        </p:txBody>
      </p:sp>
      <p:sp>
        <p:nvSpPr>
          <p:cNvPr id="3" name="Content Placeholder 2"/>
          <p:cNvSpPr>
            <a:spLocks noGrp="1"/>
          </p:cNvSpPr>
          <p:nvPr>
            <p:ph idx="1"/>
          </p:nvPr>
        </p:nvSpPr>
        <p:spPr>
          <a:xfrm>
            <a:off x="457201" y="1076187"/>
            <a:ext cx="6563071" cy="4302497"/>
          </a:xfrm>
        </p:spPr>
        <p:txBody>
          <a:bodyPr>
            <a:noAutofit/>
          </a:bodyPr>
          <a:lstStyle/>
          <a:p>
            <a:r>
              <a:rPr lang="en-US" dirty="0"/>
              <a:t>ROP: Return-oriented Programming</a:t>
            </a:r>
          </a:p>
          <a:p>
            <a:pPr lvl="1"/>
            <a:r>
              <a:rPr lang="en-US" dirty="0"/>
              <a:t>Find code gadgets in existed code base</a:t>
            </a:r>
          </a:p>
          <a:p>
            <a:pPr lvl="2"/>
            <a:r>
              <a:rPr lang="en-US" dirty="0"/>
              <a:t>Usually 1-3 instructions, ends with 'ret'</a:t>
            </a:r>
          </a:p>
          <a:p>
            <a:pPr lvl="2"/>
            <a:r>
              <a:rPr lang="en-US" dirty="0"/>
              <a:t>In </a:t>
            </a:r>
            <a:r>
              <a:rPr lang="en-US" dirty="0" err="1"/>
              <a:t>libc</a:t>
            </a:r>
            <a:r>
              <a:rPr lang="en-US" dirty="0"/>
              <a:t> and application, intended and unintended</a:t>
            </a:r>
          </a:p>
          <a:p>
            <a:pPr lvl="1"/>
            <a:r>
              <a:rPr lang="en-US" dirty="0"/>
              <a:t>Push address of gadgets on the stack</a:t>
            </a:r>
          </a:p>
          <a:p>
            <a:pPr lvl="1"/>
            <a:r>
              <a:rPr lang="en-US" dirty="0"/>
              <a:t>Leverage 'ret' at the end of gadget to</a:t>
            </a:r>
            <a:br>
              <a:rPr lang="en-US" dirty="0"/>
            </a:br>
            <a:r>
              <a:rPr lang="en-US" dirty="0"/>
              <a:t> connect each code gadgets</a:t>
            </a:r>
            <a:endParaRPr lang="en-US" sz="3600" dirty="0"/>
          </a:p>
          <a:p>
            <a:pPr lvl="1"/>
            <a:r>
              <a:rPr lang="en-US" b="1" dirty="0">
                <a:solidFill>
                  <a:schemeClr val="accent1"/>
                </a:solidFill>
              </a:rPr>
              <a:t>No code injection</a:t>
            </a:r>
          </a:p>
        </p:txBody>
      </p:sp>
      <p:sp>
        <p:nvSpPr>
          <p:cNvPr id="4" name="Rectangle 3"/>
          <p:cNvSpPr/>
          <p:nvPr/>
        </p:nvSpPr>
        <p:spPr>
          <a:xfrm>
            <a:off x="6912660" y="1076188"/>
            <a:ext cx="1425663" cy="4302495"/>
          </a:xfrm>
          <a:prstGeom prst="rect">
            <a:avLst/>
          </a:prstGeom>
          <a:solidFill>
            <a:schemeClr val="bg1">
              <a:lumMod val="85000"/>
              <a:alpha val="30000"/>
            </a:schemeClr>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6912660" y="2747600"/>
            <a:ext cx="1425663" cy="267784"/>
          </a:xfrm>
          <a:prstGeom prst="rect">
            <a:avLst/>
          </a:prstGeom>
          <a:solidFill>
            <a:schemeClr val="bg1">
              <a:lumMod val="65000"/>
              <a:alpha val="30000"/>
            </a:schemeClr>
          </a:solidFill>
          <a:ln w="285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return </a:t>
            </a:r>
            <a:r>
              <a:rPr lang="en-US" dirty="0" err="1">
                <a:solidFill>
                  <a:schemeClr val="tx1"/>
                </a:solidFill>
              </a:rPr>
              <a:t>addr</a:t>
            </a:r>
            <a:endParaRPr lang="en-US" dirty="0">
              <a:solidFill>
                <a:schemeClr val="tx1"/>
              </a:solidFill>
            </a:endParaRPr>
          </a:p>
        </p:txBody>
      </p:sp>
      <p:sp>
        <p:nvSpPr>
          <p:cNvPr id="8" name="Rectangle 7"/>
          <p:cNvSpPr/>
          <p:nvPr/>
        </p:nvSpPr>
        <p:spPr>
          <a:xfrm>
            <a:off x="6912660" y="3014385"/>
            <a:ext cx="1425663" cy="267784"/>
          </a:xfrm>
          <a:prstGeom prst="rect">
            <a:avLst/>
          </a:prstGeom>
          <a:solidFill>
            <a:schemeClr val="bg1">
              <a:lumMod val="65000"/>
              <a:alpha val="30000"/>
            </a:schemeClr>
          </a:solidFill>
          <a:ln w="285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saved </a:t>
            </a:r>
            <a:r>
              <a:rPr lang="en-US" dirty="0" err="1">
                <a:solidFill>
                  <a:schemeClr val="tx1"/>
                </a:solidFill>
              </a:rPr>
              <a:t>ebp</a:t>
            </a:r>
            <a:endParaRPr lang="en-US" dirty="0">
              <a:solidFill>
                <a:schemeClr val="tx1"/>
              </a:solidFill>
            </a:endParaRPr>
          </a:p>
        </p:txBody>
      </p:sp>
      <p:sp>
        <p:nvSpPr>
          <p:cNvPr id="15" name="Rectangle 14"/>
          <p:cNvSpPr/>
          <p:nvPr/>
        </p:nvSpPr>
        <p:spPr>
          <a:xfrm>
            <a:off x="6912662" y="3686162"/>
            <a:ext cx="1425663" cy="277769"/>
          </a:xfrm>
          <a:prstGeom prst="rect">
            <a:avLst/>
          </a:prstGeom>
          <a:solidFill>
            <a:srgbClr val="008000">
              <a:alpha val="50000"/>
            </a:srgbClr>
          </a:solidFill>
          <a:ln w="28575" cmpd="sng">
            <a:solidFill>
              <a:srgbClr val="008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0101011010</a:t>
            </a:r>
          </a:p>
        </p:txBody>
      </p:sp>
      <p:cxnSp>
        <p:nvCxnSpPr>
          <p:cNvPr id="29" name="Straight Arrow Connector 28"/>
          <p:cNvCxnSpPr/>
          <p:nvPr/>
        </p:nvCxnSpPr>
        <p:spPr>
          <a:xfrm flipH="1" flipV="1">
            <a:off x="8338323" y="3695268"/>
            <a:ext cx="348477" cy="1025"/>
          </a:xfrm>
          <a:prstGeom prst="straightConnector1">
            <a:avLst/>
          </a:prstGeom>
          <a:ln>
            <a:solidFill>
              <a:srgbClr val="800000"/>
            </a:solidFill>
            <a:tailEnd type="arrow"/>
          </a:ln>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flipV="1">
            <a:off x="8686801" y="2907410"/>
            <a:ext cx="0" cy="778752"/>
          </a:xfrm>
          <a:prstGeom prst="line">
            <a:avLst/>
          </a:prstGeom>
          <a:ln>
            <a:solidFill>
              <a:srgbClr val="800000"/>
            </a:solidFill>
          </a:ln>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p:nvCxnSpPr>
        <p:spPr>
          <a:xfrm flipH="1">
            <a:off x="8338323" y="2907410"/>
            <a:ext cx="348477" cy="0"/>
          </a:xfrm>
          <a:prstGeom prst="line">
            <a:avLst/>
          </a:prstGeom>
          <a:ln>
            <a:solidFill>
              <a:srgbClr val="800000"/>
            </a:solidFill>
          </a:ln>
        </p:spPr>
        <p:style>
          <a:lnRef idx="2">
            <a:schemeClr val="accent1"/>
          </a:lnRef>
          <a:fillRef idx="0">
            <a:schemeClr val="accent1"/>
          </a:fillRef>
          <a:effectRef idx="1">
            <a:schemeClr val="accent1"/>
          </a:effectRef>
          <a:fontRef idx="minor">
            <a:schemeClr val="tx1"/>
          </a:fontRef>
        </p:style>
      </p:cxnSp>
      <p:sp>
        <p:nvSpPr>
          <p:cNvPr id="20" name="Rectangle 19"/>
          <p:cNvSpPr/>
          <p:nvPr/>
        </p:nvSpPr>
        <p:spPr>
          <a:xfrm>
            <a:off x="6912661" y="4252490"/>
            <a:ext cx="1425663" cy="277769"/>
          </a:xfrm>
          <a:prstGeom prst="rect">
            <a:avLst/>
          </a:prstGeom>
          <a:solidFill>
            <a:srgbClr val="008000">
              <a:alpha val="50000"/>
            </a:srgbClr>
          </a:solidFill>
          <a:ln w="28575" cmpd="sng">
            <a:solidFill>
              <a:srgbClr val="008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0101011010</a:t>
            </a:r>
          </a:p>
        </p:txBody>
      </p:sp>
      <p:sp>
        <p:nvSpPr>
          <p:cNvPr id="24" name="Rectangle 23"/>
          <p:cNvSpPr/>
          <p:nvPr/>
        </p:nvSpPr>
        <p:spPr>
          <a:xfrm>
            <a:off x="6912662" y="4803966"/>
            <a:ext cx="1425663" cy="277769"/>
          </a:xfrm>
          <a:prstGeom prst="rect">
            <a:avLst/>
          </a:prstGeom>
          <a:solidFill>
            <a:srgbClr val="008000">
              <a:alpha val="50000"/>
            </a:srgbClr>
          </a:solidFill>
          <a:ln w="28575" cmpd="sng">
            <a:solidFill>
              <a:srgbClr val="008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0101011010</a:t>
            </a:r>
          </a:p>
        </p:txBody>
      </p:sp>
      <p:sp>
        <p:nvSpPr>
          <p:cNvPr id="27" name="Rectangle 26"/>
          <p:cNvSpPr/>
          <p:nvPr/>
        </p:nvSpPr>
        <p:spPr>
          <a:xfrm>
            <a:off x="6912660" y="2746575"/>
            <a:ext cx="1425663" cy="277769"/>
          </a:xfrm>
          <a:prstGeom prst="rect">
            <a:avLst/>
          </a:prstGeom>
          <a:solidFill>
            <a:srgbClr val="800000">
              <a:alpha val="50000"/>
            </a:srgbClr>
          </a:solidFill>
          <a:ln w="28575" cmpd="sng">
            <a:solidFill>
              <a:srgbClr val="8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0101011010</a:t>
            </a:r>
          </a:p>
        </p:txBody>
      </p:sp>
      <p:sp>
        <p:nvSpPr>
          <p:cNvPr id="28" name="Rectangle 27"/>
          <p:cNvSpPr/>
          <p:nvPr/>
        </p:nvSpPr>
        <p:spPr>
          <a:xfrm>
            <a:off x="6912662" y="2464811"/>
            <a:ext cx="1425663" cy="277769"/>
          </a:xfrm>
          <a:prstGeom prst="rect">
            <a:avLst/>
          </a:prstGeom>
          <a:solidFill>
            <a:srgbClr val="800000">
              <a:alpha val="50000"/>
            </a:srgbClr>
          </a:solidFill>
          <a:ln w="28575" cmpd="sng">
            <a:solidFill>
              <a:srgbClr val="8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0101011010</a:t>
            </a:r>
          </a:p>
        </p:txBody>
      </p:sp>
      <p:sp>
        <p:nvSpPr>
          <p:cNvPr id="30" name="Rectangle 29"/>
          <p:cNvSpPr/>
          <p:nvPr/>
        </p:nvSpPr>
        <p:spPr>
          <a:xfrm>
            <a:off x="6912662" y="2188901"/>
            <a:ext cx="1425663" cy="277769"/>
          </a:xfrm>
          <a:prstGeom prst="rect">
            <a:avLst/>
          </a:prstGeom>
          <a:solidFill>
            <a:srgbClr val="800000">
              <a:alpha val="50000"/>
            </a:srgbClr>
          </a:solidFill>
          <a:ln w="28575" cmpd="sng">
            <a:solidFill>
              <a:srgbClr val="8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0101011010</a:t>
            </a:r>
          </a:p>
        </p:txBody>
      </p:sp>
      <p:cxnSp>
        <p:nvCxnSpPr>
          <p:cNvPr id="31" name="Straight Arrow Connector 30"/>
          <p:cNvCxnSpPr/>
          <p:nvPr/>
        </p:nvCxnSpPr>
        <p:spPr>
          <a:xfrm flipH="1">
            <a:off x="8338324" y="4803966"/>
            <a:ext cx="634956" cy="0"/>
          </a:xfrm>
          <a:prstGeom prst="straightConnector1">
            <a:avLst/>
          </a:prstGeom>
          <a:ln>
            <a:solidFill>
              <a:srgbClr val="800000"/>
            </a:solidFill>
            <a:tailEnd type="arrow"/>
          </a:ln>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a:xfrm flipV="1">
            <a:off x="8839199" y="2615995"/>
            <a:ext cx="0" cy="1674642"/>
          </a:xfrm>
          <a:prstGeom prst="line">
            <a:avLst/>
          </a:prstGeom>
          <a:ln>
            <a:solidFill>
              <a:srgbClr val="800000"/>
            </a:solidFill>
          </a:ln>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flipH="1">
            <a:off x="8338324" y="2615995"/>
            <a:ext cx="500878" cy="0"/>
          </a:xfrm>
          <a:prstGeom prst="line">
            <a:avLst/>
          </a:prstGeom>
          <a:ln>
            <a:solidFill>
              <a:srgbClr val="800000"/>
            </a:solidFill>
          </a:ln>
        </p:spPr>
        <p:style>
          <a:lnRef idx="2">
            <a:schemeClr val="accent1"/>
          </a:lnRef>
          <a:fillRef idx="0">
            <a:schemeClr val="accent1"/>
          </a:fillRef>
          <a:effectRef idx="1">
            <a:schemeClr val="accent1"/>
          </a:effectRef>
          <a:fontRef idx="minor">
            <a:schemeClr val="tx1"/>
          </a:fontRef>
        </p:style>
      </p:cxnSp>
      <p:cxnSp>
        <p:nvCxnSpPr>
          <p:cNvPr id="49" name="Straight Arrow Connector 48"/>
          <p:cNvCxnSpPr/>
          <p:nvPr/>
        </p:nvCxnSpPr>
        <p:spPr>
          <a:xfrm flipH="1">
            <a:off x="8346621" y="4290637"/>
            <a:ext cx="500878" cy="0"/>
          </a:xfrm>
          <a:prstGeom prst="straightConnector1">
            <a:avLst/>
          </a:prstGeom>
          <a:ln>
            <a:solidFill>
              <a:srgbClr val="800000"/>
            </a:solidFill>
            <a:tailEnd type="arrow"/>
          </a:ln>
        </p:spPr>
        <p:style>
          <a:lnRef idx="2">
            <a:schemeClr val="accent1"/>
          </a:lnRef>
          <a:fillRef idx="0">
            <a:schemeClr val="accent1"/>
          </a:fillRef>
          <a:effectRef idx="1">
            <a:schemeClr val="accent1"/>
          </a:effectRef>
          <a:fontRef idx="minor">
            <a:schemeClr val="tx1"/>
          </a:fontRef>
        </p:style>
      </p:cxnSp>
      <p:cxnSp>
        <p:nvCxnSpPr>
          <p:cNvPr id="50" name="Straight Connector 49"/>
          <p:cNvCxnSpPr/>
          <p:nvPr/>
        </p:nvCxnSpPr>
        <p:spPr>
          <a:xfrm flipV="1">
            <a:off x="8973280" y="2343607"/>
            <a:ext cx="0" cy="2460359"/>
          </a:xfrm>
          <a:prstGeom prst="line">
            <a:avLst/>
          </a:prstGeom>
          <a:ln>
            <a:solidFill>
              <a:srgbClr val="800000"/>
            </a:solidFill>
          </a:ln>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a:xfrm flipH="1">
            <a:off x="8359990" y="2343607"/>
            <a:ext cx="613291" cy="0"/>
          </a:xfrm>
          <a:prstGeom prst="line">
            <a:avLst/>
          </a:prstGeom>
          <a:ln>
            <a:solidFill>
              <a:srgbClr val="800000"/>
            </a:solidFill>
          </a:ln>
        </p:spPr>
        <p:style>
          <a:lnRef idx="2">
            <a:schemeClr val="accent1"/>
          </a:lnRef>
          <a:fillRef idx="0">
            <a:schemeClr val="accent1"/>
          </a:fillRef>
          <a:effectRef idx="1">
            <a:schemeClr val="accent1"/>
          </a:effectRef>
          <a:fontRef idx="minor">
            <a:schemeClr val="tx1"/>
          </a:fontRef>
        </p:style>
      </p:cxnSp>
      <p:cxnSp>
        <p:nvCxnSpPr>
          <p:cNvPr id="60" name="Straight Arrow Connector 59"/>
          <p:cNvCxnSpPr/>
          <p:nvPr/>
        </p:nvCxnSpPr>
        <p:spPr>
          <a:xfrm>
            <a:off x="6535326" y="4270559"/>
            <a:ext cx="377337" cy="0"/>
          </a:xfrm>
          <a:prstGeom prst="straightConnector1">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cxnSp>
        <p:nvCxnSpPr>
          <p:cNvPr id="61" name="Straight Connector 60"/>
          <p:cNvCxnSpPr/>
          <p:nvPr/>
        </p:nvCxnSpPr>
        <p:spPr>
          <a:xfrm flipV="1">
            <a:off x="6535325" y="3943319"/>
            <a:ext cx="2" cy="327241"/>
          </a:xfrm>
          <a:prstGeom prst="line">
            <a:avLst/>
          </a:prstGeom>
          <a:ln>
            <a:solidFill>
              <a:srgbClr val="008000"/>
            </a:solidFill>
          </a:ln>
        </p:spPr>
        <p:style>
          <a:lnRef idx="2">
            <a:schemeClr val="accent1"/>
          </a:lnRef>
          <a:fillRef idx="0">
            <a:schemeClr val="accent1"/>
          </a:fillRef>
          <a:effectRef idx="1">
            <a:schemeClr val="accent1"/>
          </a:effectRef>
          <a:fontRef idx="minor">
            <a:schemeClr val="tx1"/>
          </a:fontRef>
        </p:style>
      </p:cxnSp>
      <p:cxnSp>
        <p:nvCxnSpPr>
          <p:cNvPr id="62" name="Straight Connector 61"/>
          <p:cNvCxnSpPr/>
          <p:nvPr/>
        </p:nvCxnSpPr>
        <p:spPr>
          <a:xfrm flipH="1">
            <a:off x="6535326" y="3943318"/>
            <a:ext cx="348477" cy="0"/>
          </a:xfrm>
          <a:prstGeom prst="line">
            <a:avLst/>
          </a:prstGeom>
          <a:ln>
            <a:solidFill>
              <a:srgbClr val="008000"/>
            </a:solidFill>
          </a:ln>
        </p:spPr>
        <p:style>
          <a:lnRef idx="2">
            <a:schemeClr val="accent1"/>
          </a:lnRef>
          <a:fillRef idx="0">
            <a:schemeClr val="accent1"/>
          </a:fillRef>
          <a:effectRef idx="1">
            <a:schemeClr val="accent1"/>
          </a:effectRef>
          <a:fontRef idx="minor">
            <a:schemeClr val="tx1"/>
          </a:fontRef>
        </p:style>
      </p:cxnSp>
      <p:cxnSp>
        <p:nvCxnSpPr>
          <p:cNvPr id="69" name="Straight Arrow Connector 68"/>
          <p:cNvCxnSpPr/>
          <p:nvPr/>
        </p:nvCxnSpPr>
        <p:spPr>
          <a:xfrm>
            <a:off x="6523344" y="4803966"/>
            <a:ext cx="425255" cy="0"/>
          </a:xfrm>
          <a:prstGeom prst="straightConnector1">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cxnSp>
        <p:nvCxnSpPr>
          <p:cNvPr id="70" name="Straight Connector 69"/>
          <p:cNvCxnSpPr/>
          <p:nvPr/>
        </p:nvCxnSpPr>
        <p:spPr>
          <a:xfrm flipV="1">
            <a:off x="6535323" y="4511058"/>
            <a:ext cx="2" cy="292908"/>
          </a:xfrm>
          <a:prstGeom prst="line">
            <a:avLst/>
          </a:prstGeom>
          <a:ln>
            <a:solidFill>
              <a:srgbClr val="008000"/>
            </a:solidFill>
          </a:ln>
        </p:spPr>
        <p:style>
          <a:lnRef idx="2">
            <a:schemeClr val="accent1"/>
          </a:lnRef>
          <a:fillRef idx="0">
            <a:schemeClr val="accent1"/>
          </a:fillRef>
          <a:effectRef idx="1">
            <a:schemeClr val="accent1"/>
          </a:effectRef>
          <a:fontRef idx="minor">
            <a:schemeClr val="tx1"/>
          </a:fontRef>
        </p:style>
      </p:cxnSp>
      <p:cxnSp>
        <p:nvCxnSpPr>
          <p:cNvPr id="71" name="Straight Connector 70"/>
          <p:cNvCxnSpPr/>
          <p:nvPr/>
        </p:nvCxnSpPr>
        <p:spPr>
          <a:xfrm flipH="1" flipV="1">
            <a:off x="6523347" y="4511057"/>
            <a:ext cx="389314" cy="1"/>
          </a:xfrm>
          <a:prstGeom prst="line">
            <a:avLst/>
          </a:prstGeom>
          <a:ln>
            <a:solidFill>
              <a:srgbClr val="008000"/>
            </a:solidFill>
          </a:ln>
        </p:spPr>
        <p:style>
          <a:lnRef idx="2">
            <a:schemeClr val="accent1"/>
          </a:lnRef>
          <a:fillRef idx="0">
            <a:schemeClr val="accent1"/>
          </a:fillRef>
          <a:effectRef idx="1">
            <a:schemeClr val="accent1"/>
          </a:effectRef>
          <a:fontRef idx="minor">
            <a:schemeClr val="tx1"/>
          </a:fontRef>
        </p:style>
      </p:cxnSp>
      <p:sp>
        <p:nvSpPr>
          <p:cNvPr id="79" name="Rectangle 78"/>
          <p:cNvSpPr/>
          <p:nvPr/>
        </p:nvSpPr>
        <p:spPr>
          <a:xfrm>
            <a:off x="6912660" y="3004400"/>
            <a:ext cx="1425663" cy="277769"/>
          </a:xfrm>
          <a:prstGeom prst="rect">
            <a:avLst/>
          </a:prstGeom>
          <a:solidFill>
            <a:srgbClr val="800000">
              <a:alpha val="50000"/>
            </a:srgbClr>
          </a:solidFill>
          <a:ln w="28575" cmpd="sng">
            <a:solidFill>
              <a:srgbClr val="8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0101011010</a:t>
            </a:r>
          </a:p>
        </p:txBody>
      </p:sp>
    </p:spTree>
    <p:extLst>
      <p:ext uri="{BB962C8B-B14F-4D97-AF65-F5344CB8AC3E}">
        <p14:creationId xmlns:p14="http://schemas.microsoft.com/office/powerpoint/2010/main" val="1331865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500"/>
                                        <p:tgtEl>
                                          <p:spTgt spid="24"/>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animEffect transition="in" filter="fade">
                                      <p:cBhvr>
                                        <p:cTn id="16" dur="500"/>
                                        <p:tgtEl>
                                          <p:spTgt spid="3">
                                            <p:txEl>
                                              <p:pRg st="1" end="1"/>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500"/>
                                        <p:tgtEl>
                                          <p:spTgt spid="3">
                                            <p:txEl>
                                              <p:pRg st="2" end="2"/>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29"/>
                                        </p:tgtEl>
                                        <p:attrNameLst>
                                          <p:attrName>style.visibility</p:attrName>
                                        </p:attrNameLst>
                                      </p:cBhvr>
                                      <p:to>
                                        <p:strVal val="visible"/>
                                      </p:to>
                                    </p:set>
                                    <p:animEffect transition="in" filter="fade">
                                      <p:cBhvr>
                                        <p:cTn id="30" dur="500"/>
                                        <p:tgtEl>
                                          <p:spTgt spid="29"/>
                                        </p:tgtEl>
                                      </p:cBhvr>
                                    </p:animEffect>
                                  </p:childTnLst>
                                </p:cTn>
                              </p:par>
                              <p:par>
                                <p:cTn id="31" presetID="10" presetClass="entr" presetSubtype="0" fill="hold" nodeType="withEffect">
                                  <p:stCondLst>
                                    <p:cond delay="0"/>
                                  </p:stCondLst>
                                  <p:childTnLst>
                                    <p:set>
                                      <p:cBhvr>
                                        <p:cTn id="32" dur="1" fill="hold">
                                          <p:stCondLst>
                                            <p:cond delay="0"/>
                                          </p:stCondLst>
                                        </p:cTn>
                                        <p:tgtEl>
                                          <p:spTgt spid="33"/>
                                        </p:tgtEl>
                                        <p:attrNameLst>
                                          <p:attrName>style.visibility</p:attrName>
                                        </p:attrNameLst>
                                      </p:cBhvr>
                                      <p:to>
                                        <p:strVal val="visible"/>
                                      </p:to>
                                    </p:set>
                                    <p:animEffect transition="in" filter="fade">
                                      <p:cBhvr>
                                        <p:cTn id="33" dur="500"/>
                                        <p:tgtEl>
                                          <p:spTgt spid="33"/>
                                        </p:tgtEl>
                                      </p:cBhvr>
                                    </p:animEffect>
                                  </p:childTnLst>
                                </p:cTn>
                              </p:par>
                              <p:par>
                                <p:cTn id="34" presetID="10" presetClass="entr" presetSubtype="0" fill="hold" nodeType="withEffect">
                                  <p:stCondLst>
                                    <p:cond delay="0"/>
                                  </p:stCondLst>
                                  <p:childTnLst>
                                    <p:set>
                                      <p:cBhvr>
                                        <p:cTn id="35" dur="1" fill="hold">
                                          <p:stCondLst>
                                            <p:cond delay="0"/>
                                          </p:stCondLst>
                                        </p:cTn>
                                        <p:tgtEl>
                                          <p:spTgt spid="31"/>
                                        </p:tgtEl>
                                        <p:attrNameLst>
                                          <p:attrName>style.visibility</p:attrName>
                                        </p:attrNameLst>
                                      </p:cBhvr>
                                      <p:to>
                                        <p:strVal val="visible"/>
                                      </p:to>
                                    </p:set>
                                    <p:animEffect transition="in" filter="fade">
                                      <p:cBhvr>
                                        <p:cTn id="36" dur="500"/>
                                        <p:tgtEl>
                                          <p:spTgt spid="31"/>
                                        </p:tgtEl>
                                      </p:cBhvr>
                                    </p:animEffect>
                                  </p:childTnLst>
                                </p:cTn>
                              </p:par>
                              <p:par>
                                <p:cTn id="37" presetID="10" presetClass="entr" presetSubtype="0" fill="hold" nodeType="withEffect">
                                  <p:stCondLst>
                                    <p:cond delay="0"/>
                                  </p:stCondLst>
                                  <p:childTnLst>
                                    <p:set>
                                      <p:cBhvr>
                                        <p:cTn id="38" dur="1" fill="hold">
                                          <p:stCondLst>
                                            <p:cond delay="0"/>
                                          </p:stCondLst>
                                        </p:cTn>
                                        <p:tgtEl>
                                          <p:spTgt spid="32"/>
                                        </p:tgtEl>
                                        <p:attrNameLst>
                                          <p:attrName>style.visibility</p:attrName>
                                        </p:attrNameLst>
                                      </p:cBhvr>
                                      <p:to>
                                        <p:strVal val="visible"/>
                                      </p:to>
                                    </p:set>
                                    <p:animEffect transition="in" filter="fade">
                                      <p:cBhvr>
                                        <p:cTn id="39" dur="500"/>
                                        <p:tgtEl>
                                          <p:spTgt spid="32"/>
                                        </p:tgtEl>
                                      </p:cBhvr>
                                    </p:animEffect>
                                  </p:childTnLst>
                                </p:cTn>
                              </p:par>
                              <p:par>
                                <p:cTn id="40" presetID="10" presetClass="entr" presetSubtype="0" fill="hold" nodeType="withEffect">
                                  <p:stCondLst>
                                    <p:cond delay="0"/>
                                  </p:stCondLst>
                                  <p:childTnLst>
                                    <p:set>
                                      <p:cBhvr>
                                        <p:cTn id="41" dur="1" fill="hold">
                                          <p:stCondLst>
                                            <p:cond delay="0"/>
                                          </p:stCondLst>
                                        </p:cTn>
                                        <p:tgtEl>
                                          <p:spTgt spid="49"/>
                                        </p:tgtEl>
                                        <p:attrNameLst>
                                          <p:attrName>style.visibility</p:attrName>
                                        </p:attrNameLst>
                                      </p:cBhvr>
                                      <p:to>
                                        <p:strVal val="visible"/>
                                      </p:to>
                                    </p:set>
                                    <p:animEffect transition="in" filter="fade">
                                      <p:cBhvr>
                                        <p:cTn id="42" dur="500"/>
                                        <p:tgtEl>
                                          <p:spTgt spid="49"/>
                                        </p:tgtEl>
                                      </p:cBhvr>
                                    </p:animEffect>
                                  </p:childTnLst>
                                </p:cTn>
                              </p:par>
                              <p:par>
                                <p:cTn id="43" presetID="10" presetClass="entr" presetSubtype="0" fill="hold" nodeType="withEffect">
                                  <p:stCondLst>
                                    <p:cond delay="0"/>
                                  </p:stCondLst>
                                  <p:childTnLst>
                                    <p:set>
                                      <p:cBhvr>
                                        <p:cTn id="44" dur="1" fill="hold">
                                          <p:stCondLst>
                                            <p:cond delay="0"/>
                                          </p:stCondLst>
                                        </p:cTn>
                                        <p:tgtEl>
                                          <p:spTgt spid="50"/>
                                        </p:tgtEl>
                                        <p:attrNameLst>
                                          <p:attrName>style.visibility</p:attrName>
                                        </p:attrNameLst>
                                      </p:cBhvr>
                                      <p:to>
                                        <p:strVal val="visible"/>
                                      </p:to>
                                    </p:set>
                                    <p:animEffect transition="in" filter="fade">
                                      <p:cBhvr>
                                        <p:cTn id="45" dur="500"/>
                                        <p:tgtEl>
                                          <p:spTgt spid="50"/>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7"/>
                                        </p:tgtEl>
                                        <p:attrNameLst>
                                          <p:attrName>style.visibility</p:attrName>
                                        </p:attrNameLst>
                                      </p:cBhvr>
                                      <p:to>
                                        <p:strVal val="visible"/>
                                      </p:to>
                                    </p:set>
                                    <p:animEffect transition="in" filter="fade">
                                      <p:cBhvr>
                                        <p:cTn id="48" dur="500"/>
                                        <p:tgtEl>
                                          <p:spTgt spid="27"/>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28"/>
                                        </p:tgtEl>
                                        <p:attrNameLst>
                                          <p:attrName>style.visibility</p:attrName>
                                        </p:attrNameLst>
                                      </p:cBhvr>
                                      <p:to>
                                        <p:strVal val="visible"/>
                                      </p:to>
                                    </p:set>
                                    <p:animEffect transition="in" filter="fade">
                                      <p:cBhvr>
                                        <p:cTn id="51" dur="500"/>
                                        <p:tgtEl>
                                          <p:spTgt spid="28"/>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30"/>
                                        </p:tgtEl>
                                        <p:attrNameLst>
                                          <p:attrName>style.visibility</p:attrName>
                                        </p:attrNameLst>
                                      </p:cBhvr>
                                      <p:to>
                                        <p:strVal val="visible"/>
                                      </p:to>
                                    </p:set>
                                    <p:animEffect transition="in" filter="fade">
                                      <p:cBhvr>
                                        <p:cTn id="54" dur="500"/>
                                        <p:tgtEl>
                                          <p:spTgt spid="30"/>
                                        </p:tgtEl>
                                      </p:cBhvr>
                                    </p:animEffect>
                                  </p:childTnLst>
                                </p:cTn>
                              </p:par>
                              <p:par>
                                <p:cTn id="55" presetID="10" presetClass="entr" presetSubtype="0" fill="hold" nodeType="withEffect">
                                  <p:stCondLst>
                                    <p:cond delay="0"/>
                                  </p:stCondLst>
                                  <p:childTnLst>
                                    <p:set>
                                      <p:cBhvr>
                                        <p:cTn id="56" dur="1" fill="hold">
                                          <p:stCondLst>
                                            <p:cond delay="0"/>
                                          </p:stCondLst>
                                        </p:cTn>
                                        <p:tgtEl>
                                          <p:spTgt spid="51"/>
                                        </p:tgtEl>
                                        <p:attrNameLst>
                                          <p:attrName>style.visibility</p:attrName>
                                        </p:attrNameLst>
                                      </p:cBhvr>
                                      <p:to>
                                        <p:strVal val="visible"/>
                                      </p:to>
                                    </p:set>
                                    <p:animEffect transition="in" filter="fade">
                                      <p:cBhvr>
                                        <p:cTn id="57" dur="500"/>
                                        <p:tgtEl>
                                          <p:spTgt spid="51"/>
                                        </p:tgtEl>
                                      </p:cBhvr>
                                    </p:animEffect>
                                  </p:childTnLst>
                                </p:cTn>
                              </p:par>
                              <p:par>
                                <p:cTn id="58" presetID="10" presetClass="entr" presetSubtype="0" fill="hold" nodeType="withEffect">
                                  <p:stCondLst>
                                    <p:cond delay="0"/>
                                  </p:stCondLst>
                                  <p:childTnLst>
                                    <p:set>
                                      <p:cBhvr>
                                        <p:cTn id="59" dur="1" fill="hold">
                                          <p:stCondLst>
                                            <p:cond delay="0"/>
                                          </p:stCondLst>
                                        </p:cTn>
                                        <p:tgtEl>
                                          <p:spTgt spid="35"/>
                                        </p:tgtEl>
                                        <p:attrNameLst>
                                          <p:attrName>style.visibility</p:attrName>
                                        </p:attrNameLst>
                                      </p:cBhvr>
                                      <p:to>
                                        <p:strVal val="visible"/>
                                      </p:to>
                                    </p:set>
                                    <p:animEffect transition="in" filter="fade">
                                      <p:cBhvr>
                                        <p:cTn id="60" dur="500"/>
                                        <p:tgtEl>
                                          <p:spTgt spid="35"/>
                                        </p:tgtEl>
                                      </p:cBhvr>
                                    </p:animEffect>
                                  </p:childTnLst>
                                </p:cTn>
                              </p:par>
                              <p:par>
                                <p:cTn id="61" presetID="10" presetClass="entr" presetSubtype="0" fill="hold" nodeType="withEffect">
                                  <p:stCondLst>
                                    <p:cond delay="0"/>
                                  </p:stCondLst>
                                  <p:childTnLst>
                                    <p:set>
                                      <p:cBhvr>
                                        <p:cTn id="62" dur="1" fill="hold">
                                          <p:stCondLst>
                                            <p:cond delay="0"/>
                                          </p:stCondLst>
                                        </p:cTn>
                                        <p:tgtEl>
                                          <p:spTgt spid="34"/>
                                        </p:tgtEl>
                                        <p:attrNameLst>
                                          <p:attrName>style.visibility</p:attrName>
                                        </p:attrNameLst>
                                      </p:cBhvr>
                                      <p:to>
                                        <p:strVal val="visible"/>
                                      </p:to>
                                    </p:set>
                                    <p:animEffect transition="in" filter="fade">
                                      <p:cBhvr>
                                        <p:cTn id="63" dur="500"/>
                                        <p:tgtEl>
                                          <p:spTgt spid="34"/>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79"/>
                                        </p:tgtEl>
                                        <p:attrNameLst>
                                          <p:attrName>style.visibility</p:attrName>
                                        </p:attrNameLst>
                                      </p:cBhvr>
                                      <p:to>
                                        <p:strVal val="visible"/>
                                      </p:to>
                                    </p:set>
                                    <p:animEffect transition="in" filter="fade">
                                      <p:cBhvr>
                                        <p:cTn id="66" dur="500"/>
                                        <p:tgtEl>
                                          <p:spTgt spid="79"/>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3">
                                            <p:txEl>
                                              <p:pRg st="5" end="5"/>
                                            </p:txEl>
                                          </p:spTgt>
                                        </p:tgtEl>
                                        <p:attrNameLst>
                                          <p:attrName>style.visibility</p:attrName>
                                        </p:attrNameLst>
                                      </p:cBhvr>
                                      <p:to>
                                        <p:strVal val="visible"/>
                                      </p:to>
                                    </p:set>
                                    <p:animEffect transition="in" filter="fade">
                                      <p:cBhvr>
                                        <p:cTn id="71" dur="500"/>
                                        <p:tgtEl>
                                          <p:spTgt spid="3">
                                            <p:txEl>
                                              <p:pRg st="5" end="5"/>
                                            </p:txEl>
                                          </p:spTgt>
                                        </p:tgtEl>
                                      </p:cBhvr>
                                    </p:animEffect>
                                  </p:childTnLst>
                                </p:cTn>
                              </p:par>
                              <p:par>
                                <p:cTn id="72" presetID="10" presetClass="entr" presetSubtype="0" fill="hold" nodeType="withEffect">
                                  <p:stCondLst>
                                    <p:cond delay="0"/>
                                  </p:stCondLst>
                                  <p:childTnLst>
                                    <p:set>
                                      <p:cBhvr>
                                        <p:cTn id="73" dur="1" fill="hold">
                                          <p:stCondLst>
                                            <p:cond delay="0"/>
                                          </p:stCondLst>
                                        </p:cTn>
                                        <p:tgtEl>
                                          <p:spTgt spid="60"/>
                                        </p:tgtEl>
                                        <p:attrNameLst>
                                          <p:attrName>style.visibility</p:attrName>
                                        </p:attrNameLst>
                                      </p:cBhvr>
                                      <p:to>
                                        <p:strVal val="visible"/>
                                      </p:to>
                                    </p:set>
                                    <p:animEffect transition="in" filter="fade">
                                      <p:cBhvr>
                                        <p:cTn id="74" dur="500"/>
                                        <p:tgtEl>
                                          <p:spTgt spid="60"/>
                                        </p:tgtEl>
                                      </p:cBhvr>
                                    </p:animEffect>
                                  </p:childTnLst>
                                </p:cTn>
                              </p:par>
                              <p:par>
                                <p:cTn id="75" presetID="10" presetClass="entr" presetSubtype="0" fill="hold" nodeType="withEffect">
                                  <p:stCondLst>
                                    <p:cond delay="0"/>
                                  </p:stCondLst>
                                  <p:childTnLst>
                                    <p:set>
                                      <p:cBhvr>
                                        <p:cTn id="76" dur="1" fill="hold">
                                          <p:stCondLst>
                                            <p:cond delay="0"/>
                                          </p:stCondLst>
                                        </p:cTn>
                                        <p:tgtEl>
                                          <p:spTgt spid="61"/>
                                        </p:tgtEl>
                                        <p:attrNameLst>
                                          <p:attrName>style.visibility</p:attrName>
                                        </p:attrNameLst>
                                      </p:cBhvr>
                                      <p:to>
                                        <p:strVal val="visible"/>
                                      </p:to>
                                    </p:set>
                                    <p:animEffect transition="in" filter="fade">
                                      <p:cBhvr>
                                        <p:cTn id="77" dur="500"/>
                                        <p:tgtEl>
                                          <p:spTgt spid="61"/>
                                        </p:tgtEl>
                                      </p:cBhvr>
                                    </p:animEffect>
                                  </p:childTnLst>
                                </p:cTn>
                              </p:par>
                              <p:par>
                                <p:cTn id="78" presetID="10" presetClass="entr" presetSubtype="0" fill="hold" nodeType="withEffect">
                                  <p:stCondLst>
                                    <p:cond delay="0"/>
                                  </p:stCondLst>
                                  <p:childTnLst>
                                    <p:set>
                                      <p:cBhvr>
                                        <p:cTn id="79" dur="1" fill="hold">
                                          <p:stCondLst>
                                            <p:cond delay="0"/>
                                          </p:stCondLst>
                                        </p:cTn>
                                        <p:tgtEl>
                                          <p:spTgt spid="62"/>
                                        </p:tgtEl>
                                        <p:attrNameLst>
                                          <p:attrName>style.visibility</p:attrName>
                                        </p:attrNameLst>
                                      </p:cBhvr>
                                      <p:to>
                                        <p:strVal val="visible"/>
                                      </p:to>
                                    </p:set>
                                    <p:animEffect transition="in" filter="fade">
                                      <p:cBhvr>
                                        <p:cTn id="80" dur="500"/>
                                        <p:tgtEl>
                                          <p:spTgt spid="62"/>
                                        </p:tgtEl>
                                      </p:cBhvr>
                                    </p:animEffect>
                                  </p:childTnLst>
                                </p:cTn>
                              </p:par>
                              <p:par>
                                <p:cTn id="81" presetID="10" presetClass="entr" presetSubtype="0" fill="hold" nodeType="withEffect">
                                  <p:stCondLst>
                                    <p:cond delay="0"/>
                                  </p:stCondLst>
                                  <p:childTnLst>
                                    <p:set>
                                      <p:cBhvr>
                                        <p:cTn id="82" dur="1" fill="hold">
                                          <p:stCondLst>
                                            <p:cond delay="0"/>
                                          </p:stCondLst>
                                        </p:cTn>
                                        <p:tgtEl>
                                          <p:spTgt spid="69"/>
                                        </p:tgtEl>
                                        <p:attrNameLst>
                                          <p:attrName>style.visibility</p:attrName>
                                        </p:attrNameLst>
                                      </p:cBhvr>
                                      <p:to>
                                        <p:strVal val="visible"/>
                                      </p:to>
                                    </p:set>
                                    <p:animEffect transition="in" filter="fade">
                                      <p:cBhvr>
                                        <p:cTn id="83" dur="500"/>
                                        <p:tgtEl>
                                          <p:spTgt spid="69"/>
                                        </p:tgtEl>
                                      </p:cBhvr>
                                    </p:animEffect>
                                  </p:childTnLst>
                                </p:cTn>
                              </p:par>
                              <p:par>
                                <p:cTn id="84" presetID="10" presetClass="entr" presetSubtype="0" fill="hold" nodeType="withEffect">
                                  <p:stCondLst>
                                    <p:cond delay="0"/>
                                  </p:stCondLst>
                                  <p:childTnLst>
                                    <p:set>
                                      <p:cBhvr>
                                        <p:cTn id="85" dur="1" fill="hold">
                                          <p:stCondLst>
                                            <p:cond delay="0"/>
                                          </p:stCondLst>
                                        </p:cTn>
                                        <p:tgtEl>
                                          <p:spTgt spid="70"/>
                                        </p:tgtEl>
                                        <p:attrNameLst>
                                          <p:attrName>style.visibility</p:attrName>
                                        </p:attrNameLst>
                                      </p:cBhvr>
                                      <p:to>
                                        <p:strVal val="visible"/>
                                      </p:to>
                                    </p:set>
                                    <p:animEffect transition="in" filter="fade">
                                      <p:cBhvr>
                                        <p:cTn id="86" dur="500"/>
                                        <p:tgtEl>
                                          <p:spTgt spid="70"/>
                                        </p:tgtEl>
                                      </p:cBhvr>
                                    </p:animEffect>
                                  </p:childTnLst>
                                </p:cTn>
                              </p:par>
                              <p:par>
                                <p:cTn id="87" presetID="10" presetClass="entr" presetSubtype="0" fill="hold" nodeType="withEffect">
                                  <p:stCondLst>
                                    <p:cond delay="0"/>
                                  </p:stCondLst>
                                  <p:childTnLst>
                                    <p:set>
                                      <p:cBhvr>
                                        <p:cTn id="88" dur="1" fill="hold">
                                          <p:stCondLst>
                                            <p:cond delay="0"/>
                                          </p:stCondLst>
                                        </p:cTn>
                                        <p:tgtEl>
                                          <p:spTgt spid="71"/>
                                        </p:tgtEl>
                                        <p:attrNameLst>
                                          <p:attrName>style.visibility</p:attrName>
                                        </p:attrNameLst>
                                      </p:cBhvr>
                                      <p:to>
                                        <p:strVal val="visible"/>
                                      </p:to>
                                    </p:set>
                                    <p:animEffect transition="in" filter="fade">
                                      <p:cBhvr>
                                        <p:cTn id="89" dur="500"/>
                                        <p:tgtEl>
                                          <p:spTgt spid="71"/>
                                        </p:tgtEl>
                                      </p:cBhvr>
                                    </p:animEffect>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nodeType="clickEffect">
                                  <p:stCondLst>
                                    <p:cond delay="0"/>
                                  </p:stCondLst>
                                  <p:childTnLst>
                                    <p:set>
                                      <p:cBhvr>
                                        <p:cTn id="93" dur="1" fill="hold">
                                          <p:stCondLst>
                                            <p:cond delay="0"/>
                                          </p:stCondLst>
                                        </p:cTn>
                                        <p:tgtEl>
                                          <p:spTgt spid="3">
                                            <p:txEl>
                                              <p:pRg st="6" end="6"/>
                                            </p:txEl>
                                          </p:spTgt>
                                        </p:tgtEl>
                                        <p:attrNameLst>
                                          <p:attrName>style.visibility</p:attrName>
                                        </p:attrNameLst>
                                      </p:cBhvr>
                                      <p:to>
                                        <p:strVal val="visible"/>
                                      </p:to>
                                    </p:set>
                                    <p:animEffect transition="in" filter="fade">
                                      <p:cBhvr>
                                        <p:cTn id="94"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20" grpId="0" animBg="1"/>
      <p:bldP spid="24" grpId="0" animBg="1"/>
      <p:bldP spid="27" grpId="0" animBg="1"/>
      <p:bldP spid="28" grpId="0" animBg="1"/>
      <p:bldP spid="30" grpId="0" animBg="1"/>
      <p:bldP spid="79"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Code Execution – The ROP Way</a:t>
            </a:r>
            <a:endParaRPr lang="zh-CN" altLang="en-US" dirty="0"/>
          </a:p>
        </p:txBody>
      </p:sp>
      <p:sp>
        <p:nvSpPr>
          <p:cNvPr id="4" name="灯片编号占位符 3"/>
          <p:cNvSpPr>
            <a:spLocks noGrp="1"/>
          </p:cNvSpPr>
          <p:nvPr>
            <p:ph type="sldNum" sz="quarter" idx="12"/>
          </p:nvPr>
        </p:nvSpPr>
        <p:spPr>
          <a:xfrm>
            <a:off x="6660232" y="5305772"/>
            <a:ext cx="2133600" cy="304271"/>
          </a:xfrm>
        </p:spPr>
        <p:txBody>
          <a:bodyPr/>
          <a:lstStyle/>
          <a:p>
            <a:pPr>
              <a:buClr>
                <a:srgbClr val="C0504D"/>
              </a:buClr>
            </a:pPr>
            <a:r>
              <a:rPr lang="en-US" altLang="zh-CN" dirty="0">
                <a:solidFill>
                  <a:prstClr val="black">
                    <a:tint val="75000"/>
                  </a:prstClr>
                </a:solidFill>
              </a:rPr>
              <a:t>slide </a:t>
            </a:r>
            <a:fld id="{FC44878F-80F7-4CC7-9F5A-13EE0C6375D3}" type="slidenum">
              <a:rPr lang="en-US" altLang="zh-CN" smtClean="0">
                <a:solidFill>
                  <a:prstClr val="black">
                    <a:tint val="75000"/>
                  </a:prstClr>
                </a:solidFill>
              </a:rPr>
              <a:pPr>
                <a:buClr>
                  <a:srgbClr val="C0504D"/>
                </a:buClr>
              </a:pPr>
              <a:t>17</a:t>
            </a:fld>
            <a:endParaRPr lang="en-US" altLang="zh-CN" dirty="0">
              <a:solidFill>
                <a:prstClr val="black">
                  <a:tint val="75000"/>
                </a:prstClr>
              </a:solidFill>
            </a:endParaRPr>
          </a:p>
        </p:txBody>
      </p:sp>
      <p:sp>
        <p:nvSpPr>
          <p:cNvPr id="11" name="TextBox 4"/>
          <p:cNvSpPr txBox="1"/>
          <p:nvPr/>
        </p:nvSpPr>
        <p:spPr>
          <a:xfrm>
            <a:off x="835686" y="1877464"/>
            <a:ext cx="2108269" cy="461665"/>
          </a:xfrm>
          <a:prstGeom prst="rect">
            <a:avLst/>
          </a:prstGeom>
          <a:noFill/>
        </p:spPr>
        <p:txBody>
          <a:bodyPr wrap="none" rtlCol="0">
            <a:spAutoFit/>
          </a:bodyPr>
          <a:lstStyle/>
          <a:p>
            <a:r>
              <a:rPr lang="en-US" sz="2400" b="1" dirty="0"/>
              <a:t>Desired Logic</a:t>
            </a:r>
          </a:p>
        </p:txBody>
      </p:sp>
      <p:sp>
        <p:nvSpPr>
          <p:cNvPr id="12" name="Rounded Rectangle 10"/>
          <p:cNvSpPr/>
          <p:nvPr/>
        </p:nvSpPr>
        <p:spPr>
          <a:xfrm>
            <a:off x="251520" y="1345332"/>
            <a:ext cx="3276600" cy="508759"/>
          </a:xfrm>
          <a:prstGeom prst="roundRect">
            <a:avLst/>
          </a:prstGeom>
          <a:ln w="28575" cap="flat" cmpd="sng">
            <a:miter lim="800000"/>
          </a:ln>
        </p:spPr>
        <p:style>
          <a:lnRef idx="2">
            <a:schemeClr val="accent2">
              <a:shade val="50000"/>
            </a:schemeClr>
          </a:lnRef>
          <a:fillRef idx="1">
            <a:schemeClr val="accent2"/>
          </a:fillRef>
          <a:effectRef idx="0">
            <a:schemeClr val="accent2"/>
          </a:effectRef>
          <a:fontRef idx="minor">
            <a:schemeClr val="lt1"/>
          </a:fontRef>
        </p:style>
        <p:txBody>
          <a:bodyPr wrap="square" rtlCol="0" anchor="ctr" anchorCtr="1">
            <a:noAutofit/>
          </a:bodyPr>
          <a:lstStyle/>
          <a:p>
            <a:r>
              <a:rPr lang="en-US" sz="2800" dirty="0" err="1">
                <a:latin typeface="Consolas"/>
                <a:cs typeface="Consolas"/>
              </a:rPr>
              <a:t>Mem</a:t>
            </a:r>
            <a:r>
              <a:rPr lang="en-US" sz="2800" dirty="0">
                <a:latin typeface="Consolas"/>
                <a:cs typeface="Consolas"/>
              </a:rPr>
              <a:t>[v2] = v1</a:t>
            </a:r>
          </a:p>
        </p:txBody>
      </p:sp>
      <p:sp>
        <p:nvSpPr>
          <p:cNvPr id="13" name="Content Placeholder 2"/>
          <p:cNvSpPr txBox="1">
            <a:spLocks/>
          </p:cNvSpPr>
          <p:nvPr/>
        </p:nvSpPr>
        <p:spPr>
          <a:xfrm>
            <a:off x="611560" y="3577580"/>
            <a:ext cx="3024336" cy="1440160"/>
          </a:xfrm>
          <a:prstGeom prst="rect">
            <a:avLst/>
          </a:prstGeom>
          <a:ln>
            <a:noFill/>
          </a:ln>
        </p:spPr>
        <p:txBody>
          <a:bodyPr vert="horz" lIns="91440" tIns="45720" rIns="91440" bIns="45720" rtlCol="0" anchor="t" anchorCtr="0">
            <a:normAutofit/>
          </a:bodyPr>
          <a:lstStyle>
            <a:lvl1pPr marL="292100" indent="-292100" algn="l" defTabSz="457200" rtl="0" eaLnBrk="1" latinLnBrk="0" hangingPunct="1">
              <a:spcBef>
                <a:spcPct val="20000"/>
              </a:spcBef>
              <a:buFont typeface="Arial"/>
              <a:buChar char="•"/>
              <a:defRPr sz="3200" kern="1200">
                <a:solidFill>
                  <a:schemeClr val="tx1"/>
                </a:solidFill>
                <a:latin typeface="+mn-lt"/>
                <a:ea typeface="+mn-ea"/>
                <a:cs typeface="Calibri"/>
              </a:defRPr>
            </a:lvl1pPr>
            <a:lvl2pPr marL="635000" indent="-292100" algn="l" defTabSz="457200" rtl="0" eaLnBrk="1" latinLnBrk="0" hangingPunct="1">
              <a:spcBef>
                <a:spcPct val="20000"/>
              </a:spcBef>
              <a:buFont typeface="Arial"/>
              <a:buChar char="–"/>
              <a:defRPr sz="2800" kern="1200">
                <a:solidFill>
                  <a:schemeClr val="tx1"/>
                </a:solidFill>
                <a:latin typeface="+mn-lt"/>
                <a:ea typeface="+mn-ea"/>
                <a:cs typeface="Calibri"/>
              </a:defRPr>
            </a:lvl2pPr>
            <a:lvl3pPr marL="914400" indent="-228600" algn="l" defTabSz="457200" rtl="0" eaLnBrk="1" latinLnBrk="0" hangingPunct="1">
              <a:spcBef>
                <a:spcPct val="20000"/>
              </a:spcBef>
              <a:buFont typeface="Arial"/>
              <a:buChar char="•"/>
              <a:defRPr sz="2400" kern="1200">
                <a:solidFill>
                  <a:schemeClr val="tx1"/>
                </a:solidFill>
                <a:latin typeface="+mn-lt"/>
                <a:ea typeface="+mn-ea"/>
                <a:cs typeface="Calibri"/>
              </a:defRPr>
            </a:lvl3pPr>
            <a:lvl4pPr marL="1143000" indent="-228600" algn="l" defTabSz="457200" rtl="0" eaLnBrk="1" latinLnBrk="0" hangingPunct="1">
              <a:spcBef>
                <a:spcPct val="20000"/>
              </a:spcBef>
              <a:buFont typeface="Arial"/>
              <a:buChar char="–"/>
              <a:tabLst/>
              <a:defRPr sz="2000" kern="1200">
                <a:solidFill>
                  <a:schemeClr val="tx1"/>
                </a:solidFill>
                <a:latin typeface="+mn-lt"/>
                <a:ea typeface="+mn-ea"/>
                <a:cs typeface="Calibri"/>
              </a:defRPr>
            </a:lvl4pPr>
            <a:lvl5pPr marL="1320800" indent="-177800" algn="l" defTabSz="457200" rtl="0" eaLnBrk="1" latinLnBrk="0" hangingPunct="1">
              <a:spcBef>
                <a:spcPct val="20000"/>
              </a:spcBef>
              <a:buFont typeface="Arial"/>
              <a:buChar char="»"/>
              <a:defRPr sz="2000" kern="1200">
                <a:solidFill>
                  <a:schemeClr val="tx1"/>
                </a:solidFill>
                <a:latin typeface="+mn-lt"/>
                <a:ea typeface="+mn-ea"/>
                <a:cs typeface="Calibri"/>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altLang="zh-CN" sz="2400" dirty="0" err="1">
                <a:latin typeface="Consolas"/>
                <a:cs typeface="Consolas"/>
              </a:rPr>
              <a:t>mov</a:t>
            </a:r>
            <a:r>
              <a:rPr lang="en-US" sz="2400" dirty="0">
                <a:latin typeface="Consolas"/>
                <a:cs typeface="Consolas"/>
              </a:rPr>
              <a:t> %</a:t>
            </a:r>
            <a:r>
              <a:rPr lang="en-US" sz="2400" dirty="0" err="1">
                <a:latin typeface="Consolas"/>
                <a:cs typeface="Consolas"/>
              </a:rPr>
              <a:t>eax</a:t>
            </a:r>
            <a:r>
              <a:rPr lang="en-US" sz="2400" dirty="0">
                <a:latin typeface="Consolas"/>
                <a:cs typeface="Consolas"/>
              </a:rPr>
              <a:t> v1; </a:t>
            </a:r>
          </a:p>
          <a:p>
            <a:pPr marL="0" indent="0">
              <a:buFont typeface="Arial"/>
              <a:buNone/>
            </a:pPr>
            <a:r>
              <a:rPr lang="en-US" sz="2400" dirty="0" err="1">
                <a:latin typeface="Consolas"/>
                <a:cs typeface="Consolas"/>
              </a:rPr>
              <a:t>mov</a:t>
            </a:r>
            <a:r>
              <a:rPr lang="en-US" sz="2400" dirty="0">
                <a:latin typeface="Consolas"/>
                <a:cs typeface="Consolas"/>
              </a:rPr>
              <a:t> %</a:t>
            </a:r>
            <a:r>
              <a:rPr lang="en-US" sz="2400" dirty="0" err="1">
                <a:latin typeface="Consolas"/>
                <a:cs typeface="Consolas"/>
              </a:rPr>
              <a:t>ebx</a:t>
            </a:r>
            <a:r>
              <a:rPr lang="en-US" sz="2400" dirty="0">
                <a:latin typeface="Consolas"/>
                <a:cs typeface="Consolas"/>
              </a:rPr>
              <a:t> v2;</a:t>
            </a:r>
          </a:p>
          <a:p>
            <a:pPr marL="0" indent="0">
              <a:buFont typeface="Arial"/>
              <a:buNone/>
            </a:pPr>
            <a:r>
              <a:rPr lang="en-US" sz="2400" dirty="0" err="1">
                <a:latin typeface="Consolas"/>
                <a:cs typeface="Consolas"/>
              </a:rPr>
              <a:t>mov</a:t>
            </a:r>
            <a:r>
              <a:rPr lang="en-US" sz="2400" dirty="0">
                <a:latin typeface="Consolas"/>
                <a:cs typeface="Consolas"/>
              </a:rPr>
              <a:t> [%</a:t>
            </a:r>
            <a:r>
              <a:rPr lang="en-US" sz="2400" dirty="0" err="1">
                <a:latin typeface="Consolas"/>
                <a:cs typeface="Consolas"/>
              </a:rPr>
              <a:t>ebx</a:t>
            </a:r>
            <a:r>
              <a:rPr lang="en-US" sz="2400" dirty="0">
                <a:latin typeface="Consolas"/>
                <a:cs typeface="Consolas"/>
              </a:rPr>
              <a:t>], %</a:t>
            </a:r>
            <a:r>
              <a:rPr lang="en-US" sz="2400" dirty="0" err="1">
                <a:latin typeface="Consolas"/>
                <a:cs typeface="Consolas"/>
              </a:rPr>
              <a:t>eax</a:t>
            </a:r>
            <a:endParaRPr lang="en-US" sz="2400" dirty="0">
              <a:latin typeface="Consolas"/>
              <a:cs typeface="Consolas"/>
            </a:endParaRPr>
          </a:p>
        </p:txBody>
      </p:sp>
      <p:sp>
        <p:nvSpPr>
          <p:cNvPr id="8" name="下箭头 7"/>
          <p:cNvSpPr/>
          <p:nvPr/>
        </p:nvSpPr>
        <p:spPr>
          <a:xfrm>
            <a:off x="1475656" y="2497460"/>
            <a:ext cx="432048" cy="936104"/>
          </a:xfrm>
          <a:prstGeom prst="downArrow">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Content Placeholder 2"/>
          <p:cNvSpPr txBox="1">
            <a:spLocks/>
          </p:cNvSpPr>
          <p:nvPr/>
        </p:nvSpPr>
        <p:spPr>
          <a:xfrm>
            <a:off x="4920746" y="3835857"/>
            <a:ext cx="3395670" cy="1469915"/>
          </a:xfrm>
          <a:prstGeom prst="rect">
            <a:avLst/>
          </a:prstGeom>
          <a:ln>
            <a:noFill/>
          </a:ln>
        </p:spPr>
        <p:txBody>
          <a:bodyPr vert="horz" lIns="91440" tIns="45720" rIns="91440" bIns="45720" rtlCol="0" anchor="t" anchorCtr="0">
            <a:normAutofit/>
          </a:bodyPr>
          <a:lstStyle>
            <a:lvl1pPr marL="292100" indent="-292100" algn="l" defTabSz="457200" rtl="0" eaLnBrk="1" latinLnBrk="0" hangingPunct="1">
              <a:spcBef>
                <a:spcPct val="20000"/>
              </a:spcBef>
              <a:buFont typeface="Arial"/>
              <a:buChar char="•"/>
              <a:defRPr sz="3200" kern="1200">
                <a:solidFill>
                  <a:schemeClr val="tx1"/>
                </a:solidFill>
                <a:latin typeface="+mn-lt"/>
                <a:ea typeface="+mn-ea"/>
                <a:cs typeface="Calibri"/>
              </a:defRPr>
            </a:lvl1pPr>
            <a:lvl2pPr marL="635000" indent="-292100" algn="l" defTabSz="457200" rtl="0" eaLnBrk="1" latinLnBrk="0" hangingPunct="1">
              <a:spcBef>
                <a:spcPct val="20000"/>
              </a:spcBef>
              <a:buFont typeface="Arial"/>
              <a:buChar char="–"/>
              <a:defRPr sz="2800" kern="1200">
                <a:solidFill>
                  <a:schemeClr val="tx1"/>
                </a:solidFill>
                <a:latin typeface="+mn-lt"/>
                <a:ea typeface="+mn-ea"/>
                <a:cs typeface="Calibri"/>
              </a:defRPr>
            </a:lvl2pPr>
            <a:lvl3pPr marL="914400" indent="-228600" algn="l" defTabSz="457200" rtl="0" eaLnBrk="1" latinLnBrk="0" hangingPunct="1">
              <a:spcBef>
                <a:spcPct val="20000"/>
              </a:spcBef>
              <a:buFont typeface="Arial"/>
              <a:buChar char="•"/>
              <a:defRPr sz="2400" kern="1200">
                <a:solidFill>
                  <a:schemeClr val="tx1"/>
                </a:solidFill>
                <a:latin typeface="+mn-lt"/>
                <a:ea typeface="+mn-ea"/>
                <a:cs typeface="Calibri"/>
              </a:defRPr>
            </a:lvl3pPr>
            <a:lvl4pPr marL="1143000" indent="-228600" algn="l" defTabSz="457200" rtl="0" eaLnBrk="1" latinLnBrk="0" hangingPunct="1">
              <a:spcBef>
                <a:spcPct val="20000"/>
              </a:spcBef>
              <a:buFont typeface="Arial"/>
              <a:buChar char="–"/>
              <a:tabLst/>
              <a:defRPr sz="2000" kern="1200">
                <a:solidFill>
                  <a:schemeClr val="tx1"/>
                </a:solidFill>
                <a:latin typeface="+mn-lt"/>
                <a:ea typeface="+mn-ea"/>
                <a:cs typeface="Calibri"/>
              </a:defRPr>
            </a:lvl4pPr>
            <a:lvl5pPr marL="1320800" indent="-177800" algn="l" defTabSz="457200" rtl="0" eaLnBrk="1" latinLnBrk="0" hangingPunct="1">
              <a:spcBef>
                <a:spcPct val="20000"/>
              </a:spcBef>
              <a:buFont typeface="Arial"/>
              <a:buChar char="»"/>
              <a:defRPr sz="2000" kern="1200">
                <a:solidFill>
                  <a:schemeClr val="tx1"/>
                </a:solidFill>
                <a:latin typeface="+mn-lt"/>
                <a:ea typeface="+mn-ea"/>
                <a:cs typeface="Calibri"/>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2400" dirty="0">
                <a:latin typeface="Consolas"/>
                <a:cs typeface="Consolas"/>
              </a:rPr>
              <a:t>a</a:t>
            </a:r>
            <a:r>
              <a:rPr lang="en-US" sz="2400" baseline="-25000" dirty="0">
                <a:latin typeface="Consolas"/>
                <a:cs typeface="Consolas"/>
              </a:rPr>
              <a:t>1</a:t>
            </a:r>
            <a:r>
              <a:rPr lang="en-US" sz="2400" dirty="0">
                <a:latin typeface="Consolas"/>
                <a:cs typeface="Consolas"/>
              </a:rPr>
              <a:t>: pop </a:t>
            </a:r>
            <a:r>
              <a:rPr lang="en-US" sz="2400" dirty="0" err="1">
                <a:latin typeface="Consolas"/>
                <a:cs typeface="Consolas"/>
              </a:rPr>
              <a:t>eax</a:t>
            </a:r>
            <a:r>
              <a:rPr lang="en-US" sz="2400" dirty="0">
                <a:latin typeface="Consolas"/>
                <a:cs typeface="Consolas"/>
              </a:rPr>
              <a:t>; ret</a:t>
            </a:r>
          </a:p>
          <a:p>
            <a:pPr marL="0" indent="0">
              <a:buFont typeface="Arial"/>
              <a:buNone/>
            </a:pPr>
            <a:r>
              <a:rPr lang="en-US" sz="2400" dirty="0">
                <a:latin typeface="Consolas"/>
                <a:cs typeface="Consolas"/>
              </a:rPr>
              <a:t>a</a:t>
            </a:r>
            <a:r>
              <a:rPr lang="en-US" sz="2400" baseline="-25000" dirty="0">
                <a:latin typeface="Consolas"/>
                <a:cs typeface="Consolas"/>
              </a:rPr>
              <a:t>2</a:t>
            </a:r>
            <a:r>
              <a:rPr lang="en-US" sz="2400" dirty="0">
                <a:latin typeface="Consolas"/>
                <a:cs typeface="Consolas"/>
              </a:rPr>
              <a:t>: pop </a:t>
            </a:r>
            <a:r>
              <a:rPr lang="en-US" sz="2400" dirty="0" err="1">
                <a:latin typeface="Consolas"/>
                <a:cs typeface="Consolas"/>
              </a:rPr>
              <a:t>ebx</a:t>
            </a:r>
            <a:r>
              <a:rPr lang="en-US" sz="2400" dirty="0">
                <a:latin typeface="Consolas"/>
                <a:cs typeface="Consolas"/>
              </a:rPr>
              <a:t>; ret</a:t>
            </a:r>
          </a:p>
          <a:p>
            <a:pPr marL="0" indent="0">
              <a:buFont typeface="Arial"/>
              <a:buNone/>
            </a:pPr>
            <a:r>
              <a:rPr lang="en-US" sz="2400" dirty="0">
                <a:latin typeface="Consolas"/>
                <a:cs typeface="Consolas"/>
              </a:rPr>
              <a:t>a</a:t>
            </a:r>
            <a:r>
              <a:rPr lang="en-US" sz="2400" baseline="-25000" dirty="0">
                <a:latin typeface="Consolas"/>
                <a:cs typeface="Consolas"/>
              </a:rPr>
              <a:t>3</a:t>
            </a:r>
            <a:r>
              <a:rPr lang="en-US" sz="2400" dirty="0">
                <a:latin typeface="Consolas"/>
                <a:cs typeface="Consolas"/>
              </a:rPr>
              <a:t>: </a:t>
            </a:r>
            <a:r>
              <a:rPr lang="en-US" sz="2400" dirty="0" err="1">
                <a:latin typeface="Consolas"/>
                <a:cs typeface="Consolas"/>
              </a:rPr>
              <a:t>mov</a:t>
            </a:r>
            <a:r>
              <a:rPr lang="en-US" sz="2400" dirty="0">
                <a:latin typeface="Consolas"/>
                <a:cs typeface="Consolas"/>
              </a:rPr>
              <a:t> [</a:t>
            </a:r>
            <a:r>
              <a:rPr lang="en-US" sz="2400" dirty="0" err="1">
                <a:latin typeface="Consolas"/>
                <a:cs typeface="Consolas"/>
              </a:rPr>
              <a:t>ebx</a:t>
            </a:r>
            <a:r>
              <a:rPr lang="en-US" sz="2400" dirty="0">
                <a:latin typeface="Consolas"/>
                <a:cs typeface="Consolas"/>
              </a:rPr>
              <a:t>], </a:t>
            </a:r>
            <a:r>
              <a:rPr lang="en-US" sz="2400" dirty="0" err="1">
                <a:latin typeface="Consolas"/>
                <a:cs typeface="Consolas"/>
              </a:rPr>
              <a:t>eax</a:t>
            </a:r>
            <a:endParaRPr lang="en-US" sz="2400" dirty="0">
              <a:latin typeface="Consolas"/>
              <a:cs typeface="Consolas"/>
            </a:endParaRPr>
          </a:p>
        </p:txBody>
      </p:sp>
      <p:graphicFrame>
        <p:nvGraphicFramePr>
          <p:cNvPr id="18" name="Table 5"/>
          <p:cNvGraphicFramePr>
            <a:graphicFrameLocks noGrp="1"/>
          </p:cNvGraphicFramePr>
          <p:nvPr>
            <p:extLst/>
          </p:nvPr>
        </p:nvGraphicFramePr>
        <p:xfrm>
          <a:off x="5920518" y="1273324"/>
          <a:ext cx="955738" cy="1828800"/>
        </p:xfrm>
        <a:graphic>
          <a:graphicData uri="http://schemas.openxmlformats.org/drawingml/2006/table">
            <a:tbl>
              <a:tblPr firstRow="1" bandRow="1">
                <a:tableStyleId>{2D5ABB26-0587-4C30-8999-92F81FD0307C}</a:tableStyleId>
              </a:tblPr>
              <a:tblGrid>
                <a:gridCol w="955738">
                  <a:extLst>
                    <a:ext uri="{9D8B030D-6E8A-4147-A177-3AD203B41FA5}">
                      <a16:colId xmlns:a16="http://schemas.microsoft.com/office/drawing/2014/main" val="20000"/>
                    </a:ext>
                  </a:extLst>
                </a:gridCol>
              </a:tblGrid>
              <a:tr h="370840">
                <a:tc>
                  <a:txBody>
                    <a:bodyPr/>
                    <a:lstStyle/>
                    <a:p>
                      <a:pPr algn="ctr"/>
                      <a:r>
                        <a:rPr lang="en-US" sz="2400" b="0" dirty="0">
                          <a:solidFill>
                            <a:schemeClr val="tx1"/>
                          </a:solidFill>
                        </a:rPr>
                        <a:t>a</a:t>
                      </a:r>
                      <a:r>
                        <a:rPr lang="en-US" sz="2400" b="0" baseline="-25000" dirty="0">
                          <a:solidFill>
                            <a:schemeClr val="tx1"/>
                          </a:solidFill>
                        </a:rPr>
                        <a:t>3</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0"/>
                  </a:ext>
                </a:extLst>
              </a:tr>
              <a:tr h="370840">
                <a:tc>
                  <a:txBody>
                    <a:bodyPr/>
                    <a:lstStyle/>
                    <a:p>
                      <a:pPr algn="ctr"/>
                      <a:r>
                        <a:rPr lang="en-US" sz="2400" dirty="0"/>
                        <a:t>v</a:t>
                      </a:r>
                      <a:r>
                        <a:rPr lang="en-US" sz="2400" baseline="-25000" dirty="0"/>
                        <a:t>2</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1"/>
                  </a:ext>
                </a:extLst>
              </a:tr>
              <a:tr h="370840">
                <a:tc>
                  <a:txBody>
                    <a:bodyPr/>
                    <a:lstStyle/>
                    <a:p>
                      <a:pPr algn="ctr"/>
                      <a:r>
                        <a:rPr lang="en-US" sz="2400" b="0" dirty="0">
                          <a:solidFill>
                            <a:srgbClr val="000000"/>
                          </a:solidFill>
                        </a:rPr>
                        <a:t>a</a:t>
                      </a:r>
                      <a:r>
                        <a:rPr lang="en-US" sz="2400" b="0" baseline="-25000" dirty="0">
                          <a:solidFill>
                            <a:srgbClr val="000000"/>
                          </a:solidFill>
                        </a:rPr>
                        <a:t>2</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2"/>
                  </a:ext>
                </a:extLst>
              </a:tr>
              <a:tr h="370840">
                <a:tc>
                  <a:txBody>
                    <a:bodyPr/>
                    <a:lstStyle/>
                    <a:p>
                      <a:pPr algn="ctr"/>
                      <a:r>
                        <a:rPr lang="en-US" sz="2400" dirty="0"/>
                        <a:t>v</a:t>
                      </a:r>
                      <a:r>
                        <a:rPr lang="en-US" sz="2400" baseline="-25000" dirty="0"/>
                        <a:t>1</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19" name="TextBox 6"/>
          <p:cNvSpPr txBox="1"/>
          <p:nvPr/>
        </p:nvSpPr>
        <p:spPr>
          <a:xfrm>
            <a:off x="5925316" y="3140032"/>
            <a:ext cx="946142" cy="461665"/>
          </a:xfrm>
          <a:prstGeom prst="rect">
            <a:avLst/>
          </a:prstGeom>
          <a:noFill/>
        </p:spPr>
        <p:txBody>
          <a:bodyPr wrap="none" rtlCol="0">
            <a:spAutoFit/>
          </a:bodyPr>
          <a:lstStyle/>
          <a:p>
            <a:r>
              <a:rPr lang="en-US" sz="2400" b="1" dirty="0"/>
              <a:t>Stack </a:t>
            </a:r>
          </a:p>
        </p:txBody>
      </p:sp>
      <p:sp>
        <p:nvSpPr>
          <p:cNvPr id="9" name="矩形 8"/>
          <p:cNvSpPr/>
          <p:nvPr/>
        </p:nvSpPr>
        <p:spPr>
          <a:xfrm>
            <a:off x="4788024" y="1129308"/>
            <a:ext cx="3384376" cy="4104456"/>
          </a:xfrm>
          <a:prstGeom prst="rect">
            <a:avLst/>
          </a:prstGeom>
          <a:noFill/>
          <a:ln w="63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下箭头 19"/>
          <p:cNvSpPr/>
          <p:nvPr/>
        </p:nvSpPr>
        <p:spPr>
          <a:xfrm rot="16200000">
            <a:off x="3702257" y="3685592"/>
            <a:ext cx="432048" cy="936104"/>
          </a:xfrm>
          <a:prstGeom prst="downArrow">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2910015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Code Execution – ROP Way</a:t>
            </a:r>
            <a:endParaRPr lang="zh-CN" altLang="en-US" dirty="0"/>
          </a:p>
        </p:txBody>
      </p:sp>
      <p:sp>
        <p:nvSpPr>
          <p:cNvPr id="4" name="TextBox 4"/>
          <p:cNvSpPr txBox="1"/>
          <p:nvPr/>
        </p:nvSpPr>
        <p:spPr>
          <a:xfrm>
            <a:off x="745286" y="1891779"/>
            <a:ext cx="2721117" cy="461665"/>
          </a:xfrm>
          <a:prstGeom prst="rect">
            <a:avLst/>
          </a:prstGeom>
          <a:noFill/>
        </p:spPr>
        <p:txBody>
          <a:bodyPr wrap="none" rtlCol="0">
            <a:spAutoFit/>
          </a:bodyPr>
          <a:lstStyle/>
          <a:p>
            <a:r>
              <a:rPr lang="en-US" sz="2400" b="1" dirty="0"/>
              <a:t>Desired </a:t>
            </a:r>
            <a:r>
              <a:rPr lang="en-US" sz="2400" b="1" i="1" dirty="0"/>
              <a:t>Shellcode</a:t>
            </a:r>
          </a:p>
        </p:txBody>
      </p:sp>
      <p:sp>
        <p:nvSpPr>
          <p:cNvPr id="5" name="Rounded Rectangle 5"/>
          <p:cNvSpPr/>
          <p:nvPr/>
        </p:nvSpPr>
        <p:spPr>
          <a:xfrm>
            <a:off x="323528" y="1359647"/>
            <a:ext cx="3276600" cy="508759"/>
          </a:xfrm>
          <a:prstGeom prst="roundRect">
            <a:avLst/>
          </a:prstGeom>
          <a:ln w="28575" cap="flat" cmpd="sng">
            <a:miter lim="800000"/>
          </a:ln>
        </p:spPr>
        <p:style>
          <a:lnRef idx="2">
            <a:schemeClr val="accent2">
              <a:shade val="50000"/>
            </a:schemeClr>
          </a:lnRef>
          <a:fillRef idx="1">
            <a:schemeClr val="accent2"/>
          </a:fillRef>
          <a:effectRef idx="0">
            <a:schemeClr val="accent2"/>
          </a:effectRef>
          <a:fontRef idx="minor">
            <a:schemeClr val="lt1"/>
          </a:fontRef>
        </p:style>
        <p:txBody>
          <a:bodyPr wrap="square" rtlCol="0" anchor="ctr" anchorCtr="1">
            <a:noAutofit/>
          </a:bodyPr>
          <a:lstStyle/>
          <a:p>
            <a:r>
              <a:rPr lang="en-US" sz="2800" dirty="0" err="1">
                <a:latin typeface="Consolas"/>
                <a:cs typeface="Consolas"/>
              </a:rPr>
              <a:t>Mem</a:t>
            </a:r>
            <a:r>
              <a:rPr lang="en-US" sz="2800" dirty="0">
                <a:latin typeface="Consolas"/>
                <a:cs typeface="Consolas"/>
              </a:rPr>
              <a:t>[v2] = v1</a:t>
            </a:r>
          </a:p>
        </p:txBody>
      </p:sp>
      <p:sp>
        <p:nvSpPr>
          <p:cNvPr id="6" name="Content Placeholder 2"/>
          <p:cNvSpPr txBox="1">
            <a:spLocks/>
          </p:cNvSpPr>
          <p:nvPr/>
        </p:nvSpPr>
        <p:spPr>
          <a:xfrm>
            <a:off x="632325" y="3090695"/>
            <a:ext cx="3733800" cy="1447800"/>
          </a:xfrm>
          <a:prstGeom prst="rect">
            <a:avLst/>
          </a:prstGeom>
        </p:spPr>
        <p:txBody>
          <a:bodyPr vert="horz" lIns="91440" tIns="45720" rIns="91440" bIns="45720" rtlCol="0" anchor="t" anchorCtr="0">
            <a:normAutofit/>
          </a:bodyPr>
          <a:lstStyle>
            <a:lvl1pPr marL="292100" indent="-292100" algn="l" defTabSz="457200" rtl="0" eaLnBrk="1" latinLnBrk="0" hangingPunct="1">
              <a:spcBef>
                <a:spcPct val="20000"/>
              </a:spcBef>
              <a:buFont typeface="Arial"/>
              <a:buChar char="•"/>
              <a:defRPr sz="3200" kern="1200">
                <a:solidFill>
                  <a:schemeClr val="tx1"/>
                </a:solidFill>
                <a:latin typeface="+mn-lt"/>
                <a:ea typeface="+mn-ea"/>
                <a:cs typeface="Calibri"/>
              </a:defRPr>
            </a:lvl1pPr>
            <a:lvl2pPr marL="635000" indent="-292100" algn="l" defTabSz="457200" rtl="0" eaLnBrk="1" latinLnBrk="0" hangingPunct="1">
              <a:spcBef>
                <a:spcPct val="20000"/>
              </a:spcBef>
              <a:buFont typeface="Arial"/>
              <a:buChar char="–"/>
              <a:defRPr sz="2800" kern="1200">
                <a:solidFill>
                  <a:schemeClr val="tx1"/>
                </a:solidFill>
                <a:latin typeface="+mn-lt"/>
                <a:ea typeface="+mn-ea"/>
                <a:cs typeface="Calibri"/>
              </a:defRPr>
            </a:lvl2pPr>
            <a:lvl3pPr marL="914400" indent="-228600" algn="l" defTabSz="457200" rtl="0" eaLnBrk="1" latinLnBrk="0" hangingPunct="1">
              <a:spcBef>
                <a:spcPct val="20000"/>
              </a:spcBef>
              <a:buFont typeface="Arial"/>
              <a:buChar char="•"/>
              <a:defRPr sz="2400" kern="1200">
                <a:solidFill>
                  <a:schemeClr val="tx1"/>
                </a:solidFill>
                <a:latin typeface="+mn-lt"/>
                <a:ea typeface="+mn-ea"/>
                <a:cs typeface="Calibri"/>
              </a:defRPr>
            </a:lvl3pPr>
            <a:lvl4pPr marL="1143000" indent="-228600" algn="l" defTabSz="457200" rtl="0" eaLnBrk="1" latinLnBrk="0" hangingPunct="1">
              <a:spcBef>
                <a:spcPct val="20000"/>
              </a:spcBef>
              <a:buFont typeface="Arial"/>
              <a:buChar char="–"/>
              <a:tabLst/>
              <a:defRPr sz="2000" kern="1200">
                <a:solidFill>
                  <a:schemeClr val="tx1"/>
                </a:solidFill>
                <a:latin typeface="+mn-lt"/>
                <a:ea typeface="+mn-ea"/>
                <a:cs typeface="Calibri"/>
              </a:defRPr>
            </a:lvl4pPr>
            <a:lvl5pPr marL="1320800" indent="-177800" algn="l" defTabSz="457200" rtl="0" eaLnBrk="1" latinLnBrk="0" hangingPunct="1">
              <a:spcBef>
                <a:spcPct val="20000"/>
              </a:spcBef>
              <a:buFont typeface="Arial"/>
              <a:buChar char="»"/>
              <a:defRPr sz="2000" kern="1200">
                <a:solidFill>
                  <a:schemeClr val="tx1"/>
                </a:solidFill>
                <a:latin typeface="+mn-lt"/>
                <a:ea typeface="+mn-ea"/>
                <a:cs typeface="Calibri"/>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2400" dirty="0">
                <a:latin typeface="Consolas"/>
                <a:cs typeface="Consolas"/>
              </a:rPr>
              <a:t>a</a:t>
            </a:r>
            <a:r>
              <a:rPr lang="en-US" sz="2400" baseline="-25000" dirty="0">
                <a:latin typeface="Consolas"/>
                <a:cs typeface="Consolas"/>
              </a:rPr>
              <a:t>1</a:t>
            </a:r>
            <a:r>
              <a:rPr lang="en-US" sz="2400" dirty="0">
                <a:latin typeface="Consolas"/>
                <a:cs typeface="Consolas"/>
              </a:rPr>
              <a:t>: pop </a:t>
            </a:r>
            <a:r>
              <a:rPr lang="en-US" sz="2400" dirty="0" err="1">
                <a:latin typeface="Consolas"/>
                <a:cs typeface="Consolas"/>
              </a:rPr>
              <a:t>eax</a:t>
            </a:r>
            <a:r>
              <a:rPr lang="en-US" sz="2400" dirty="0">
                <a:latin typeface="Consolas"/>
                <a:cs typeface="Consolas"/>
              </a:rPr>
              <a:t>; ret</a:t>
            </a:r>
          </a:p>
          <a:p>
            <a:pPr marL="0" indent="0">
              <a:buFont typeface="Arial"/>
              <a:buNone/>
            </a:pPr>
            <a:r>
              <a:rPr lang="en-US" sz="2400" dirty="0">
                <a:latin typeface="Consolas"/>
                <a:cs typeface="Consolas"/>
              </a:rPr>
              <a:t>a</a:t>
            </a:r>
            <a:r>
              <a:rPr lang="en-US" sz="2400" baseline="-25000" dirty="0">
                <a:latin typeface="Consolas"/>
                <a:cs typeface="Consolas"/>
              </a:rPr>
              <a:t>2</a:t>
            </a:r>
            <a:r>
              <a:rPr lang="en-US" sz="2400" dirty="0">
                <a:latin typeface="Consolas"/>
                <a:cs typeface="Consolas"/>
              </a:rPr>
              <a:t>: pop </a:t>
            </a:r>
            <a:r>
              <a:rPr lang="en-US" sz="2400" dirty="0" err="1">
                <a:latin typeface="Consolas"/>
                <a:cs typeface="Consolas"/>
              </a:rPr>
              <a:t>ebx</a:t>
            </a:r>
            <a:r>
              <a:rPr lang="en-US" sz="2400" dirty="0">
                <a:latin typeface="Consolas"/>
                <a:cs typeface="Consolas"/>
              </a:rPr>
              <a:t>; ret</a:t>
            </a:r>
          </a:p>
          <a:p>
            <a:pPr marL="0" indent="0">
              <a:buFont typeface="Arial"/>
              <a:buNone/>
            </a:pPr>
            <a:r>
              <a:rPr lang="en-US" sz="2400" dirty="0">
                <a:latin typeface="Consolas"/>
                <a:cs typeface="Consolas"/>
              </a:rPr>
              <a:t>a</a:t>
            </a:r>
            <a:r>
              <a:rPr lang="en-US" sz="2400" baseline="-25000" dirty="0">
                <a:latin typeface="Consolas"/>
                <a:cs typeface="Consolas"/>
              </a:rPr>
              <a:t>3</a:t>
            </a:r>
            <a:r>
              <a:rPr lang="en-US" sz="2400" dirty="0">
                <a:latin typeface="Consolas"/>
                <a:cs typeface="Consolas"/>
              </a:rPr>
              <a:t>: </a:t>
            </a:r>
            <a:r>
              <a:rPr lang="en-US" sz="2400" dirty="0" err="1">
                <a:latin typeface="Consolas"/>
                <a:cs typeface="Consolas"/>
              </a:rPr>
              <a:t>mov</a:t>
            </a:r>
            <a:r>
              <a:rPr lang="en-US" sz="2400" dirty="0">
                <a:latin typeface="Consolas"/>
                <a:cs typeface="Consolas"/>
              </a:rPr>
              <a:t> [</a:t>
            </a:r>
            <a:r>
              <a:rPr lang="en-US" sz="2400" dirty="0" err="1">
                <a:latin typeface="Consolas"/>
                <a:cs typeface="Consolas"/>
              </a:rPr>
              <a:t>ebx</a:t>
            </a:r>
            <a:r>
              <a:rPr lang="en-US" sz="2400" dirty="0">
                <a:latin typeface="Consolas"/>
                <a:cs typeface="Consolas"/>
              </a:rPr>
              <a:t>], </a:t>
            </a:r>
            <a:r>
              <a:rPr lang="en-US" sz="2400" dirty="0" err="1">
                <a:latin typeface="Consolas"/>
                <a:cs typeface="Consolas"/>
              </a:rPr>
              <a:t>eax</a:t>
            </a:r>
            <a:endParaRPr lang="en-US" sz="2400" dirty="0">
              <a:latin typeface="Consolas"/>
              <a:cs typeface="Consolas"/>
            </a:endParaRPr>
          </a:p>
        </p:txBody>
      </p:sp>
      <p:sp>
        <p:nvSpPr>
          <p:cNvPr id="7" name="Rounded Rectangle 2"/>
          <p:cNvSpPr/>
          <p:nvPr/>
        </p:nvSpPr>
        <p:spPr>
          <a:xfrm>
            <a:off x="160784" y="4842209"/>
            <a:ext cx="4267200" cy="535571"/>
          </a:xfrm>
          <a:prstGeom prst="roundRect">
            <a:avLst/>
          </a:prstGeom>
          <a:ln/>
        </p:spPr>
        <p:style>
          <a:lnRef idx="2">
            <a:schemeClr val="accent5">
              <a:shade val="50000"/>
            </a:schemeClr>
          </a:lnRef>
          <a:fillRef idx="1">
            <a:schemeClr val="accent5"/>
          </a:fillRef>
          <a:effectRef idx="0">
            <a:schemeClr val="accent5"/>
          </a:effectRef>
          <a:fontRef idx="minor">
            <a:schemeClr val="lt1"/>
          </a:fontRef>
        </p:style>
        <p:txBody>
          <a:bodyPr wrap="square" rtlCol="0" anchor="ctr" anchorCtr="1">
            <a:noAutofit/>
          </a:bodyPr>
          <a:lstStyle/>
          <a:p>
            <a:pPr algn="ctr"/>
            <a:r>
              <a:rPr lang="en-US" sz="2800" dirty="0">
                <a:solidFill>
                  <a:schemeClr val="bg1"/>
                </a:solidFill>
              </a:rPr>
              <a:t>Desired store executed!</a:t>
            </a:r>
          </a:p>
        </p:txBody>
      </p:sp>
      <p:graphicFrame>
        <p:nvGraphicFramePr>
          <p:cNvPr id="8" name="Table 6"/>
          <p:cNvGraphicFramePr>
            <a:graphicFrameLocks noGrp="1"/>
          </p:cNvGraphicFramePr>
          <p:nvPr>
            <p:extLst/>
          </p:nvPr>
        </p:nvGraphicFramePr>
        <p:xfrm>
          <a:off x="6521704" y="678943"/>
          <a:ext cx="1461558" cy="4817544"/>
        </p:xfrm>
        <a:graphic>
          <a:graphicData uri="http://schemas.openxmlformats.org/drawingml/2006/table">
            <a:tbl>
              <a:tblPr firstRow="1" bandRow="1">
                <a:tableStyleId>{5940675A-B579-460E-94D1-54222C63F5DA}</a:tableStyleId>
              </a:tblPr>
              <a:tblGrid>
                <a:gridCol w="1461558">
                  <a:extLst>
                    <a:ext uri="{9D8B030D-6E8A-4147-A177-3AD203B41FA5}">
                      <a16:colId xmlns:a16="http://schemas.microsoft.com/office/drawing/2014/main" val="20000"/>
                    </a:ext>
                  </a:extLst>
                </a:gridCol>
              </a:tblGrid>
              <a:tr h="367246">
                <a:tc>
                  <a:txBody>
                    <a:bodyPr/>
                    <a:lstStyle/>
                    <a:p>
                      <a:pPr algn="ctr"/>
                      <a:r>
                        <a:rPr lang="en-US" sz="1800" dirty="0">
                          <a:solidFill>
                            <a:schemeClr val="bg1"/>
                          </a:solidFill>
                        </a:rPr>
                        <a:t>…</a:t>
                      </a:r>
                    </a:p>
                  </a:txBody>
                  <a:tcPr>
                    <a:solidFill>
                      <a:schemeClr val="accent4"/>
                    </a:solidFill>
                  </a:tcPr>
                </a:tc>
                <a:extLst>
                  <a:ext uri="{0D108BD9-81ED-4DB2-BD59-A6C34878D82A}">
                    <a16:rowId xmlns:a16="http://schemas.microsoft.com/office/drawing/2014/main" val="10000"/>
                  </a:ext>
                </a:extLst>
              </a:tr>
              <a:tr h="367246">
                <a:tc>
                  <a:txBody>
                    <a:bodyPr/>
                    <a:lstStyle/>
                    <a:p>
                      <a:pPr algn="ctr"/>
                      <a:r>
                        <a:rPr lang="en-US" sz="1800" dirty="0" err="1">
                          <a:solidFill>
                            <a:schemeClr val="bg1"/>
                          </a:solidFill>
                        </a:rPr>
                        <a:t>argv</a:t>
                      </a:r>
                      <a:endParaRPr lang="en-US" sz="1800" dirty="0">
                        <a:solidFill>
                          <a:schemeClr val="bg1"/>
                        </a:solidFill>
                      </a:endParaRPr>
                    </a:p>
                  </a:txBody>
                  <a:tcPr>
                    <a:solidFill>
                      <a:schemeClr val="accent4"/>
                    </a:solidFill>
                  </a:tcPr>
                </a:tc>
                <a:extLst>
                  <a:ext uri="{0D108BD9-81ED-4DB2-BD59-A6C34878D82A}">
                    <a16:rowId xmlns:a16="http://schemas.microsoft.com/office/drawing/2014/main" val="10001"/>
                  </a:ext>
                </a:extLst>
              </a:tr>
              <a:tr h="367246">
                <a:tc>
                  <a:txBody>
                    <a:bodyPr/>
                    <a:lstStyle/>
                    <a:p>
                      <a:pPr algn="ctr"/>
                      <a:r>
                        <a:rPr lang="en-US" sz="1800" dirty="0" err="1">
                          <a:solidFill>
                            <a:schemeClr val="bg1"/>
                          </a:solidFill>
                        </a:rPr>
                        <a:t>argc</a:t>
                      </a:r>
                      <a:endParaRPr lang="en-US" sz="1800" dirty="0">
                        <a:solidFill>
                          <a:schemeClr val="bg1"/>
                        </a:solidFill>
                      </a:endParaRPr>
                    </a:p>
                  </a:txBody>
                  <a:tcPr>
                    <a:solidFill>
                      <a:schemeClr val="accent4"/>
                    </a:solidFill>
                  </a:tcPr>
                </a:tc>
                <a:extLst>
                  <a:ext uri="{0D108BD9-81ED-4DB2-BD59-A6C34878D82A}">
                    <a16:rowId xmlns:a16="http://schemas.microsoft.com/office/drawing/2014/main" val="10002"/>
                  </a:ext>
                </a:extLst>
              </a:tr>
              <a:tr h="367246">
                <a:tc>
                  <a:txBody>
                    <a:bodyPr/>
                    <a:lstStyle/>
                    <a:p>
                      <a:pPr algn="ctr"/>
                      <a:r>
                        <a:rPr lang="en-US" sz="1800" dirty="0">
                          <a:solidFill>
                            <a:schemeClr val="bg1"/>
                          </a:solidFill>
                        </a:rPr>
                        <a:t>return</a:t>
                      </a:r>
                      <a:r>
                        <a:rPr lang="en-US" sz="1800" baseline="0" dirty="0">
                          <a:solidFill>
                            <a:schemeClr val="bg1"/>
                          </a:solidFill>
                        </a:rPr>
                        <a:t> </a:t>
                      </a:r>
                      <a:r>
                        <a:rPr lang="en-US" sz="1800" baseline="0" dirty="0" err="1">
                          <a:solidFill>
                            <a:schemeClr val="bg1"/>
                          </a:solidFill>
                        </a:rPr>
                        <a:t>addr</a:t>
                      </a:r>
                      <a:endParaRPr lang="en-US" sz="1800" dirty="0">
                        <a:solidFill>
                          <a:schemeClr val="bg1"/>
                        </a:solidFill>
                      </a:endParaRPr>
                    </a:p>
                  </a:txBody>
                  <a:tcPr>
                    <a:solidFill>
                      <a:schemeClr val="accent2"/>
                    </a:solidFill>
                  </a:tcPr>
                </a:tc>
                <a:extLst>
                  <a:ext uri="{0D108BD9-81ED-4DB2-BD59-A6C34878D82A}">
                    <a16:rowId xmlns:a16="http://schemas.microsoft.com/office/drawing/2014/main" val="10003"/>
                  </a:ext>
                </a:extLst>
              </a:tr>
              <a:tr h="367246">
                <a:tc>
                  <a:txBody>
                    <a:bodyPr/>
                    <a:lstStyle/>
                    <a:p>
                      <a:pPr algn="ctr"/>
                      <a:r>
                        <a:rPr lang="en-US" sz="1800" dirty="0">
                          <a:solidFill>
                            <a:schemeClr val="bg1"/>
                          </a:solidFill>
                        </a:rPr>
                        <a:t>caller's </a:t>
                      </a:r>
                      <a:r>
                        <a:rPr lang="en-US" sz="1800" dirty="0" err="1">
                          <a:solidFill>
                            <a:schemeClr val="bg1"/>
                          </a:solidFill>
                        </a:rPr>
                        <a:t>ebp</a:t>
                      </a:r>
                      <a:endParaRPr lang="en-US" sz="1800" dirty="0">
                        <a:solidFill>
                          <a:schemeClr val="bg1"/>
                        </a:solidFill>
                      </a:endParaRPr>
                    </a:p>
                  </a:txBody>
                  <a:tcPr>
                    <a:solidFill>
                      <a:schemeClr val="accent2"/>
                    </a:solidFill>
                  </a:tcPr>
                </a:tc>
                <a:extLst>
                  <a:ext uri="{0D108BD9-81ED-4DB2-BD59-A6C34878D82A}">
                    <a16:rowId xmlns:a16="http://schemas.microsoft.com/office/drawing/2014/main" val="10004"/>
                  </a:ext>
                </a:extLst>
              </a:tr>
              <a:tr h="2246822">
                <a:tc>
                  <a:txBody>
                    <a:bodyPr/>
                    <a:lstStyle/>
                    <a:p>
                      <a:pPr algn="ctr"/>
                      <a:r>
                        <a:rPr lang="en-US" sz="1800" dirty="0" err="1">
                          <a:solidFill>
                            <a:schemeClr val="bg1"/>
                          </a:solidFill>
                        </a:rPr>
                        <a:t>buf</a:t>
                      </a:r>
                      <a:endParaRPr lang="en-US" sz="1800" dirty="0">
                        <a:solidFill>
                          <a:schemeClr val="bg1"/>
                        </a:solidFill>
                      </a:endParaRPr>
                    </a:p>
                    <a:p>
                      <a:pPr algn="ctr"/>
                      <a:r>
                        <a:rPr lang="en-US" sz="1800" dirty="0">
                          <a:solidFill>
                            <a:schemeClr val="bg1"/>
                          </a:solidFill>
                        </a:rPr>
                        <a:t>(64</a:t>
                      </a:r>
                      <a:r>
                        <a:rPr lang="en-US" sz="1800" baseline="0" dirty="0">
                          <a:solidFill>
                            <a:schemeClr val="bg1"/>
                          </a:solidFill>
                        </a:rPr>
                        <a:t> bytes)</a:t>
                      </a:r>
                      <a:endParaRPr lang="en-US" sz="1800" dirty="0">
                        <a:solidFill>
                          <a:schemeClr val="bg1"/>
                        </a:solidFill>
                      </a:endParaRPr>
                    </a:p>
                  </a:txBody>
                  <a:tcPr anchor="b">
                    <a:solidFill>
                      <a:schemeClr val="accent2"/>
                    </a:solidFill>
                  </a:tcPr>
                </a:tc>
                <a:extLst>
                  <a:ext uri="{0D108BD9-81ED-4DB2-BD59-A6C34878D82A}">
                    <a16:rowId xmlns:a16="http://schemas.microsoft.com/office/drawing/2014/main" val="10005"/>
                  </a:ext>
                </a:extLst>
              </a:tr>
              <a:tr h="367246">
                <a:tc>
                  <a:txBody>
                    <a:bodyPr/>
                    <a:lstStyle/>
                    <a:p>
                      <a:pPr algn="ctr"/>
                      <a:r>
                        <a:rPr lang="en-US" altLang="zh-CN" sz="1800" dirty="0" err="1">
                          <a:solidFill>
                            <a:schemeClr val="bg1"/>
                          </a:solidFill>
                        </a:rPr>
                        <a:t>argv</a:t>
                      </a:r>
                      <a:r>
                        <a:rPr lang="en-US" altLang="zh-CN" sz="1800" dirty="0">
                          <a:solidFill>
                            <a:schemeClr val="bg1"/>
                          </a:solidFill>
                        </a:rPr>
                        <a:t>[1]</a:t>
                      </a:r>
                      <a:endParaRPr lang="en-US" sz="1800" dirty="0">
                        <a:solidFill>
                          <a:schemeClr val="bg1"/>
                        </a:solidFill>
                      </a:endParaRPr>
                    </a:p>
                  </a:txBody>
                  <a:tcPr>
                    <a:solidFill>
                      <a:schemeClr val="accent2"/>
                    </a:solidFill>
                  </a:tcPr>
                </a:tc>
                <a:extLst>
                  <a:ext uri="{0D108BD9-81ED-4DB2-BD59-A6C34878D82A}">
                    <a16:rowId xmlns:a16="http://schemas.microsoft.com/office/drawing/2014/main" val="10006"/>
                  </a:ext>
                </a:extLst>
              </a:tr>
              <a:tr h="367246">
                <a:tc>
                  <a:txBody>
                    <a:bodyPr/>
                    <a:lstStyle/>
                    <a:p>
                      <a:pPr algn="ctr"/>
                      <a:r>
                        <a:rPr lang="en-US" sz="1800" dirty="0" err="1">
                          <a:solidFill>
                            <a:schemeClr val="bg1"/>
                          </a:solidFill>
                        </a:rPr>
                        <a:t>buf</a:t>
                      </a:r>
                      <a:endParaRPr lang="en-US" sz="1800" dirty="0">
                        <a:solidFill>
                          <a:schemeClr val="bg1"/>
                        </a:solidFill>
                      </a:endParaRPr>
                    </a:p>
                  </a:txBody>
                  <a:tcPr>
                    <a:solidFill>
                      <a:schemeClr val="accent2"/>
                    </a:solidFill>
                  </a:tcPr>
                </a:tc>
                <a:extLst>
                  <a:ext uri="{0D108BD9-81ED-4DB2-BD59-A6C34878D82A}">
                    <a16:rowId xmlns:a16="http://schemas.microsoft.com/office/drawing/2014/main" val="10007"/>
                  </a:ext>
                </a:extLst>
              </a:tr>
            </a:tbl>
          </a:graphicData>
        </a:graphic>
      </p:graphicFrame>
      <p:grpSp>
        <p:nvGrpSpPr>
          <p:cNvPr id="9" name="Group 7"/>
          <p:cNvGrpSpPr/>
          <p:nvPr/>
        </p:nvGrpSpPr>
        <p:grpSpPr>
          <a:xfrm>
            <a:off x="8003947" y="2309622"/>
            <a:ext cx="1032104" cy="369332"/>
            <a:chOff x="7959243" y="3429000"/>
            <a:chExt cx="1032104" cy="369332"/>
          </a:xfrm>
        </p:grpSpPr>
        <p:sp>
          <p:nvSpPr>
            <p:cNvPr id="10" name="TextBox 8"/>
            <p:cNvSpPr txBox="1"/>
            <p:nvPr/>
          </p:nvSpPr>
          <p:spPr>
            <a:xfrm>
              <a:off x="8229600" y="3429000"/>
              <a:ext cx="761747" cy="369332"/>
            </a:xfrm>
            <a:prstGeom prst="rect">
              <a:avLst/>
            </a:prstGeom>
            <a:noFill/>
          </p:spPr>
          <p:txBody>
            <a:bodyPr wrap="none" rtlCol="0">
              <a:spAutoFit/>
            </a:bodyPr>
            <a:lstStyle/>
            <a:p>
              <a:r>
                <a:rPr lang="en-US" dirty="0"/>
                <a:t>%</a:t>
              </a:r>
              <a:r>
                <a:rPr lang="en-US" dirty="0" err="1"/>
                <a:t>ebp</a:t>
              </a:r>
              <a:endParaRPr lang="en-US" dirty="0"/>
            </a:p>
          </p:txBody>
        </p:sp>
        <p:cxnSp>
          <p:nvCxnSpPr>
            <p:cNvPr id="11" name="Straight Arrow Connector 9"/>
            <p:cNvCxnSpPr/>
            <p:nvPr/>
          </p:nvCxnSpPr>
          <p:spPr>
            <a:xfrm flipH="1">
              <a:off x="7959243" y="3625334"/>
              <a:ext cx="317196" cy="1786"/>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grpSp>
      <p:grpSp>
        <p:nvGrpSpPr>
          <p:cNvPr id="12" name="Group 10"/>
          <p:cNvGrpSpPr/>
          <p:nvPr/>
        </p:nvGrpSpPr>
        <p:grpSpPr>
          <a:xfrm>
            <a:off x="8003947" y="5296480"/>
            <a:ext cx="1006456" cy="369332"/>
            <a:chOff x="7959243" y="3429000"/>
            <a:chExt cx="1006456" cy="369332"/>
          </a:xfrm>
        </p:grpSpPr>
        <p:sp>
          <p:nvSpPr>
            <p:cNvPr id="13" name="TextBox 11"/>
            <p:cNvSpPr txBox="1"/>
            <p:nvPr/>
          </p:nvSpPr>
          <p:spPr>
            <a:xfrm>
              <a:off x="8229600" y="3429000"/>
              <a:ext cx="736099" cy="369332"/>
            </a:xfrm>
            <a:prstGeom prst="rect">
              <a:avLst/>
            </a:prstGeom>
            <a:noFill/>
          </p:spPr>
          <p:txBody>
            <a:bodyPr wrap="none" rtlCol="0">
              <a:spAutoFit/>
            </a:bodyPr>
            <a:lstStyle/>
            <a:p>
              <a:r>
                <a:rPr lang="en-US" dirty="0"/>
                <a:t>%</a:t>
              </a:r>
              <a:r>
                <a:rPr lang="en-US" dirty="0" err="1"/>
                <a:t>esp</a:t>
              </a:r>
              <a:endParaRPr lang="en-US" dirty="0"/>
            </a:p>
          </p:txBody>
        </p:sp>
        <p:cxnSp>
          <p:nvCxnSpPr>
            <p:cNvPr id="14" name="Straight Arrow Connector 12"/>
            <p:cNvCxnSpPr/>
            <p:nvPr/>
          </p:nvCxnSpPr>
          <p:spPr>
            <a:xfrm flipH="1">
              <a:off x="7959243" y="3625334"/>
              <a:ext cx="317196" cy="1786"/>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grpSp>
      <p:sp>
        <p:nvSpPr>
          <p:cNvPr id="15" name="Arc 13"/>
          <p:cNvSpPr/>
          <p:nvPr/>
        </p:nvSpPr>
        <p:spPr>
          <a:xfrm>
            <a:off x="6172200" y="4760909"/>
            <a:ext cx="685800" cy="534486"/>
          </a:xfrm>
          <a:prstGeom prst="arc">
            <a:avLst>
              <a:gd name="adj1" fmla="val 5305641"/>
              <a:gd name="adj2" fmla="val 16471755"/>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6" name="Curved Connector 14"/>
          <p:cNvCxnSpPr/>
          <p:nvPr/>
        </p:nvCxnSpPr>
        <p:spPr>
          <a:xfrm flipV="1">
            <a:off x="7983262" y="4609595"/>
            <a:ext cx="824189" cy="381000"/>
          </a:xfrm>
          <a:prstGeom prst="curvedConnector3">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graphicFrame>
        <p:nvGraphicFramePr>
          <p:cNvPr id="17" name="Table 17"/>
          <p:cNvGraphicFramePr>
            <a:graphicFrameLocks noGrp="1"/>
          </p:cNvGraphicFramePr>
          <p:nvPr>
            <p:extLst/>
          </p:nvPr>
        </p:nvGraphicFramePr>
        <p:xfrm>
          <a:off x="6511362" y="327155"/>
          <a:ext cx="1482242" cy="1828800"/>
        </p:xfrm>
        <a:graphic>
          <a:graphicData uri="http://schemas.openxmlformats.org/drawingml/2006/table">
            <a:tbl>
              <a:tblPr firstRow="1" bandRow="1">
                <a:tableStyleId>{2D5ABB26-0587-4C30-8999-92F81FD0307C}</a:tableStyleId>
              </a:tblPr>
              <a:tblGrid>
                <a:gridCol w="1482242">
                  <a:extLst>
                    <a:ext uri="{9D8B030D-6E8A-4147-A177-3AD203B41FA5}">
                      <a16:colId xmlns:a16="http://schemas.microsoft.com/office/drawing/2014/main" val="20000"/>
                    </a:ext>
                  </a:extLst>
                </a:gridCol>
              </a:tblGrid>
              <a:tr h="342150">
                <a:tc>
                  <a:txBody>
                    <a:bodyPr/>
                    <a:lstStyle/>
                    <a:p>
                      <a:pPr algn="ctr"/>
                      <a:r>
                        <a:rPr lang="en-US" sz="1800" b="0" dirty="0">
                          <a:solidFill>
                            <a:schemeClr val="bg1"/>
                          </a:solidFill>
                        </a:rPr>
                        <a:t>a</a:t>
                      </a:r>
                      <a:r>
                        <a:rPr lang="en-US" sz="1800" b="0" baseline="-25000" dirty="0">
                          <a:solidFill>
                            <a:schemeClr val="bg1"/>
                          </a:solidFill>
                        </a:rPr>
                        <a:t>3</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990000"/>
                    </a:solidFill>
                  </a:tcPr>
                </a:tc>
                <a:extLst>
                  <a:ext uri="{0D108BD9-81ED-4DB2-BD59-A6C34878D82A}">
                    <a16:rowId xmlns:a16="http://schemas.microsoft.com/office/drawing/2014/main" val="10000"/>
                  </a:ext>
                </a:extLst>
              </a:tr>
              <a:tr h="342150">
                <a:tc>
                  <a:txBody>
                    <a:bodyPr/>
                    <a:lstStyle/>
                    <a:p>
                      <a:pPr algn="ctr"/>
                      <a:r>
                        <a:rPr lang="en-US" sz="1800" dirty="0">
                          <a:solidFill>
                            <a:schemeClr val="bg1"/>
                          </a:solidFill>
                        </a:rPr>
                        <a:t>v</a:t>
                      </a:r>
                      <a:r>
                        <a:rPr lang="en-US" sz="1800" baseline="-25000" dirty="0">
                          <a:solidFill>
                            <a:schemeClr val="bg1"/>
                          </a:solidFill>
                        </a:rPr>
                        <a:t>2</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990000"/>
                    </a:solidFill>
                  </a:tcPr>
                </a:tc>
                <a:extLst>
                  <a:ext uri="{0D108BD9-81ED-4DB2-BD59-A6C34878D82A}">
                    <a16:rowId xmlns:a16="http://schemas.microsoft.com/office/drawing/2014/main" val="10001"/>
                  </a:ext>
                </a:extLst>
              </a:tr>
              <a:tr h="342150">
                <a:tc>
                  <a:txBody>
                    <a:bodyPr/>
                    <a:lstStyle/>
                    <a:p>
                      <a:pPr algn="ctr"/>
                      <a:r>
                        <a:rPr lang="en-US" sz="1800" b="0" dirty="0">
                          <a:solidFill>
                            <a:schemeClr val="bg1"/>
                          </a:solidFill>
                        </a:rPr>
                        <a:t>a</a:t>
                      </a:r>
                      <a:r>
                        <a:rPr lang="en-US" sz="1800" b="0" baseline="-25000" dirty="0">
                          <a:solidFill>
                            <a:schemeClr val="bg1"/>
                          </a:solidFill>
                        </a:rPr>
                        <a:t>2</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990000"/>
                    </a:solidFill>
                  </a:tcPr>
                </a:tc>
                <a:extLst>
                  <a:ext uri="{0D108BD9-81ED-4DB2-BD59-A6C34878D82A}">
                    <a16:rowId xmlns:a16="http://schemas.microsoft.com/office/drawing/2014/main" val="10002"/>
                  </a:ext>
                </a:extLst>
              </a:tr>
              <a:tr h="342150">
                <a:tc>
                  <a:txBody>
                    <a:bodyPr/>
                    <a:lstStyle/>
                    <a:p>
                      <a:pPr algn="ctr"/>
                      <a:r>
                        <a:rPr lang="en-US" sz="1800" dirty="0">
                          <a:solidFill>
                            <a:schemeClr val="bg1"/>
                          </a:solidFill>
                        </a:rPr>
                        <a:t>v</a:t>
                      </a:r>
                      <a:r>
                        <a:rPr lang="en-US" sz="1800" baseline="-25000" dirty="0">
                          <a:solidFill>
                            <a:schemeClr val="bg1"/>
                          </a:solidFill>
                        </a:rPr>
                        <a:t>1</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990000"/>
                    </a:solidFill>
                  </a:tcPr>
                </a:tc>
                <a:extLst>
                  <a:ext uri="{0D108BD9-81ED-4DB2-BD59-A6C34878D82A}">
                    <a16:rowId xmlns:a16="http://schemas.microsoft.com/office/drawing/2014/main" val="10003"/>
                  </a:ext>
                </a:extLst>
              </a:tr>
              <a:tr h="342150">
                <a:tc>
                  <a:txBody>
                    <a:bodyPr/>
                    <a:lstStyle/>
                    <a:p>
                      <a:pPr algn="ctr"/>
                      <a:r>
                        <a:rPr lang="en-US" sz="1800" baseline="0" dirty="0">
                          <a:solidFill>
                            <a:schemeClr val="bg1"/>
                          </a:solidFill>
                        </a:rPr>
                        <a:t>a</a:t>
                      </a:r>
                      <a:r>
                        <a:rPr lang="en-US" sz="1800" baseline="-25000" dirty="0">
                          <a:solidFill>
                            <a:schemeClr val="bg1"/>
                          </a:solidFill>
                        </a:rPr>
                        <a:t>1</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990000"/>
                    </a:solidFill>
                  </a:tcPr>
                </a:tc>
                <a:extLst>
                  <a:ext uri="{0D108BD9-81ED-4DB2-BD59-A6C34878D82A}">
                    <a16:rowId xmlns:a16="http://schemas.microsoft.com/office/drawing/2014/main" val="10004"/>
                  </a:ext>
                </a:extLst>
              </a:tr>
            </a:tbl>
          </a:graphicData>
        </a:graphic>
      </p:graphicFrame>
      <p:graphicFrame>
        <p:nvGraphicFramePr>
          <p:cNvPr id="18" name="Table 18"/>
          <p:cNvGraphicFramePr>
            <a:graphicFrameLocks noGrp="1"/>
          </p:cNvGraphicFramePr>
          <p:nvPr>
            <p:extLst/>
          </p:nvPr>
        </p:nvGraphicFramePr>
        <p:xfrm>
          <a:off x="6511362" y="2155955"/>
          <a:ext cx="1482242" cy="2604954"/>
        </p:xfrm>
        <a:graphic>
          <a:graphicData uri="http://schemas.openxmlformats.org/drawingml/2006/table">
            <a:tbl>
              <a:tblPr firstRow="1" bandRow="1">
                <a:tableStyleId>{2D5ABB26-0587-4C30-8999-92F81FD0307C}</a:tableStyleId>
              </a:tblPr>
              <a:tblGrid>
                <a:gridCol w="1482242">
                  <a:extLst>
                    <a:ext uri="{9D8B030D-6E8A-4147-A177-3AD203B41FA5}">
                      <a16:colId xmlns:a16="http://schemas.microsoft.com/office/drawing/2014/main" val="20000"/>
                    </a:ext>
                  </a:extLst>
                </a:gridCol>
              </a:tblGrid>
              <a:tr h="2604954">
                <a:tc>
                  <a:txBody>
                    <a:bodyPr/>
                    <a:lstStyle/>
                    <a:p>
                      <a:pPr algn="ctr"/>
                      <a:endParaRPr lang="en-US" sz="1800" b="0" baseline="-25000" dirty="0">
                        <a:solidFill>
                          <a:schemeClr val="bg1"/>
                        </a:solidFill>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990000"/>
                    </a:solid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906200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ppt_x"/>
                                          </p:val>
                                        </p:tav>
                                        <p:tav tm="100000">
                                          <p:val>
                                            <p:strVal val="#ppt_x"/>
                                          </p:val>
                                        </p:tav>
                                      </p:tavLst>
                                    </p:anim>
                                    <p:anim calcmode="lin" valueType="num">
                                      <p:cBhvr additive="base">
                                        <p:cTn id="8" dur="500" fill="hold"/>
                                        <p:tgtEl>
                                          <p:spTgt spid="18"/>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500" fill="hold"/>
                                        <p:tgtEl>
                                          <p:spTgt spid="17"/>
                                        </p:tgtEl>
                                        <p:attrNameLst>
                                          <p:attrName>ppt_x</p:attrName>
                                        </p:attrNameLst>
                                      </p:cBhvr>
                                      <p:tavLst>
                                        <p:tav tm="0">
                                          <p:val>
                                            <p:strVal val="#ppt_x"/>
                                          </p:val>
                                        </p:tav>
                                        <p:tav tm="100000">
                                          <p:val>
                                            <p:strVal val="#ppt_x"/>
                                          </p:val>
                                        </p:tav>
                                      </p:tavLst>
                                    </p:anim>
                                    <p:anim calcmode="lin" valueType="num">
                                      <p:cBhvr additive="base">
                                        <p:cTn id="12"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Defense</a:t>
            </a:r>
            <a:endParaRPr lang="zh-CN" altLang="en-US" dirty="0"/>
          </a:p>
        </p:txBody>
      </p:sp>
      <p:sp>
        <p:nvSpPr>
          <p:cNvPr id="3" name="内容占位符 2"/>
          <p:cNvSpPr>
            <a:spLocks noGrp="1"/>
          </p:cNvSpPr>
          <p:nvPr>
            <p:ph idx="1"/>
          </p:nvPr>
        </p:nvSpPr>
        <p:spPr>
          <a:xfrm>
            <a:off x="457200" y="1333500"/>
            <a:ext cx="8435280" cy="4044279"/>
          </a:xfrm>
        </p:spPr>
        <p:txBody>
          <a:bodyPr>
            <a:normAutofit/>
          </a:bodyPr>
          <a:lstStyle/>
          <a:p>
            <a:r>
              <a:rPr lang="en-US" altLang="zh-CN" b="1" dirty="0">
                <a:solidFill>
                  <a:schemeClr val="accent1"/>
                </a:solidFill>
              </a:rPr>
              <a:t>Hide</a:t>
            </a:r>
            <a:r>
              <a:rPr lang="en-US" altLang="zh-CN" dirty="0"/>
              <a:t> the binary file</a:t>
            </a:r>
          </a:p>
          <a:p>
            <a:pPr lvl="1"/>
            <a:r>
              <a:rPr lang="en-US" altLang="zh-CN" dirty="0"/>
              <a:t>No way to get any gadget</a:t>
            </a:r>
          </a:p>
          <a:p>
            <a:r>
              <a:rPr lang="en-US" altLang="zh-CN" b="1" dirty="0">
                <a:solidFill>
                  <a:schemeClr val="accent1"/>
                </a:solidFill>
              </a:rPr>
              <a:t>ASLR</a:t>
            </a:r>
            <a:r>
              <a:rPr lang="en-US" altLang="zh-CN" dirty="0"/>
              <a:t> to randomize the code position</a:t>
            </a:r>
          </a:p>
          <a:p>
            <a:pPr lvl="1"/>
            <a:r>
              <a:rPr lang="en-US" altLang="zh-CN" dirty="0"/>
              <a:t>Short for "Address Space Layout Randomization"</a:t>
            </a:r>
          </a:p>
          <a:p>
            <a:pPr lvl="1"/>
            <a:r>
              <a:rPr lang="en-US" altLang="zh-CN" dirty="0"/>
              <a:t>Harder to find gadgets</a:t>
            </a:r>
          </a:p>
          <a:p>
            <a:r>
              <a:rPr lang="en-US" altLang="zh-CN" b="1" dirty="0">
                <a:solidFill>
                  <a:schemeClr val="accent1"/>
                </a:solidFill>
              </a:rPr>
              <a:t>Canary</a:t>
            </a:r>
            <a:r>
              <a:rPr lang="en-US" altLang="zh-CN" dirty="0"/>
              <a:t> to protect the stack</a:t>
            </a:r>
          </a:p>
          <a:p>
            <a:pPr lvl="1"/>
            <a:r>
              <a:rPr lang="en-US" altLang="zh-CN" dirty="0"/>
              <a:t>Try to detect stack overflow (e.g., overflow return address)</a:t>
            </a:r>
          </a:p>
        </p:txBody>
      </p:sp>
    </p:spTree>
    <p:extLst>
      <p:ext uri="{BB962C8B-B14F-4D97-AF65-F5344CB8AC3E}">
        <p14:creationId xmlns:p14="http://schemas.microsoft.com/office/powerpoint/2010/main" val="41912147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kumimoji="1" lang="en-US" altLang="zh-CN" dirty="0"/>
              <a:t>Secret</a:t>
            </a:r>
            <a:r>
              <a:rPr kumimoji="1" lang="zh-CN" altLang="en-US" dirty="0"/>
              <a:t> </a:t>
            </a:r>
            <a:r>
              <a:rPr kumimoji="1" lang="en-US" altLang="zh-CN" dirty="0"/>
              <a:t>on</a:t>
            </a:r>
            <a:r>
              <a:rPr kumimoji="1" lang="zh-CN" altLang="en-US" dirty="0"/>
              <a:t> </a:t>
            </a:r>
            <a:r>
              <a:rPr kumimoji="1" lang="en-US" altLang="zh-CN" dirty="0"/>
              <a:t>Device</a:t>
            </a:r>
            <a:endParaRPr kumimoji="1" lang="zh-CN" altLang="en-US" dirty="0"/>
          </a:p>
        </p:txBody>
      </p:sp>
      <p:sp>
        <p:nvSpPr>
          <p:cNvPr id="5" name="文本占位符 4"/>
          <p:cNvSpPr>
            <a:spLocks noGrp="1"/>
          </p:cNvSpPr>
          <p:nvPr>
            <p:ph type="body" idx="1"/>
          </p:nvPr>
        </p:nvSpPr>
        <p:spPr/>
        <p:txBody>
          <a:bodyPr/>
          <a:lstStyle/>
          <a:p>
            <a:endParaRPr kumimoji="1" lang="zh-CN" altLang="en-US"/>
          </a:p>
        </p:txBody>
      </p:sp>
    </p:spTree>
    <p:extLst>
      <p:ext uri="{BB962C8B-B14F-4D97-AF65-F5344CB8AC3E}">
        <p14:creationId xmlns:p14="http://schemas.microsoft.com/office/powerpoint/2010/main" val="3203497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ASLR</a:t>
            </a:r>
            <a:endParaRPr lang="zh-CN" altLang="en-US" dirty="0"/>
          </a:p>
        </p:txBody>
      </p:sp>
      <p:sp>
        <p:nvSpPr>
          <p:cNvPr id="3" name="内容占位符 2"/>
          <p:cNvSpPr>
            <a:spLocks noGrp="1"/>
          </p:cNvSpPr>
          <p:nvPr>
            <p:ph idx="1"/>
          </p:nvPr>
        </p:nvSpPr>
        <p:spPr/>
        <p:txBody>
          <a:bodyPr/>
          <a:lstStyle/>
          <a:p>
            <a:r>
              <a:rPr lang="en-US" altLang="zh-CN" dirty="0"/>
              <a:t>Change the layout of memory space</a:t>
            </a:r>
          </a:p>
          <a:p>
            <a:r>
              <a:rPr lang="en-US" altLang="zh-CN" dirty="0"/>
              <a:t>Every time when a process is created</a:t>
            </a:r>
          </a:p>
          <a:p>
            <a:pPr lvl="1"/>
            <a:r>
              <a:rPr lang="en-US" altLang="zh-CN" dirty="0"/>
              <a:t>Question: how about create by fork?</a:t>
            </a:r>
          </a:p>
          <a:p>
            <a:r>
              <a:rPr lang="en-US" altLang="zh-CN" dirty="0"/>
              <a:t>User-level as well as kernel-level</a:t>
            </a:r>
            <a:endParaRPr lang="zh-CN" altLang="en-US" dirty="0"/>
          </a:p>
        </p:txBody>
      </p:sp>
    </p:spTree>
    <p:extLst>
      <p:ext uri="{BB962C8B-B14F-4D97-AF65-F5344CB8AC3E}">
        <p14:creationId xmlns:p14="http://schemas.microsoft.com/office/powerpoint/2010/main" val="14366456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1333500"/>
            <a:ext cx="5194920" cy="4044279"/>
          </a:xfrm>
        </p:spPr>
        <p:txBody>
          <a:bodyPr>
            <a:normAutofit fontScale="85000" lnSpcReduction="10000"/>
          </a:bodyPr>
          <a:lstStyle/>
          <a:p>
            <a:r>
              <a:rPr lang="en-US" altLang="zh-CN" sz="2400" dirty="0"/>
              <a:t>Embed "canaries" in stack frames and verify their integrity prior to function return</a:t>
            </a:r>
          </a:p>
          <a:p>
            <a:pPr lvl="1"/>
            <a:r>
              <a:rPr lang="en-US" altLang="zh-CN" sz="2000" dirty="0"/>
              <a:t>Canary is just a random number</a:t>
            </a:r>
          </a:p>
          <a:p>
            <a:pPr lvl="1"/>
            <a:r>
              <a:rPr lang="en-US" altLang="zh-CN" sz="2000" dirty="0"/>
              <a:t>Check canary before return, alert if not equal</a:t>
            </a:r>
          </a:p>
          <a:p>
            <a:endParaRPr lang="en-US" altLang="zh-CN" sz="2400" dirty="0"/>
          </a:p>
          <a:p>
            <a:r>
              <a:rPr lang="en-US" altLang="zh-CN" sz="2400" dirty="0" err="1"/>
              <a:t>StackGuard</a:t>
            </a:r>
            <a:r>
              <a:rPr lang="en-US" altLang="zh-CN" sz="2400" dirty="0"/>
              <a:t> implemented as a GCC patch</a:t>
            </a:r>
          </a:p>
          <a:p>
            <a:pPr lvl="1"/>
            <a:r>
              <a:rPr lang="en-US" altLang="zh-CN" sz="2000" dirty="0"/>
              <a:t>Program must be recompiled</a:t>
            </a:r>
          </a:p>
          <a:p>
            <a:pPr lvl="1"/>
            <a:r>
              <a:rPr lang="en-US" altLang="zh-CN" sz="2000" dirty="0"/>
              <a:t>Performance overhead: 8% for Apache</a:t>
            </a:r>
          </a:p>
        </p:txBody>
      </p:sp>
      <p:sp>
        <p:nvSpPr>
          <p:cNvPr id="4" name="标题 3"/>
          <p:cNvSpPr>
            <a:spLocks noGrp="1"/>
          </p:cNvSpPr>
          <p:nvPr>
            <p:ph type="title"/>
          </p:nvPr>
        </p:nvSpPr>
        <p:spPr/>
        <p:txBody>
          <a:bodyPr/>
          <a:lstStyle/>
          <a:p>
            <a:r>
              <a:rPr lang="en-US" altLang="zh-CN" dirty="0"/>
              <a:t>Canary</a:t>
            </a:r>
            <a:endParaRPr lang="zh-CN" altLang="en-US" dirty="0"/>
          </a:p>
        </p:txBody>
      </p:sp>
      <p:pic>
        <p:nvPicPr>
          <p:cNvPr id="1026" name="Picture 2" descr="“canary miner”的图片搜索结果"/>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57618" y="1651856"/>
            <a:ext cx="1423846" cy="1423846"/>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p:cNvSpPr/>
          <p:nvPr/>
        </p:nvSpPr>
        <p:spPr>
          <a:xfrm>
            <a:off x="7164288" y="1921396"/>
            <a:ext cx="1440160" cy="288032"/>
          </a:xfrm>
          <a:prstGeom prst="rect">
            <a:avLst/>
          </a:prstGeom>
          <a:solidFill>
            <a:srgbClr val="FFE36E"/>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solidFill>
                  <a:schemeClr val="tx1"/>
                </a:solidFill>
                <a:latin typeface="Arial Black" panose="020B0A04020102020204" pitchFamily="34" charset="0"/>
              </a:rPr>
              <a:t>Cannary</a:t>
            </a:r>
            <a:endParaRPr lang="zh-CN" altLang="en-US" dirty="0">
              <a:solidFill>
                <a:schemeClr val="tx1"/>
              </a:solidFill>
              <a:latin typeface="Arial Black" panose="020B0A04020102020204" pitchFamily="34" charset="0"/>
            </a:endParaRPr>
          </a:p>
        </p:txBody>
      </p:sp>
      <p:sp>
        <p:nvSpPr>
          <p:cNvPr id="8" name="矩形 7"/>
          <p:cNvSpPr/>
          <p:nvPr/>
        </p:nvSpPr>
        <p:spPr>
          <a:xfrm>
            <a:off x="7164288" y="2217440"/>
            <a:ext cx="1440160" cy="28803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solidFill>
              <a:latin typeface="Arial Narrow" panose="020B0606020202030204" pitchFamily="34" charset="0"/>
            </a:endParaRPr>
          </a:p>
        </p:txBody>
      </p:sp>
      <p:sp>
        <p:nvSpPr>
          <p:cNvPr id="9" name="矩形 8"/>
          <p:cNvSpPr/>
          <p:nvPr/>
        </p:nvSpPr>
        <p:spPr>
          <a:xfrm>
            <a:off x="7164288" y="2505472"/>
            <a:ext cx="1440160" cy="28803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7164288" y="1641376"/>
            <a:ext cx="1440160" cy="28803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latin typeface="Arial Narrow" panose="020B0606020202030204" pitchFamily="34" charset="0"/>
              </a:rPr>
              <a:t>Return Addr</a:t>
            </a:r>
            <a:endParaRPr lang="zh-CN" altLang="en-US" b="1" dirty="0">
              <a:solidFill>
                <a:schemeClr val="tx1"/>
              </a:solidFill>
              <a:latin typeface="Arial Narrow" panose="020B0606020202030204" pitchFamily="34" charset="0"/>
            </a:endParaRPr>
          </a:p>
        </p:txBody>
      </p:sp>
      <p:sp>
        <p:nvSpPr>
          <p:cNvPr id="11" name="矩形 10"/>
          <p:cNvSpPr/>
          <p:nvPr/>
        </p:nvSpPr>
        <p:spPr>
          <a:xfrm>
            <a:off x="7164288" y="2787670"/>
            <a:ext cx="1440160" cy="28803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7164288" y="3075702"/>
            <a:ext cx="1440160" cy="28803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7164288" y="3363734"/>
            <a:ext cx="1440160" cy="28803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7164288" y="1353344"/>
            <a:ext cx="1440160" cy="28803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7452903" y="858883"/>
            <a:ext cx="862929" cy="461665"/>
          </a:xfrm>
          <a:prstGeom prst="rect">
            <a:avLst/>
          </a:prstGeom>
        </p:spPr>
        <p:txBody>
          <a:bodyPr wrap="none">
            <a:spAutoFit/>
          </a:bodyPr>
          <a:lstStyle/>
          <a:p>
            <a:r>
              <a:rPr lang="en-US" altLang="zh-CN" sz="2400" b="1" dirty="0"/>
              <a:t>Stack</a:t>
            </a:r>
            <a:endParaRPr lang="zh-CN" altLang="en-US" sz="2400" b="1" dirty="0"/>
          </a:p>
        </p:txBody>
      </p:sp>
      <p:cxnSp>
        <p:nvCxnSpPr>
          <p:cNvPr id="16" name="直接箭头连接符 15"/>
          <p:cNvCxnSpPr/>
          <p:nvPr/>
        </p:nvCxnSpPr>
        <p:spPr>
          <a:xfrm flipV="1">
            <a:off x="8820472" y="1353344"/>
            <a:ext cx="0" cy="229842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550387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CFI: Control Flow Integrity</a:t>
            </a:r>
            <a:endParaRPr lang="zh-CN" altLang="en-US" dirty="0"/>
          </a:p>
        </p:txBody>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4025686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CFI: Control-Flow Integrity</a:t>
            </a:r>
            <a:endParaRPr lang="zh-CN" altLang="en-US" dirty="0"/>
          </a:p>
        </p:txBody>
      </p:sp>
      <p:sp>
        <p:nvSpPr>
          <p:cNvPr id="3" name="内容占位符 2"/>
          <p:cNvSpPr>
            <a:spLocks noGrp="1"/>
          </p:cNvSpPr>
          <p:nvPr>
            <p:ph idx="1"/>
          </p:nvPr>
        </p:nvSpPr>
        <p:spPr>
          <a:xfrm>
            <a:off x="457200" y="1333500"/>
            <a:ext cx="8229600" cy="4044279"/>
          </a:xfrm>
        </p:spPr>
        <p:txBody>
          <a:bodyPr>
            <a:normAutofit lnSpcReduction="10000"/>
          </a:bodyPr>
          <a:lstStyle/>
          <a:p>
            <a:r>
              <a:rPr lang="en-US" altLang="zh-CN" dirty="0"/>
              <a:t>Main idea: pre-determine </a:t>
            </a:r>
            <a:r>
              <a:rPr lang="en-US" altLang="zh-CN" b="1" dirty="0">
                <a:solidFill>
                  <a:srgbClr val="C00000"/>
                </a:solidFill>
              </a:rPr>
              <a:t>control flow graph </a:t>
            </a:r>
            <a:r>
              <a:rPr lang="en-US" altLang="zh-CN" dirty="0"/>
              <a:t>(CFG) of an application</a:t>
            </a:r>
          </a:p>
          <a:p>
            <a:pPr lvl="1"/>
            <a:r>
              <a:rPr lang="en-US" altLang="zh-CN" dirty="0"/>
              <a:t>Static analysis of source code</a:t>
            </a:r>
          </a:p>
          <a:p>
            <a:pPr lvl="1"/>
            <a:r>
              <a:rPr lang="en-US" altLang="zh-CN" dirty="0"/>
              <a:t>Static binary analysis   </a:t>
            </a:r>
            <a:r>
              <a:rPr lang="en-US" altLang="zh-CN" dirty="0">
                <a:solidFill>
                  <a:srgbClr val="C00000"/>
                </a:solidFill>
                <a:sym typeface="Symbol" panose="05050102010706020507" pitchFamily="18" charset="2"/>
              </a:rPr>
              <a:t> </a:t>
            </a:r>
            <a:r>
              <a:rPr lang="en-US" altLang="zh-CN" b="1" dirty="0">
                <a:solidFill>
                  <a:srgbClr val="C00000"/>
                </a:solidFill>
              </a:rPr>
              <a:t>CFI</a:t>
            </a:r>
          </a:p>
          <a:p>
            <a:pPr lvl="1"/>
            <a:r>
              <a:rPr lang="en-US" altLang="zh-CN" dirty="0"/>
              <a:t>Execution profiling</a:t>
            </a:r>
          </a:p>
          <a:p>
            <a:pPr lvl="1"/>
            <a:r>
              <a:rPr lang="en-US" altLang="zh-CN" dirty="0"/>
              <a:t>Explicit specification of security policy</a:t>
            </a:r>
          </a:p>
          <a:p>
            <a:r>
              <a:rPr lang="en-US" altLang="zh-CN" dirty="0"/>
              <a:t>Execution must follow the pre-determined control flow graph</a:t>
            </a:r>
          </a:p>
        </p:txBody>
      </p:sp>
    </p:spTree>
    <p:extLst>
      <p:ext uri="{BB962C8B-B14F-4D97-AF65-F5344CB8AC3E}">
        <p14:creationId xmlns:p14="http://schemas.microsoft.com/office/powerpoint/2010/main" val="2146556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ounded Rectangle 12"/>
          <p:cNvSpPr/>
          <p:nvPr/>
        </p:nvSpPr>
        <p:spPr>
          <a:xfrm>
            <a:off x="1143000" y="1587500"/>
            <a:ext cx="6858000" cy="2667000"/>
          </a:xfrm>
          <a:prstGeom prst="roundRect">
            <a:avLst/>
          </a:prstGeom>
          <a:solidFill>
            <a:srgbClr val="FFFFCC"/>
          </a:solidFill>
          <a:ln>
            <a:noFill/>
          </a:ln>
          <a:effectLst>
            <a:outerShdw blurRad="50800" dist="889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a:endParaRPr lang="zh-CN" altLang="zh-CN" sz="1500">
              <a:solidFill>
                <a:srgbClr val="FFFFFF"/>
              </a:solidFill>
            </a:endParaRPr>
          </a:p>
        </p:txBody>
      </p:sp>
      <p:pic>
        <p:nvPicPr>
          <p:cNvPr id="1026" name="Picture 2" descr="C:\Documents and Settings\mbudiu\Local Settings\Temporary Internet Files\Content.IE5\CDMZSDIR\MCSY01240_0000[1].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83000" y="2286000"/>
            <a:ext cx="836083" cy="7540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124" name="Title 1"/>
          <p:cNvSpPr>
            <a:spLocks noGrp="1"/>
          </p:cNvSpPr>
          <p:nvPr>
            <p:ph type="title"/>
          </p:nvPr>
        </p:nvSpPr>
        <p:spPr/>
        <p:txBody>
          <a:bodyPr/>
          <a:lstStyle/>
          <a:p>
            <a:r>
              <a:rPr lang="en-US" altLang="zh-CN"/>
              <a:t>CFI Motivation</a:t>
            </a:r>
          </a:p>
        </p:txBody>
      </p:sp>
      <p:sp>
        <p:nvSpPr>
          <p:cNvPr id="4" name="Slide Number Placeholder 3"/>
          <p:cNvSpPr>
            <a:spLocks noGrp="1"/>
          </p:cNvSpPr>
          <p:nvPr>
            <p:ph type="sldNum" sz="quarter" idx="12"/>
          </p:nvPr>
        </p:nvSpPr>
        <p:spPr/>
        <p:txBody>
          <a:bodyPr/>
          <a:lstStyle>
            <a:lvl1pPr>
              <a:defRPr>
                <a:solidFill>
                  <a:schemeClr val="tx1"/>
                </a:solidFill>
                <a:latin typeface="Calibri" panose="020F0502020204030204" pitchFamily="34" charset="0"/>
              </a:defRPr>
            </a:lvl1pPr>
            <a:lvl2pPr marL="619100" indent="-238115">
              <a:defRPr>
                <a:solidFill>
                  <a:schemeClr val="tx1"/>
                </a:solidFill>
                <a:latin typeface="Calibri" panose="020F0502020204030204" pitchFamily="34" charset="0"/>
              </a:defRPr>
            </a:lvl2pPr>
            <a:lvl3pPr marL="952462" indent="-190492">
              <a:defRPr>
                <a:solidFill>
                  <a:schemeClr val="tx1"/>
                </a:solidFill>
                <a:latin typeface="Calibri" panose="020F0502020204030204" pitchFamily="34" charset="0"/>
              </a:defRPr>
            </a:lvl3pPr>
            <a:lvl4pPr marL="1333447" indent="-190492">
              <a:defRPr>
                <a:solidFill>
                  <a:schemeClr val="tx1"/>
                </a:solidFill>
                <a:latin typeface="Calibri" panose="020F0502020204030204" pitchFamily="34" charset="0"/>
              </a:defRPr>
            </a:lvl4pPr>
            <a:lvl5pPr marL="1714431" indent="-190492">
              <a:defRPr>
                <a:solidFill>
                  <a:schemeClr val="tx1"/>
                </a:solidFill>
                <a:latin typeface="Calibri" panose="020F0502020204030204" pitchFamily="34" charset="0"/>
              </a:defRPr>
            </a:lvl5pPr>
            <a:lvl6pPr marL="2095416" indent="-190492" fontAlgn="base">
              <a:spcBef>
                <a:spcPct val="0"/>
              </a:spcBef>
              <a:spcAft>
                <a:spcPct val="0"/>
              </a:spcAft>
              <a:defRPr>
                <a:solidFill>
                  <a:schemeClr val="tx1"/>
                </a:solidFill>
                <a:latin typeface="Calibri" panose="020F0502020204030204" pitchFamily="34" charset="0"/>
              </a:defRPr>
            </a:lvl6pPr>
            <a:lvl7pPr marL="2476401" indent="-190492" fontAlgn="base">
              <a:spcBef>
                <a:spcPct val="0"/>
              </a:spcBef>
              <a:spcAft>
                <a:spcPct val="0"/>
              </a:spcAft>
              <a:defRPr>
                <a:solidFill>
                  <a:schemeClr val="tx1"/>
                </a:solidFill>
                <a:latin typeface="Calibri" panose="020F0502020204030204" pitchFamily="34" charset="0"/>
              </a:defRPr>
            </a:lvl7pPr>
            <a:lvl8pPr marL="2857386" indent="-190492" fontAlgn="base">
              <a:spcBef>
                <a:spcPct val="0"/>
              </a:spcBef>
              <a:spcAft>
                <a:spcPct val="0"/>
              </a:spcAft>
              <a:defRPr>
                <a:solidFill>
                  <a:schemeClr val="tx1"/>
                </a:solidFill>
                <a:latin typeface="Calibri" panose="020F0502020204030204" pitchFamily="34" charset="0"/>
              </a:defRPr>
            </a:lvl8pPr>
            <a:lvl9pPr marL="3238370" indent="-190492" fontAlgn="base">
              <a:spcBef>
                <a:spcPct val="0"/>
              </a:spcBef>
              <a:spcAft>
                <a:spcPct val="0"/>
              </a:spcAft>
              <a:defRPr>
                <a:solidFill>
                  <a:schemeClr val="tx1"/>
                </a:solidFill>
                <a:latin typeface="Calibri" panose="020F0502020204030204" pitchFamily="34" charset="0"/>
              </a:defRPr>
            </a:lvl9pPr>
          </a:lstStyle>
          <a:p>
            <a:fld id="{F75BD87F-43C9-4F54-BE09-10AC55D10F5D}" type="slidenum">
              <a:rPr lang="en-US" altLang="zh-CN">
                <a:solidFill>
                  <a:srgbClr val="898989"/>
                </a:solidFill>
              </a:rPr>
              <a:pPr/>
              <a:t>24</a:t>
            </a:fld>
            <a:endParaRPr lang="en-US" altLang="zh-CN">
              <a:solidFill>
                <a:srgbClr val="898989"/>
              </a:solidFill>
            </a:endParaRPr>
          </a:p>
        </p:txBody>
      </p:sp>
      <p:sp>
        <p:nvSpPr>
          <p:cNvPr id="5" name="Freeform 4"/>
          <p:cNvSpPr/>
          <p:nvPr/>
        </p:nvSpPr>
        <p:spPr>
          <a:xfrm>
            <a:off x="1524000" y="3111500"/>
            <a:ext cx="3200136" cy="461698"/>
          </a:xfrm>
          <a:custGeom>
            <a:avLst/>
            <a:gdLst>
              <a:gd name="connsiteX0" fmla="*/ 0 w 7730836"/>
              <a:gd name="connsiteY0" fmla="*/ 369455 h 554182"/>
              <a:gd name="connsiteX1" fmla="*/ 692727 w 7730836"/>
              <a:gd name="connsiteY1" fmla="*/ 0 h 554182"/>
              <a:gd name="connsiteX2" fmla="*/ 1662545 w 7730836"/>
              <a:gd name="connsiteY2" fmla="*/ 378691 h 554182"/>
              <a:gd name="connsiteX3" fmla="*/ 2660073 w 7730836"/>
              <a:gd name="connsiteY3" fmla="*/ 147782 h 554182"/>
              <a:gd name="connsiteX4" fmla="*/ 3805382 w 7730836"/>
              <a:gd name="connsiteY4" fmla="*/ 489527 h 554182"/>
              <a:gd name="connsiteX5" fmla="*/ 5403273 w 7730836"/>
              <a:gd name="connsiteY5" fmla="*/ 286327 h 554182"/>
              <a:gd name="connsiteX6" fmla="*/ 6262254 w 7730836"/>
              <a:gd name="connsiteY6" fmla="*/ 147782 h 554182"/>
              <a:gd name="connsiteX7" fmla="*/ 7038109 w 7730836"/>
              <a:gd name="connsiteY7" fmla="*/ 554182 h 554182"/>
              <a:gd name="connsiteX8" fmla="*/ 7730836 w 7730836"/>
              <a:gd name="connsiteY8" fmla="*/ 286327 h 554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730836" h="554182">
                <a:moveTo>
                  <a:pt x="0" y="369455"/>
                </a:moveTo>
                <a:cubicBezTo>
                  <a:pt x="207818" y="183958"/>
                  <a:pt x="415636" y="-1539"/>
                  <a:pt x="692727" y="0"/>
                </a:cubicBezTo>
                <a:cubicBezTo>
                  <a:pt x="969818" y="1539"/>
                  <a:pt x="1334654" y="354061"/>
                  <a:pt x="1662545" y="378691"/>
                </a:cubicBezTo>
                <a:cubicBezTo>
                  <a:pt x="1990436" y="403321"/>
                  <a:pt x="2302934" y="129309"/>
                  <a:pt x="2660073" y="147782"/>
                </a:cubicBezTo>
                <a:cubicBezTo>
                  <a:pt x="3017213" y="166255"/>
                  <a:pt x="3348182" y="466436"/>
                  <a:pt x="3805382" y="489527"/>
                </a:cubicBezTo>
                <a:cubicBezTo>
                  <a:pt x="4262582" y="512618"/>
                  <a:pt x="4993794" y="343285"/>
                  <a:pt x="5403273" y="286327"/>
                </a:cubicBezTo>
                <a:cubicBezTo>
                  <a:pt x="5812752" y="229369"/>
                  <a:pt x="5989781" y="103140"/>
                  <a:pt x="6262254" y="147782"/>
                </a:cubicBezTo>
                <a:cubicBezTo>
                  <a:pt x="6534727" y="192425"/>
                  <a:pt x="6793345" y="531091"/>
                  <a:pt x="7038109" y="554182"/>
                </a:cubicBezTo>
                <a:cubicBezTo>
                  <a:pt x="7282873" y="577273"/>
                  <a:pt x="7506854" y="431800"/>
                  <a:pt x="7730836" y="286327"/>
                </a:cubicBezTo>
              </a:path>
            </a:pathLst>
          </a:custGeom>
          <a:ln w="57150">
            <a:tailEnd type="triangle" w="lg" len="lg"/>
          </a:ln>
        </p:spPr>
        <p:style>
          <a:lnRef idx="1">
            <a:schemeClr val="accent1"/>
          </a:lnRef>
          <a:fillRef idx="0">
            <a:schemeClr val="accent1"/>
          </a:fillRef>
          <a:effectRef idx="0">
            <a:schemeClr val="accent1"/>
          </a:effectRef>
          <a:fontRef idx="minor">
            <a:schemeClr val="tx1"/>
          </a:fontRef>
        </p:style>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a:endParaRPr lang="zh-CN" altLang="zh-CN" sz="1500"/>
          </a:p>
        </p:txBody>
      </p:sp>
      <p:sp>
        <p:nvSpPr>
          <p:cNvPr id="6" name="Lightning Bolt 5"/>
          <p:cNvSpPr/>
          <p:nvPr/>
        </p:nvSpPr>
        <p:spPr>
          <a:xfrm>
            <a:off x="4254500" y="2667000"/>
            <a:ext cx="444500" cy="635000"/>
          </a:xfrm>
          <a:prstGeom prst="lightningBolt">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a:endParaRPr lang="zh-CN" altLang="zh-CN" sz="1500">
              <a:solidFill>
                <a:srgbClr val="FFFFFF"/>
              </a:solidFill>
            </a:endParaRPr>
          </a:p>
        </p:txBody>
      </p:sp>
      <p:sp>
        <p:nvSpPr>
          <p:cNvPr id="7" name="Freeform 6"/>
          <p:cNvSpPr/>
          <p:nvPr/>
        </p:nvSpPr>
        <p:spPr>
          <a:xfrm>
            <a:off x="4710907" y="2409032"/>
            <a:ext cx="2324364" cy="931333"/>
          </a:xfrm>
          <a:custGeom>
            <a:avLst/>
            <a:gdLst>
              <a:gd name="connsiteX0" fmla="*/ 0 w 2789381"/>
              <a:gd name="connsiteY0" fmla="*/ 1117600 h 1117600"/>
              <a:gd name="connsiteX1" fmla="*/ 166254 w 2789381"/>
              <a:gd name="connsiteY1" fmla="*/ 544945 h 1117600"/>
              <a:gd name="connsiteX2" fmla="*/ 831272 w 2789381"/>
              <a:gd name="connsiteY2" fmla="*/ 554182 h 1117600"/>
              <a:gd name="connsiteX3" fmla="*/ 1034472 w 2789381"/>
              <a:gd name="connsiteY3" fmla="*/ 129309 h 1117600"/>
              <a:gd name="connsiteX4" fmla="*/ 1246909 w 2789381"/>
              <a:gd name="connsiteY4" fmla="*/ 0 h 1117600"/>
              <a:gd name="connsiteX5" fmla="*/ 1681018 w 2789381"/>
              <a:gd name="connsiteY5" fmla="*/ 378691 h 1117600"/>
              <a:gd name="connsiteX6" fmla="*/ 2105890 w 2789381"/>
              <a:gd name="connsiteY6" fmla="*/ 46182 h 1117600"/>
              <a:gd name="connsiteX7" fmla="*/ 2789381 w 2789381"/>
              <a:gd name="connsiteY7" fmla="*/ 157018 h 1117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89381" h="1117600">
                <a:moveTo>
                  <a:pt x="0" y="1117600"/>
                </a:moveTo>
                <a:cubicBezTo>
                  <a:pt x="13854" y="878224"/>
                  <a:pt x="27709" y="638848"/>
                  <a:pt x="166254" y="544945"/>
                </a:cubicBezTo>
                <a:cubicBezTo>
                  <a:pt x="304799" y="451042"/>
                  <a:pt x="686569" y="623455"/>
                  <a:pt x="831272" y="554182"/>
                </a:cubicBezTo>
                <a:cubicBezTo>
                  <a:pt x="975975" y="484909"/>
                  <a:pt x="965199" y="221673"/>
                  <a:pt x="1034472" y="129309"/>
                </a:cubicBezTo>
                <a:cubicBezTo>
                  <a:pt x="1103745" y="36945"/>
                  <a:pt x="1139151" y="-41564"/>
                  <a:pt x="1246909" y="0"/>
                </a:cubicBezTo>
                <a:cubicBezTo>
                  <a:pt x="1354667" y="41564"/>
                  <a:pt x="1537855" y="370994"/>
                  <a:pt x="1681018" y="378691"/>
                </a:cubicBezTo>
                <a:cubicBezTo>
                  <a:pt x="1824181" y="386388"/>
                  <a:pt x="1921163" y="83127"/>
                  <a:pt x="2105890" y="46182"/>
                </a:cubicBezTo>
                <a:cubicBezTo>
                  <a:pt x="2290617" y="9237"/>
                  <a:pt x="2539999" y="83127"/>
                  <a:pt x="2789381" y="157018"/>
                </a:cubicBezTo>
              </a:path>
            </a:pathLst>
          </a:custGeom>
          <a:ln w="57150">
            <a:solidFill>
              <a:srgbClr val="FF0000"/>
            </a:solidFill>
            <a:tailEnd type="triangle" w="lg" len="lg"/>
          </a:ln>
        </p:spPr>
        <p:style>
          <a:lnRef idx="1">
            <a:schemeClr val="accent1"/>
          </a:lnRef>
          <a:fillRef idx="0">
            <a:schemeClr val="accent1"/>
          </a:fillRef>
          <a:effectRef idx="0">
            <a:schemeClr val="accent1"/>
          </a:effectRef>
          <a:fontRef idx="minor">
            <a:schemeClr val="tx1"/>
          </a:fontRef>
        </p:style>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a:endParaRPr lang="zh-CN" altLang="zh-CN" sz="1500"/>
          </a:p>
        </p:txBody>
      </p:sp>
      <p:sp>
        <p:nvSpPr>
          <p:cNvPr id="8" name="Freeform 7"/>
          <p:cNvSpPr/>
          <p:nvPr/>
        </p:nvSpPr>
        <p:spPr>
          <a:xfrm>
            <a:off x="4725458" y="3247761"/>
            <a:ext cx="3085042" cy="292364"/>
          </a:xfrm>
          <a:custGeom>
            <a:avLst/>
            <a:gdLst>
              <a:gd name="connsiteX0" fmla="*/ 0 w 3860800"/>
              <a:gd name="connsiteY0" fmla="*/ 147782 h 350982"/>
              <a:gd name="connsiteX1" fmla="*/ 203200 w 3860800"/>
              <a:gd name="connsiteY1" fmla="*/ 27710 h 350982"/>
              <a:gd name="connsiteX2" fmla="*/ 637309 w 3860800"/>
              <a:gd name="connsiteY2" fmla="*/ 258619 h 350982"/>
              <a:gd name="connsiteX3" fmla="*/ 1043709 w 3860800"/>
              <a:gd name="connsiteY3" fmla="*/ 350982 h 350982"/>
              <a:gd name="connsiteX4" fmla="*/ 1293091 w 3860800"/>
              <a:gd name="connsiteY4" fmla="*/ 18473 h 350982"/>
              <a:gd name="connsiteX5" fmla="*/ 1819564 w 3860800"/>
              <a:gd name="connsiteY5" fmla="*/ 212437 h 350982"/>
              <a:gd name="connsiteX6" fmla="*/ 2419928 w 3860800"/>
              <a:gd name="connsiteY6" fmla="*/ 314037 h 350982"/>
              <a:gd name="connsiteX7" fmla="*/ 2863273 w 3860800"/>
              <a:gd name="connsiteY7" fmla="*/ 0 h 350982"/>
              <a:gd name="connsiteX8" fmla="*/ 3482109 w 3860800"/>
              <a:gd name="connsiteY8" fmla="*/ 304800 h 350982"/>
              <a:gd name="connsiteX9" fmla="*/ 3860800 w 3860800"/>
              <a:gd name="connsiteY9" fmla="*/ 147782 h 350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60800" h="350982">
                <a:moveTo>
                  <a:pt x="0" y="147782"/>
                </a:moveTo>
                <a:cubicBezTo>
                  <a:pt x="48491" y="78509"/>
                  <a:pt x="96982" y="9237"/>
                  <a:pt x="203200" y="27710"/>
                </a:cubicBezTo>
                <a:cubicBezTo>
                  <a:pt x="309418" y="46183"/>
                  <a:pt x="497224" y="204740"/>
                  <a:pt x="637309" y="258619"/>
                </a:cubicBezTo>
                <a:cubicBezTo>
                  <a:pt x="777394" y="312498"/>
                  <a:pt x="934412" y="391006"/>
                  <a:pt x="1043709" y="350982"/>
                </a:cubicBezTo>
                <a:cubicBezTo>
                  <a:pt x="1153006" y="310958"/>
                  <a:pt x="1163782" y="41564"/>
                  <a:pt x="1293091" y="18473"/>
                </a:cubicBezTo>
                <a:cubicBezTo>
                  <a:pt x="1422400" y="-4618"/>
                  <a:pt x="1631758" y="163176"/>
                  <a:pt x="1819564" y="212437"/>
                </a:cubicBezTo>
                <a:cubicBezTo>
                  <a:pt x="2007370" y="261698"/>
                  <a:pt x="2245977" y="349443"/>
                  <a:pt x="2419928" y="314037"/>
                </a:cubicBezTo>
                <a:cubicBezTo>
                  <a:pt x="2593880" y="278631"/>
                  <a:pt x="2686243" y="1539"/>
                  <a:pt x="2863273" y="0"/>
                </a:cubicBezTo>
                <a:cubicBezTo>
                  <a:pt x="3040303" y="-1539"/>
                  <a:pt x="3315855" y="280170"/>
                  <a:pt x="3482109" y="304800"/>
                </a:cubicBezTo>
                <a:cubicBezTo>
                  <a:pt x="3648364" y="329430"/>
                  <a:pt x="3754582" y="238606"/>
                  <a:pt x="3860800" y="147782"/>
                </a:cubicBezTo>
              </a:path>
            </a:pathLst>
          </a:custGeom>
          <a:ln w="57150">
            <a:prstDash val="dash"/>
            <a:tailEnd type="triangle" w="lg" len="lg"/>
          </a:ln>
        </p:spPr>
        <p:style>
          <a:lnRef idx="1">
            <a:schemeClr val="accent1"/>
          </a:lnRef>
          <a:fillRef idx="0">
            <a:schemeClr val="accent1"/>
          </a:fillRef>
          <a:effectRef idx="0">
            <a:schemeClr val="accent1"/>
          </a:effectRef>
          <a:fontRef idx="minor">
            <a:schemeClr val="tx1"/>
          </a:fontRef>
        </p:style>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a:endParaRPr lang="zh-CN" altLang="zh-CN" sz="1500"/>
          </a:p>
        </p:txBody>
      </p:sp>
      <p:pic>
        <p:nvPicPr>
          <p:cNvPr id="9" name="Picture 2" descr="C:\Documents and Settings\mbudiu\Local Settings\Temporary Internet Files\Content.IE5\N21XGXAW\MCj02932160000[1].wm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985000" y="2286000"/>
            <a:ext cx="562240" cy="55694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1" name="TextBox 10"/>
          <p:cNvSpPr txBox="1">
            <a:spLocks noChangeArrowheads="1"/>
          </p:cNvSpPr>
          <p:nvPr/>
        </p:nvSpPr>
        <p:spPr bwMode="auto">
          <a:xfrm>
            <a:off x="1333500" y="3429000"/>
            <a:ext cx="1666225" cy="45134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r>
              <a:rPr lang="en-US" altLang="zh-CN" sz="2333" i="1"/>
              <a:t>Control flow</a:t>
            </a:r>
          </a:p>
        </p:txBody>
      </p:sp>
      <p:sp>
        <p:nvSpPr>
          <p:cNvPr id="5132" name="TextBox 11"/>
          <p:cNvSpPr txBox="1">
            <a:spLocks noChangeArrowheads="1"/>
          </p:cNvSpPr>
          <p:nvPr/>
        </p:nvSpPr>
        <p:spPr bwMode="auto">
          <a:xfrm>
            <a:off x="2413000" y="4254500"/>
            <a:ext cx="4385431" cy="45134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r>
              <a:rPr lang="en-US" altLang="zh-CN" sz="2333"/>
              <a:t>Anatomy of many software attacks</a:t>
            </a:r>
          </a:p>
        </p:txBody>
      </p:sp>
    </p:spTree>
    <p:extLst>
      <p:ext uri="{BB962C8B-B14F-4D97-AF65-F5344CB8AC3E}">
        <p14:creationId xmlns:p14="http://schemas.microsoft.com/office/powerpoint/2010/main" val="395724885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22" presetClass="entr" presetSubtype="8"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animEffect transition="in" filter="wipe(left)">
                                      <p:cBhvr>
                                        <p:cTn id="9" dur="1000"/>
                                        <p:tgtEl>
                                          <p:spTgt spid="5"/>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wipe(left)">
                                      <p:cBhvr>
                                        <p:cTn id="14" dur="1000"/>
                                        <p:tgtEl>
                                          <p:spTgt spid="8"/>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26"/>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wipe(left)">
                                      <p:cBhvr>
                                        <p:cTn id="25" dur="1000"/>
                                        <p:tgtEl>
                                          <p:spTgt spid="7"/>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1" presetClass="entr" presetSubtype="0" fill="hold" nodeType="clickEffect">
                                  <p:stCondLst>
                                    <p:cond delay="0"/>
                                  </p:stCondLst>
                                  <p:childTnLst>
                                    <p:set>
                                      <p:cBhvr>
                                        <p:cTn id="29"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11"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Cloud 120"/>
          <p:cNvSpPr/>
          <p:nvPr/>
        </p:nvSpPr>
        <p:spPr>
          <a:xfrm rot="21008611">
            <a:off x="5778500" y="1579563"/>
            <a:ext cx="2413000" cy="3175000"/>
          </a:xfrm>
          <a:prstGeom prst="cloud">
            <a:avLst/>
          </a:prstGeom>
          <a:solidFill>
            <a:srgbClr val="FCDBC0"/>
          </a:solidFill>
          <a:ln>
            <a:solidFill>
              <a:srgbClr val="FFFFCC"/>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a:endParaRPr lang="zh-CN" altLang="zh-CN" sz="1500">
              <a:solidFill>
                <a:srgbClr val="FFFFFF"/>
              </a:solidFill>
            </a:endParaRPr>
          </a:p>
        </p:txBody>
      </p:sp>
      <p:sp>
        <p:nvSpPr>
          <p:cNvPr id="6147" name="Title 1"/>
          <p:cNvSpPr>
            <a:spLocks noGrp="1"/>
          </p:cNvSpPr>
          <p:nvPr>
            <p:ph type="title"/>
          </p:nvPr>
        </p:nvSpPr>
        <p:spPr/>
        <p:txBody>
          <a:bodyPr/>
          <a:lstStyle/>
          <a:p>
            <a:r>
              <a:rPr lang="en-US" altLang="zh-CN"/>
              <a:t>CFI Idea</a:t>
            </a:r>
          </a:p>
        </p:txBody>
      </p:sp>
      <p:sp>
        <p:nvSpPr>
          <p:cNvPr id="5" name="Cloud 4"/>
          <p:cNvSpPr/>
          <p:nvPr/>
        </p:nvSpPr>
        <p:spPr>
          <a:xfrm rot="21008611">
            <a:off x="988219" y="1690688"/>
            <a:ext cx="2196042" cy="2833688"/>
          </a:xfrm>
          <a:prstGeom prst="cloud">
            <a:avLst/>
          </a:prstGeom>
          <a:solidFill>
            <a:schemeClr val="accent6">
              <a:lumMod val="20000"/>
              <a:lumOff val="80000"/>
            </a:schemeClr>
          </a:solidFill>
          <a:ln>
            <a:solidFill>
              <a:srgbClr val="FFFFCC"/>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a:endParaRPr lang="zh-CN" altLang="zh-CN" sz="1500">
              <a:solidFill>
                <a:srgbClr val="FFFFFF"/>
              </a:solidFill>
            </a:endParaRPr>
          </a:p>
        </p:txBody>
      </p:sp>
      <p:sp>
        <p:nvSpPr>
          <p:cNvPr id="6150" name="TextBox 5"/>
          <p:cNvSpPr txBox="1">
            <a:spLocks noChangeArrowheads="1"/>
          </p:cNvSpPr>
          <p:nvPr/>
        </p:nvSpPr>
        <p:spPr bwMode="auto">
          <a:xfrm>
            <a:off x="1397001" y="4762500"/>
            <a:ext cx="1314527"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r>
              <a:rPr lang="en-US" altLang="zh-CN" sz="2000"/>
              <a:t>Executable</a:t>
            </a:r>
          </a:p>
        </p:txBody>
      </p:sp>
      <p:sp>
        <p:nvSpPr>
          <p:cNvPr id="7" name="Oval 6"/>
          <p:cNvSpPr/>
          <p:nvPr/>
        </p:nvSpPr>
        <p:spPr>
          <a:xfrm>
            <a:off x="3835136" y="2870729"/>
            <a:ext cx="101864" cy="100542"/>
          </a:xfrm>
          <a:prstGeom prst="ellipse">
            <a:avLst/>
          </a:prstGeom>
          <a:ln w="22225">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a:endParaRPr lang="zh-CN" altLang="zh-CN" sz="1500">
              <a:solidFill>
                <a:srgbClr val="FFFFFF"/>
              </a:solidFill>
            </a:endParaRPr>
          </a:p>
        </p:txBody>
      </p:sp>
      <p:sp>
        <p:nvSpPr>
          <p:cNvPr id="8" name="Oval 7"/>
          <p:cNvSpPr/>
          <p:nvPr/>
        </p:nvSpPr>
        <p:spPr>
          <a:xfrm>
            <a:off x="4343136" y="2489729"/>
            <a:ext cx="101864" cy="100542"/>
          </a:xfrm>
          <a:prstGeom prst="ellipse">
            <a:avLst/>
          </a:prstGeom>
          <a:ln w="22225">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a:endParaRPr lang="zh-CN" altLang="zh-CN" sz="1500">
              <a:solidFill>
                <a:srgbClr val="FFFFFF"/>
              </a:solidFill>
            </a:endParaRPr>
          </a:p>
        </p:txBody>
      </p:sp>
      <p:sp>
        <p:nvSpPr>
          <p:cNvPr id="9" name="Oval 8"/>
          <p:cNvSpPr/>
          <p:nvPr/>
        </p:nvSpPr>
        <p:spPr>
          <a:xfrm>
            <a:off x="5080000" y="2921000"/>
            <a:ext cx="101865" cy="101865"/>
          </a:xfrm>
          <a:prstGeom prst="ellipse">
            <a:avLst/>
          </a:prstGeom>
          <a:ln w="22225">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a:endParaRPr lang="zh-CN" altLang="zh-CN" sz="1500">
              <a:solidFill>
                <a:srgbClr val="FFFFFF"/>
              </a:solidFill>
            </a:endParaRPr>
          </a:p>
        </p:txBody>
      </p:sp>
      <p:sp>
        <p:nvSpPr>
          <p:cNvPr id="10" name="Oval 9"/>
          <p:cNvSpPr/>
          <p:nvPr/>
        </p:nvSpPr>
        <p:spPr>
          <a:xfrm flipH="1">
            <a:off x="4978136" y="2235729"/>
            <a:ext cx="127000" cy="127000"/>
          </a:xfrm>
          <a:prstGeom prst="ellipse">
            <a:avLst/>
          </a:prstGeom>
          <a:ln w="22225">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a:endParaRPr lang="zh-CN" altLang="zh-CN" sz="1500">
              <a:solidFill>
                <a:srgbClr val="FFFFFF"/>
              </a:solidFill>
            </a:endParaRPr>
          </a:p>
        </p:txBody>
      </p:sp>
      <p:sp>
        <p:nvSpPr>
          <p:cNvPr id="11" name="Oval 10"/>
          <p:cNvSpPr/>
          <p:nvPr/>
        </p:nvSpPr>
        <p:spPr>
          <a:xfrm>
            <a:off x="4279636" y="3505729"/>
            <a:ext cx="101864" cy="100542"/>
          </a:xfrm>
          <a:prstGeom prst="ellipse">
            <a:avLst/>
          </a:prstGeom>
          <a:ln w="22225">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a:endParaRPr lang="zh-CN" altLang="zh-CN" sz="1500">
              <a:solidFill>
                <a:srgbClr val="FFFFFF"/>
              </a:solidFill>
            </a:endParaRPr>
          </a:p>
        </p:txBody>
      </p:sp>
      <p:sp>
        <p:nvSpPr>
          <p:cNvPr id="12" name="Oval 11"/>
          <p:cNvSpPr/>
          <p:nvPr/>
        </p:nvSpPr>
        <p:spPr>
          <a:xfrm>
            <a:off x="4889500" y="4191000"/>
            <a:ext cx="101865" cy="101865"/>
          </a:xfrm>
          <a:prstGeom prst="ellipse">
            <a:avLst/>
          </a:prstGeom>
          <a:ln w="22225">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a:endParaRPr lang="zh-CN" altLang="zh-CN" sz="1500">
              <a:solidFill>
                <a:srgbClr val="FFFFFF"/>
              </a:solidFill>
            </a:endParaRPr>
          </a:p>
        </p:txBody>
      </p:sp>
      <p:sp>
        <p:nvSpPr>
          <p:cNvPr id="13" name="Oval 12"/>
          <p:cNvSpPr/>
          <p:nvPr/>
        </p:nvSpPr>
        <p:spPr>
          <a:xfrm>
            <a:off x="4470136" y="4394729"/>
            <a:ext cx="101864" cy="100542"/>
          </a:xfrm>
          <a:prstGeom prst="ellipse">
            <a:avLst/>
          </a:prstGeom>
          <a:ln w="22225">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a:endParaRPr lang="zh-CN" altLang="zh-CN" sz="1500">
              <a:solidFill>
                <a:srgbClr val="FFFFFF"/>
              </a:solidFill>
            </a:endParaRPr>
          </a:p>
        </p:txBody>
      </p:sp>
      <p:sp>
        <p:nvSpPr>
          <p:cNvPr id="14" name="Oval 13"/>
          <p:cNvSpPr/>
          <p:nvPr/>
        </p:nvSpPr>
        <p:spPr>
          <a:xfrm>
            <a:off x="3962136" y="3950229"/>
            <a:ext cx="101864" cy="100542"/>
          </a:xfrm>
          <a:prstGeom prst="ellipse">
            <a:avLst/>
          </a:prstGeom>
          <a:ln w="22225">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a:endParaRPr lang="zh-CN" altLang="zh-CN" sz="1500">
              <a:solidFill>
                <a:srgbClr val="FFFFFF"/>
              </a:solidFill>
            </a:endParaRPr>
          </a:p>
        </p:txBody>
      </p:sp>
      <p:sp>
        <p:nvSpPr>
          <p:cNvPr id="15" name="Oval 14"/>
          <p:cNvSpPr/>
          <p:nvPr/>
        </p:nvSpPr>
        <p:spPr>
          <a:xfrm>
            <a:off x="4127500" y="2159000"/>
            <a:ext cx="101865" cy="101865"/>
          </a:xfrm>
          <a:prstGeom prst="ellipse">
            <a:avLst/>
          </a:prstGeom>
          <a:ln w="22225">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a:endParaRPr lang="zh-CN" altLang="zh-CN" sz="1500">
              <a:solidFill>
                <a:srgbClr val="FFFFFF"/>
              </a:solidFill>
            </a:endParaRPr>
          </a:p>
        </p:txBody>
      </p:sp>
      <p:cxnSp>
        <p:nvCxnSpPr>
          <p:cNvPr id="17" name="Curved Connector 16"/>
          <p:cNvCxnSpPr>
            <a:stCxn id="15" idx="3"/>
            <a:endCxn id="7" idx="0"/>
          </p:cNvCxnSpPr>
          <p:nvPr/>
        </p:nvCxnSpPr>
        <p:spPr>
          <a:xfrm rot="5400000">
            <a:off x="3702182" y="2430859"/>
            <a:ext cx="624417" cy="255323"/>
          </a:xfrm>
          <a:prstGeom prst="curvedConnector3">
            <a:avLst>
              <a:gd name="adj1" fmla="val 50000"/>
            </a:avLst>
          </a:prstGeom>
          <a:ln w="22225">
            <a:tailEnd type="triangle" w="lg" len="lg"/>
          </a:ln>
        </p:spPr>
        <p:style>
          <a:lnRef idx="1">
            <a:schemeClr val="accent1"/>
          </a:lnRef>
          <a:fillRef idx="0">
            <a:schemeClr val="accent1"/>
          </a:fillRef>
          <a:effectRef idx="0">
            <a:schemeClr val="accent1"/>
          </a:effectRef>
          <a:fontRef idx="minor">
            <a:schemeClr val="tx1"/>
          </a:fontRef>
        </p:style>
      </p:cxnSp>
      <p:cxnSp>
        <p:nvCxnSpPr>
          <p:cNvPr id="19" name="Curved Connector 18"/>
          <p:cNvCxnSpPr>
            <a:stCxn id="10" idx="6"/>
            <a:endCxn id="15" idx="7"/>
          </p:cNvCxnSpPr>
          <p:nvPr/>
        </p:nvCxnSpPr>
        <p:spPr>
          <a:xfrm rot="10800000">
            <a:off x="4214813" y="2173552"/>
            <a:ext cx="763323" cy="125677"/>
          </a:xfrm>
          <a:prstGeom prst="curvedConnector4">
            <a:avLst>
              <a:gd name="adj1" fmla="val 49026"/>
              <a:gd name="adj2" fmla="val 252619"/>
            </a:avLst>
          </a:prstGeom>
          <a:ln w="22225">
            <a:tailEnd type="triangle" w="lg" len="lg"/>
          </a:ln>
        </p:spPr>
        <p:style>
          <a:lnRef idx="1">
            <a:schemeClr val="accent1"/>
          </a:lnRef>
          <a:fillRef idx="0">
            <a:schemeClr val="accent1"/>
          </a:fillRef>
          <a:effectRef idx="0">
            <a:schemeClr val="accent1"/>
          </a:effectRef>
          <a:fontRef idx="minor">
            <a:schemeClr val="tx1"/>
          </a:fontRef>
        </p:style>
      </p:cxnSp>
      <p:cxnSp>
        <p:nvCxnSpPr>
          <p:cNvPr id="24" name="Curved Connector 23"/>
          <p:cNvCxnSpPr>
            <a:stCxn id="10" idx="1"/>
            <a:endCxn id="8" idx="0"/>
          </p:cNvCxnSpPr>
          <p:nvPr/>
        </p:nvCxnSpPr>
        <p:spPr>
          <a:xfrm rot="16200000" flipH="1" flipV="1">
            <a:off x="4622933" y="2026047"/>
            <a:ext cx="235479" cy="691886"/>
          </a:xfrm>
          <a:prstGeom prst="curvedConnector3">
            <a:avLst>
              <a:gd name="adj1" fmla="val -88827"/>
            </a:avLst>
          </a:prstGeom>
          <a:ln w="22225">
            <a:tailEnd type="triangle" w="lg" len="lg"/>
          </a:ln>
        </p:spPr>
        <p:style>
          <a:lnRef idx="1">
            <a:schemeClr val="accent1"/>
          </a:lnRef>
          <a:fillRef idx="0">
            <a:schemeClr val="accent1"/>
          </a:fillRef>
          <a:effectRef idx="0">
            <a:schemeClr val="accent1"/>
          </a:effectRef>
          <a:fontRef idx="minor">
            <a:schemeClr val="tx1"/>
          </a:fontRef>
        </p:style>
      </p:cxnSp>
      <p:cxnSp>
        <p:nvCxnSpPr>
          <p:cNvPr id="26" name="Curved Connector 25"/>
          <p:cNvCxnSpPr>
            <a:stCxn id="10" idx="3"/>
            <a:endCxn id="9" idx="0"/>
          </p:cNvCxnSpPr>
          <p:nvPr/>
        </p:nvCxnSpPr>
        <p:spPr>
          <a:xfrm rot="5400000" flipV="1">
            <a:off x="4820047" y="2610776"/>
            <a:ext cx="576792" cy="43656"/>
          </a:xfrm>
          <a:prstGeom prst="curvedConnector3">
            <a:avLst>
              <a:gd name="adj1" fmla="val 50000"/>
            </a:avLst>
          </a:prstGeom>
          <a:ln w="22225">
            <a:tailEnd type="triangle" w="lg" len="lg"/>
          </a:ln>
        </p:spPr>
        <p:style>
          <a:lnRef idx="1">
            <a:schemeClr val="accent1"/>
          </a:lnRef>
          <a:fillRef idx="0">
            <a:schemeClr val="accent1"/>
          </a:fillRef>
          <a:effectRef idx="0">
            <a:schemeClr val="accent1"/>
          </a:effectRef>
          <a:fontRef idx="minor">
            <a:schemeClr val="tx1"/>
          </a:fontRef>
        </p:style>
      </p:cxnSp>
      <p:cxnSp>
        <p:nvCxnSpPr>
          <p:cNvPr id="28" name="Curved Connector 27"/>
          <p:cNvCxnSpPr>
            <a:stCxn id="8" idx="4"/>
            <a:endCxn id="11" idx="0"/>
          </p:cNvCxnSpPr>
          <p:nvPr/>
        </p:nvCxnSpPr>
        <p:spPr>
          <a:xfrm rot="5400000">
            <a:off x="3905250" y="3016250"/>
            <a:ext cx="915458" cy="63500"/>
          </a:xfrm>
          <a:prstGeom prst="curvedConnector3">
            <a:avLst>
              <a:gd name="adj1" fmla="val 50000"/>
            </a:avLst>
          </a:prstGeom>
          <a:ln w="22225">
            <a:tailEnd type="triangle" w="lg" len="lg"/>
          </a:ln>
        </p:spPr>
        <p:style>
          <a:lnRef idx="1">
            <a:schemeClr val="accent1"/>
          </a:lnRef>
          <a:fillRef idx="0">
            <a:schemeClr val="accent1"/>
          </a:fillRef>
          <a:effectRef idx="0">
            <a:schemeClr val="accent1"/>
          </a:effectRef>
          <a:fontRef idx="minor">
            <a:schemeClr val="tx1"/>
          </a:fontRef>
        </p:style>
      </p:cxnSp>
      <p:cxnSp>
        <p:nvCxnSpPr>
          <p:cNvPr id="30" name="Curved Connector 29"/>
          <p:cNvCxnSpPr>
            <a:stCxn id="8" idx="6"/>
            <a:endCxn id="12" idx="7"/>
          </p:cNvCxnSpPr>
          <p:nvPr/>
        </p:nvCxnSpPr>
        <p:spPr>
          <a:xfrm>
            <a:off x="4445000" y="2540000"/>
            <a:ext cx="531813" cy="1665553"/>
          </a:xfrm>
          <a:prstGeom prst="curvedConnector2">
            <a:avLst/>
          </a:prstGeom>
          <a:ln w="22225">
            <a:tailEnd type="triangle" w="lg" len="lg"/>
          </a:ln>
        </p:spPr>
        <p:style>
          <a:lnRef idx="1">
            <a:schemeClr val="accent1"/>
          </a:lnRef>
          <a:fillRef idx="0">
            <a:schemeClr val="accent1"/>
          </a:fillRef>
          <a:effectRef idx="0">
            <a:schemeClr val="accent1"/>
          </a:effectRef>
          <a:fontRef idx="minor">
            <a:schemeClr val="tx1"/>
          </a:fontRef>
        </p:style>
      </p:cxnSp>
      <p:cxnSp>
        <p:nvCxnSpPr>
          <p:cNvPr id="32" name="Curved Connector 31"/>
          <p:cNvCxnSpPr>
            <a:stCxn id="11" idx="4"/>
            <a:endCxn id="13" idx="7"/>
          </p:cNvCxnSpPr>
          <p:nvPr/>
        </p:nvCxnSpPr>
        <p:spPr>
          <a:xfrm rot="5400000" flipV="1">
            <a:off x="4042834" y="3894667"/>
            <a:ext cx="803011" cy="226219"/>
          </a:xfrm>
          <a:prstGeom prst="curvedConnector3">
            <a:avLst>
              <a:gd name="adj1" fmla="val 50000"/>
            </a:avLst>
          </a:prstGeom>
          <a:ln w="22225">
            <a:tailEnd type="triangle" w="lg" len="lg"/>
          </a:ln>
        </p:spPr>
        <p:style>
          <a:lnRef idx="1">
            <a:schemeClr val="accent1"/>
          </a:lnRef>
          <a:fillRef idx="0">
            <a:schemeClr val="accent1"/>
          </a:fillRef>
          <a:effectRef idx="0">
            <a:schemeClr val="accent1"/>
          </a:effectRef>
          <a:fontRef idx="minor">
            <a:schemeClr val="tx1"/>
          </a:fontRef>
        </p:style>
      </p:cxnSp>
      <p:cxnSp>
        <p:nvCxnSpPr>
          <p:cNvPr id="34" name="Shape 33"/>
          <p:cNvCxnSpPr>
            <a:stCxn id="12" idx="1"/>
            <a:endCxn id="13" idx="6"/>
          </p:cNvCxnSpPr>
          <p:nvPr/>
        </p:nvCxnSpPr>
        <p:spPr>
          <a:xfrm rot="16200000" flipH="1" flipV="1">
            <a:off x="4618303" y="4159250"/>
            <a:ext cx="239448" cy="332053"/>
          </a:xfrm>
          <a:prstGeom prst="curvedConnector4">
            <a:avLst>
              <a:gd name="adj1" fmla="val -79667"/>
              <a:gd name="adj2" fmla="val 52238"/>
            </a:avLst>
          </a:prstGeom>
          <a:ln w="22225">
            <a:tailEnd type="triangle" w="lg" len="lg"/>
          </a:ln>
        </p:spPr>
        <p:style>
          <a:lnRef idx="1">
            <a:schemeClr val="accent1"/>
          </a:lnRef>
          <a:fillRef idx="0">
            <a:schemeClr val="accent1"/>
          </a:fillRef>
          <a:effectRef idx="0">
            <a:schemeClr val="accent1"/>
          </a:effectRef>
          <a:fontRef idx="minor">
            <a:schemeClr val="tx1"/>
          </a:fontRef>
        </p:style>
      </p:cxnSp>
      <p:cxnSp>
        <p:nvCxnSpPr>
          <p:cNvPr id="36" name="Curved Connector 35"/>
          <p:cNvCxnSpPr>
            <a:stCxn id="13" idx="1"/>
            <a:endCxn id="14" idx="3"/>
          </p:cNvCxnSpPr>
          <p:nvPr/>
        </p:nvCxnSpPr>
        <p:spPr>
          <a:xfrm rot="16200000" flipV="1">
            <a:off x="4044156" y="3968751"/>
            <a:ext cx="373063" cy="508000"/>
          </a:xfrm>
          <a:prstGeom prst="curvedConnector3">
            <a:avLst>
              <a:gd name="adj1" fmla="val 50000"/>
            </a:avLst>
          </a:prstGeom>
          <a:ln w="22225">
            <a:tailEnd type="triangle" w="lg" len="lg"/>
          </a:ln>
        </p:spPr>
        <p:style>
          <a:lnRef idx="1">
            <a:schemeClr val="accent1"/>
          </a:lnRef>
          <a:fillRef idx="0">
            <a:schemeClr val="accent1"/>
          </a:fillRef>
          <a:effectRef idx="0">
            <a:schemeClr val="accent1"/>
          </a:effectRef>
          <a:fontRef idx="minor">
            <a:schemeClr val="tx1"/>
          </a:fontRef>
        </p:style>
      </p:cxnSp>
      <p:cxnSp>
        <p:nvCxnSpPr>
          <p:cNvPr id="38" name="Curved Connector 37"/>
          <p:cNvCxnSpPr>
            <a:stCxn id="14" idx="1"/>
            <a:endCxn id="7" idx="4"/>
          </p:cNvCxnSpPr>
          <p:nvPr/>
        </p:nvCxnSpPr>
        <p:spPr>
          <a:xfrm rot="16200000" flipV="1">
            <a:off x="3434953" y="3423048"/>
            <a:ext cx="993511" cy="89958"/>
          </a:xfrm>
          <a:prstGeom prst="curvedConnector3">
            <a:avLst>
              <a:gd name="adj1" fmla="val 50000"/>
            </a:avLst>
          </a:prstGeom>
          <a:ln w="22225">
            <a:tailEnd type="triangle" w="lg" len="lg"/>
          </a:ln>
        </p:spPr>
        <p:style>
          <a:lnRef idx="1">
            <a:schemeClr val="accent1"/>
          </a:lnRef>
          <a:fillRef idx="0">
            <a:schemeClr val="accent1"/>
          </a:fillRef>
          <a:effectRef idx="0">
            <a:schemeClr val="accent1"/>
          </a:effectRef>
          <a:fontRef idx="minor">
            <a:schemeClr val="tx1"/>
          </a:fontRef>
        </p:style>
      </p:cxnSp>
      <p:cxnSp>
        <p:nvCxnSpPr>
          <p:cNvPr id="40" name="Shape 39"/>
          <p:cNvCxnSpPr>
            <a:stCxn id="9" idx="5"/>
            <a:endCxn id="12" idx="6"/>
          </p:cNvCxnSpPr>
          <p:nvPr/>
        </p:nvCxnSpPr>
        <p:spPr>
          <a:xfrm rot="5400000">
            <a:off x="4462860" y="3536818"/>
            <a:ext cx="1232958" cy="175948"/>
          </a:xfrm>
          <a:prstGeom prst="curvedConnector2">
            <a:avLst/>
          </a:prstGeom>
          <a:ln w="22225">
            <a:tailEnd type="triangle" w="lg" len="lg"/>
          </a:ln>
        </p:spPr>
        <p:style>
          <a:lnRef idx="1">
            <a:schemeClr val="accent1"/>
          </a:lnRef>
          <a:fillRef idx="0">
            <a:schemeClr val="accent1"/>
          </a:fillRef>
          <a:effectRef idx="0">
            <a:schemeClr val="accent1"/>
          </a:effectRef>
          <a:fontRef idx="minor">
            <a:schemeClr val="tx1"/>
          </a:fontRef>
        </p:style>
      </p:cxnSp>
      <p:cxnSp>
        <p:nvCxnSpPr>
          <p:cNvPr id="95" name="Curved Connector 94"/>
          <p:cNvCxnSpPr>
            <a:stCxn id="11" idx="6"/>
            <a:endCxn id="9" idx="2"/>
          </p:cNvCxnSpPr>
          <p:nvPr/>
        </p:nvCxnSpPr>
        <p:spPr>
          <a:xfrm flipV="1">
            <a:off x="4381500" y="2971271"/>
            <a:ext cx="698500" cy="584729"/>
          </a:xfrm>
          <a:prstGeom prst="curvedConnector3">
            <a:avLst>
              <a:gd name="adj1" fmla="val 50000"/>
            </a:avLst>
          </a:prstGeom>
          <a:ln w="22225">
            <a:tailEnd type="triangle" w="lg" len="lg"/>
          </a:ln>
        </p:spPr>
        <p:style>
          <a:lnRef idx="1">
            <a:schemeClr val="accent1"/>
          </a:lnRef>
          <a:fillRef idx="0">
            <a:schemeClr val="accent1"/>
          </a:fillRef>
          <a:effectRef idx="0">
            <a:schemeClr val="accent1"/>
          </a:effectRef>
          <a:fontRef idx="minor">
            <a:schemeClr val="tx1"/>
          </a:fontRef>
        </p:style>
      </p:cxnSp>
      <p:sp>
        <p:nvSpPr>
          <p:cNvPr id="96" name="TextBox 95"/>
          <p:cNvSpPr txBox="1">
            <a:spLocks noChangeArrowheads="1"/>
          </p:cNvSpPr>
          <p:nvPr/>
        </p:nvSpPr>
        <p:spPr bwMode="auto">
          <a:xfrm>
            <a:off x="3556000" y="4762500"/>
            <a:ext cx="2223750"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r>
              <a:rPr lang="en-US" altLang="zh-CN" sz="2000"/>
              <a:t>Control-Flow Graph</a:t>
            </a:r>
          </a:p>
        </p:txBody>
      </p:sp>
      <p:sp>
        <p:nvSpPr>
          <p:cNvPr id="97" name="TextBox 96"/>
          <p:cNvSpPr txBox="1">
            <a:spLocks noChangeArrowheads="1"/>
          </p:cNvSpPr>
          <p:nvPr/>
        </p:nvSpPr>
        <p:spPr bwMode="auto">
          <a:xfrm>
            <a:off x="3302000" y="2603500"/>
            <a:ext cx="535724" cy="93871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r>
              <a:rPr lang="en-US" altLang="zh-CN" sz="5500" b="1"/>
              <a:t>+</a:t>
            </a:r>
          </a:p>
        </p:txBody>
      </p:sp>
      <p:sp>
        <p:nvSpPr>
          <p:cNvPr id="98" name="TextBox 97"/>
          <p:cNvSpPr txBox="1">
            <a:spLocks noChangeArrowheads="1"/>
          </p:cNvSpPr>
          <p:nvPr/>
        </p:nvSpPr>
        <p:spPr bwMode="auto">
          <a:xfrm>
            <a:off x="5270500" y="2603500"/>
            <a:ext cx="535724" cy="93871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r>
              <a:rPr lang="en-US" altLang="zh-CN" sz="5500" b="1"/>
              <a:t>=</a:t>
            </a:r>
          </a:p>
        </p:txBody>
      </p:sp>
      <p:sp>
        <p:nvSpPr>
          <p:cNvPr id="100" name="Oval 99"/>
          <p:cNvSpPr/>
          <p:nvPr/>
        </p:nvSpPr>
        <p:spPr>
          <a:xfrm>
            <a:off x="6199188" y="2770188"/>
            <a:ext cx="101865" cy="101865"/>
          </a:xfrm>
          <a:prstGeom prst="ellipse">
            <a:avLst/>
          </a:prstGeom>
          <a:ln w="22225">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a:endParaRPr lang="zh-CN" altLang="zh-CN" sz="1500">
              <a:solidFill>
                <a:srgbClr val="FFFFFF"/>
              </a:solidFill>
            </a:endParaRPr>
          </a:p>
        </p:txBody>
      </p:sp>
      <p:sp>
        <p:nvSpPr>
          <p:cNvPr id="101" name="Oval 100"/>
          <p:cNvSpPr/>
          <p:nvPr/>
        </p:nvSpPr>
        <p:spPr>
          <a:xfrm>
            <a:off x="6707188" y="2389188"/>
            <a:ext cx="101865" cy="101865"/>
          </a:xfrm>
          <a:prstGeom prst="ellipse">
            <a:avLst/>
          </a:prstGeom>
          <a:ln w="22225">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a:endParaRPr lang="zh-CN" altLang="zh-CN" sz="1500">
              <a:solidFill>
                <a:srgbClr val="FFFFFF"/>
              </a:solidFill>
            </a:endParaRPr>
          </a:p>
        </p:txBody>
      </p:sp>
      <p:sp>
        <p:nvSpPr>
          <p:cNvPr id="102" name="Oval 101"/>
          <p:cNvSpPr/>
          <p:nvPr/>
        </p:nvSpPr>
        <p:spPr>
          <a:xfrm>
            <a:off x="7493000" y="2921000"/>
            <a:ext cx="101865" cy="101865"/>
          </a:xfrm>
          <a:prstGeom prst="ellipse">
            <a:avLst/>
          </a:prstGeom>
          <a:ln w="22225">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a:endParaRPr lang="zh-CN" altLang="zh-CN" sz="1500">
              <a:solidFill>
                <a:srgbClr val="FFFFFF"/>
              </a:solidFill>
            </a:endParaRPr>
          </a:p>
        </p:txBody>
      </p:sp>
      <p:sp>
        <p:nvSpPr>
          <p:cNvPr id="103" name="Oval 102"/>
          <p:cNvSpPr/>
          <p:nvPr/>
        </p:nvSpPr>
        <p:spPr>
          <a:xfrm flipH="1">
            <a:off x="7342188" y="2135188"/>
            <a:ext cx="127000" cy="127000"/>
          </a:xfrm>
          <a:prstGeom prst="ellipse">
            <a:avLst/>
          </a:prstGeom>
          <a:ln w="22225">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a:endParaRPr lang="zh-CN" altLang="zh-CN" sz="1500">
              <a:solidFill>
                <a:srgbClr val="FFFFFF"/>
              </a:solidFill>
            </a:endParaRPr>
          </a:p>
        </p:txBody>
      </p:sp>
      <p:sp>
        <p:nvSpPr>
          <p:cNvPr id="104" name="Oval 103"/>
          <p:cNvSpPr/>
          <p:nvPr/>
        </p:nvSpPr>
        <p:spPr>
          <a:xfrm>
            <a:off x="6643688" y="3405188"/>
            <a:ext cx="101865" cy="101865"/>
          </a:xfrm>
          <a:prstGeom prst="ellipse">
            <a:avLst/>
          </a:prstGeom>
          <a:ln w="22225">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a:endParaRPr lang="zh-CN" altLang="zh-CN" sz="1500">
              <a:solidFill>
                <a:srgbClr val="FFFFFF"/>
              </a:solidFill>
            </a:endParaRPr>
          </a:p>
        </p:txBody>
      </p:sp>
      <p:sp>
        <p:nvSpPr>
          <p:cNvPr id="105" name="Oval 104"/>
          <p:cNvSpPr/>
          <p:nvPr/>
        </p:nvSpPr>
        <p:spPr>
          <a:xfrm>
            <a:off x="7302500" y="4191000"/>
            <a:ext cx="101865" cy="101865"/>
          </a:xfrm>
          <a:prstGeom prst="ellipse">
            <a:avLst/>
          </a:prstGeom>
          <a:ln w="22225">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a:endParaRPr lang="zh-CN" altLang="zh-CN" sz="1500">
              <a:solidFill>
                <a:srgbClr val="FFFFFF"/>
              </a:solidFill>
            </a:endParaRPr>
          </a:p>
        </p:txBody>
      </p:sp>
      <p:sp>
        <p:nvSpPr>
          <p:cNvPr id="106" name="Oval 105"/>
          <p:cNvSpPr/>
          <p:nvPr/>
        </p:nvSpPr>
        <p:spPr>
          <a:xfrm>
            <a:off x="6834188" y="4294188"/>
            <a:ext cx="101865" cy="101865"/>
          </a:xfrm>
          <a:prstGeom prst="ellipse">
            <a:avLst/>
          </a:prstGeom>
          <a:ln w="22225">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a:endParaRPr lang="zh-CN" altLang="zh-CN" sz="1500">
              <a:solidFill>
                <a:srgbClr val="FFFFFF"/>
              </a:solidFill>
            </a:endParaRPr>
          </a:p>
        </p:txBody>
      </p:sp>
      <p:sp>
        <p:nvSpPr>
          <p:cNvPr id="107" name="Oval 106"/>
          <p:cNvSpPr/>
          <p:nvPr/>
        </p:nvSpPr>
        <p:spPr>
          <a:xfrm>
            <a:off x="6326188" y="3849688"/>
            <a:ext cx="101865" cy="101865"/>
          </a:xfrm>
          <a:prstGeom prst="ellipse">
            <a:avLst/>
          </a:prstGeom>
          <a:ln w="22225">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a:endParaRPr lang="zh-CN" altLang="zh-CN" sz="1500">
              <a:solidFill>
                <a:srgbClr val="FFFFFF"/>
              </a:solidFill>
            </a:endParaRPr>
          </a:p>
        </p:txBody>
      </p:sp>
      <p:sp>
        <p:nvSpPr>
          <p:cNvPr id="108" name="Oval 107"/>
          <p:cNvSpPr/>
          <p:nvPr/>
        </p:nvSpPr>
        <p:spPr>
          <a:xfrm>
            <a:off x="6540500" y="2095500"/>
            <a:ext cx="101865" cy="101865"/>
          </a:xfrm>
          <a:prstGeom prst="ellipse">
            <a:avLst/>
          </a:prstGeom>
          <a:ln w="22225">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a:endParaRPr lang="zh-CN" altLang="zh-CN" sz="1500">
              <a:solidFill>
                <a:srgbClr val="FFFFFF"/>
              </a:solidFill>
            </a:endParaRPr>
          </a:p>
        </p:txBody>
      </p:sp>
      <p:cxnSp>
        <p:nvCxnSpPr>
          <p:cNvPr id="109" name="Curved Connector 108"/>
          <p:cNvCxnSpPr>
            <a:stCxn id="108" idx="3"/>
            <a:endCxn id="100" idx="0"/>
          </p:cNvCxnSpPr>
          <p:nvPr/>
        </p:nvCxnSpPr>
        <p:spPr>
          <a:xfrm rot="5400000">
            <a:off x="6109230" y="2324365"/>
            <a:ext cx="587375" cy="304271"/>
          </a:xfrm>
          <a:prstGeom prst="curvedConnector3">
            <a:avLst>
              <a:gd name="adj1" fmla="val 50000"/>
            </a:avLst>
          </a:prstGeom>
          <a:ln w="22225">
            <a:tailEnd type="triangle" w="lg" len="lg"/>
          </a:ln>
        </p:spPr>
        <p:style>
          <a:lnRef idx="1">
            <a:schemeClr val="accent1"/>
          </a:lnRef>
          <a:fillRef idx="0">
            <a:schemeClr val="accent1"/>
          </a:fillRef>
          <a:effectRef idx="0">
            <a:schemeClr val="accent1"/>
          </a:effectRef>
          <a:fontRef idx="minor">
            <a:schemeClr val="tx1"/>
          </a:fontRef>
        </p:style>
      </p:cxnSp>
      <p:cxnSp>
        <p:nvCxnSpPr>
          <p:cNvPr id="110" name="Curved Connector 18"/>
          <p:cNvCxnSpPr>
            <a:stCxn id="103" idx="6"/>
            <a:endCxn id="108" idx="7"/>
          </p:cNvCxnSpPr>
          <p:nvPr/>
        </p:nvCxnSpPr>
        <p:spPr>
          <a:xfrm rot="10800000">
            <a:off x="6627813" y="2110053"/>
            <a:ext cx="714375" cy="88635"/>
          </a:xfrm>
          <a:prstGeom prst="curvedConnector4">
            <a:avLst>
              <a:gd name="adj1" fmla="val 48960"/>
              <a:gd name="adj2" fmla="val 314284"/>
            </a:avLst>
          </a:prstGeom>
          <a:ln w="22225">
            <a:tailEnd type="triangle" w="lg" len="lg"/>
          </a:ln>
        </p:spPr>
        <p:style>
          <a:lnRef idx="1">
            <a:schemeClr val="accent1"/>
          </a:lnRef>
          <a:fillRef idx="0">
            <a:schemeClr val="accent1"/>
          </a:fillRef>
          <a:effectRef idx="0">
            <a:schemeClr val="accent1"/>
          </a:effectRef>
          <a:fontRef idx="minor">
            <a:schemeClr val="tx1"/>
          </a:fontRef>
        </p:style>
      </p:cxnSp>
      <p:cxnSp>
        <p:nvCxnSpPr>
          <p:cNvPr id="111" name="Curved Connector 110"/>
          <p:cNvCxnSpPr>
            <a:stCxn id="103" idx="1"/>
            <a:endCxn id="101" idx="0"/>
          </p:cNvCxnSpPr>
          <p:nvPr/>
        </p:nvCxnSpPr>
        <p:spPr>
          <a:xfrm rot="16200000" flipH="1" flipV="1">
            <a:off x="6987646" y="1926168"/>
            <a:ext cx="234156" cy="691885"/>
          </a:xfrm>
          <a:prstGeom prst="curvedConnector3">
            <a:avLst>
              <a:gd name="adj1" fmla="val -88827"/>
            </a:avLst>
          </a:prstGeom>
          <a:ln w="22225">
            <a:tailEnd type="triangle" w="lg" len="lg"/>
          </a:ln>
        </p:spPr>
        <p:style>
          <a:lnRef idx="1">
            <a:schemeClr val="accent1"/>
          </a:lnRef>
          <a:fillRef idx="0">
            <a:schemeClr val="accent1"/>
          </a:fillRef>
          <a:effectRef idx="0">
            <a:schemeClr val="accent1"/>
          </a:effectRef>
          <a:fontRef idx="minor">
            <a:schemeClr val="tx1"/>
          </a:fontRef>
        </p:style>
      </p:cxnSp>
      <p:cxnSp>
        <p:nvCxnSpPr>
          <p:cNvPr id="112" name="Curved Connector 111"/>
          <p:cNvCxnSpPr>
            <a:stCxn id="103" idx="3"/>
            <a:endCxn id="102" idx="0"/>
          </p:cNvCxnSpPr>
          <p:nvPr/>
        </p:nvCxnSpPr>
        <p:spPr>
          <a:xfrm rot="5400000" flipV="1">
            <a:off x="7158303" y="2536031"/>
            <a:ext cx="677333" cy="92604"/>
          </a:xfrm>
          <a:prstGeom prst="curvedConnector3">
            <a:avLst>
              <a:gd name="adj1" fmla="val 50000"/>
            </a:avLst>
          </a:prstGeom>
          <a:ln w="22225">
            <a:tailEnd type="triangle" w="lg" len="lg"/>
          </a:ln>
        </p:spPr>
        <p:style>
          <a:lnRef idx="1">
            <a:schemeClr val="accent1"/>
          </a:lnRef>
          <a:fillRef idx="0">
            <a:schemeClr val="accent1"/>
          </a:fillRef>
          <a:effectRef idx="0">
            <a:schemeClr val="accent1"/>
          </a:effectRef>
          <a:fontRef idx="minor">
            <a:schemeClr val="tx1"/>
          </a:fontRef>
        </p:style>
      </p:cxnSp>
      <p:cxnSp>
        <p:nvCxnSpPr>
          <p:cNvPr id="113" name="Curved Connector 112"/>
          <p:cNvCxnSpPr>
            <a:stCxn id="101" idx="4"/>
            <a:endCxn id="104" idx="0"/>
          </p:cNvCxnSpPr>
          <p:nvPr/>
        </p:nvCxnSpPr>
        <p:spPr>
          <a:xfrm rot="5400000">
            <a:off x="6269964" y="2916370"/>
            <a:ext cx="914135" cy="63500"/>
          </a:xfrm>
          <a:prstGeom prst="curvedConnector3">
            <a:avLst>
              <a:gd name="adj1" fmla="val 50000"/>
            </a:avLst>
          </a:prstGeom>
          <a:ln w="22225">
            <a:tailEnd type="triangle" w="lg" len="lg"/>
          </a:ln>
        </p:spPr>
        <p:style>
          <a:lnRef idx="1">
            <a:schemeClr val="accent1"/>
          </a:lnRef>
          <a:fillRef idx="0">
            <a:schemeClr val="accent1"/>
          </a:fillRef>
          <a:effectRef idx="0">
            <a:schemeClr val="accent1"/>
          </a:effectRef>
          <a:fontRef idx="minor">
            <a:schemeClr val="tx1"/>
          </a:fontRef>
        </p:style>
      </p:cxnSp>
      <p:cxnSp>
        <p:nvCxnSpPr>
          <p:cNvPr id="114" name="Curved Connector 29"/>
          <p:cNvCxnSpPr>
            <a:stCxn id="101" idx="6"/>
            <a:endCxn id="105" idx="7"/>
          </p:cNvCxnSpPr>
          <p:nvPr/>
        </p:nvCxnSpPr>
        <p:spPr>
          <a:xfrm>
            <a:off x="6809053" y="2440782"/>
            <a:ext cx="580760" cy="1764771"/>
          </a:xfrm>
          <a:prstGeom prst="curvedConnector2">
            <a:avLst/>
          </a:prstGeom>
          <a:ln w="22225">
            <a:tailEnd type="triangle" w="lg" len="lg"/>
          </a:ln>
        </p:spPr>
        <p:style>
          <a:lnRef idx="1">
            <a:schemeClr val="accent1"/>
          </a:lnRef>
          <a:fillRef idx="0">
            <a:schemeClr val="accent1"/>
          </a:fillRef>
          <a:effectRef idx="0">
            <a:schemeClr val="accent1"/>
          </a:effectRef>
          <a:fontRef idx="minor">
            <a:schemeClr val="tx1"/>
          </a:fontRef>
        </p:style>
      </p:cxnSp>
      <p:cxnSp>
        <p:nvCxnSpPr>
          <p:cNvPr id="115" name="Curved Connector 114"/>
          <p:cNvCxnSpPr>
            <a:stCxn id="104" idx="4"/>
            <a:endCxn id="106" idx="7"/>
          </p:cNvCxnSpPr>
          <p:nvPr/>
        </p:nvCxnSpPr>
        <p:spPr>
          <a:xfrm rot="5400000" flipV="1">
            <a:off x="6406886" y="3795449"/>
            <a:ext cx="803010" cy="226218"/>
          </a:xfrm>
          <a:prstGeom prst="curvedConnector3">
            <a:avLst>
              <a:gd name="adj1" fmla="val 50000"/>
            </a:avLst>
          </a:prstGeom>
          <a:ln w="22225">
            <a:tailEnd type="triangle" w="lg" len="lg"/>
          </a:ln>
        </p:spPr>
        <p:style>
          <a:lnRef idx="1">
            <a:schemeClr val="accent1"/>
          </a:lnRef>
          <a:fillRef idx="0">
            <a:schemeClr val="accent1"/>
          </a:fillRef>
          <a:effectRef idx="0">
            <a:schemeClr val="accent1"/>
          </a:effectRef>
          <a:fontRef idx="minor">
            <a:schemeClr val="tx1"/>
          </a:fontRef>
        </p:style>
      </p:cxnSp>
      <p:cxnSp>
        <p:nvCxnSpPr>
          <p:cNvPr id="116" name="Shape 115"/>
          <p:cNvCxnSpPr>
            <a:stCxn id="105" idx="1"/>
            <a:endCxn id="106" idx="6"/>
          </p:cNvCxnSpPr>
          <p:nvPr/>
        </p:nvCxnSpPr>
        <p:spPr>
          <a:xfrm rot="16200000" flipH="1" flipV="1">
            <a:off x="7056438" y="4085168"/>
            <a:ext cx="140229" cy="381000"/>
          </a:xfrm>
          <a:prstGeom prst="curvedConnector4">
            <a:avLst>
              <a:gd name="adj1" fmla="val -136363"/>
              <a:gd name="adj2" fmla="val 51953"/>
            </a:avLst>
          </a:prstGeom>
          <a:ln w="22225">
            <a:tailEnd type="triangle" w="lg" len="lg"/>
          </a:ln>
        </p:spPr>
        <p:style>
          <a:lnRef idx="1">
            <a:schemeClr val="accent1"/>
          </a:lnRef>
          <a:fillRef idx="0">
            <a:schemeClr val="accent1"/>
          </a:fillRef>
          <a:effectRef idx="0">
            <a:schemeClr val="accent1"/>
          </a:effectRef>
          <a:fontRef idx="minor">
            <a:schemeClr val="tx1"/>
          </a:fontRef>
        </p:style>
      </p:cxnSp>
      <p:cxnSp>
        <p:nvCxnSpPr>
          <p:cNvPr id="117" name="Curved Connector 116"/>
          <p:cNvCxnSpPr>
            <a:stCxn id="106" idx="1"/>
            <a:endCxn id="107" idx="3"/>
          </p:cNvCxnSpPr>
          <p:nvPr/>
        </p:nvCxnSpPr>
        <p:spPr>
          <a:xfrm rot="16200000" flipV="1">
            <a:off x="6409531" y="3869532"/>
            <a:ext cx="373063" cy="508000"/>
          </a:xfrm>
          <a:prstGeom prst="curvedConnector3">
            <a:avLst>
              <a:gd name="adj1" fmla="val 50000"/>
            </a:avLst>
          </a:prstGeom>
          <a:ln w="22225">
            <a:tailEnd type="triangle" w="lg" len="lg"/>
          </a:ln>
        </p:spPr>
        <p:style>
          <a:lnRef idx="1">
            <a:schemeClr val="accent1"/>
          </a:lnRef>
          <a:fillRef idx="0">
            <a:schemeClr val="accent1"/>
          </a:fillRef>
          <a:effectRef idx="0">
            <a:schemeClr val="accent1"/>
          </a:effectRef>
          <a:fontRef idx="minor">
            <a:schemeClr val="tx1"/>
          </a:fontRef>
        </p:style>
      </p:cxnSp>
      <p:cxnSp>
        <p:nvCxnSpPr>
          <p:cNvPr id="118" name="Curved Connector 117"/>
          <p:cNvCxnSpPr>
            <a:stCxn id="107" idx="1"/>
            <a:endCxn id="100" idx="4"/>
          </p:cNvCxnSpPr>
          <p:nvPr/>
        </p:nvCxnSpPr>
        <p:spPr>
          <a:xfrm rot="16200000" flipV="1">
            <a:off x="5799668" y="3323167"/>
            <a:ext cx="993510" cy="91281"/>
          </a:xfrm>
          <a:prstGeom prst="curvedConnector3">
            <a:avLst>
              <a:gd name="adj1" fmla="val 50000"/>
            </a:avLst>
          </a:prstGeom>
          <a:ln w="22225">
            <a:tailEnd type="triangle" w="lg" len="lg"/>
          </a:ln>
        </p:spPr>
        <p:style>
          <a:lnRef idx="1">
            <a:schemeClr val="accent1"/>
          </a:lnRef>
          <a:fillRef idx="0">
            <a:schemeClr val="accent1"/>
          </a:fillRef>
          <a:effectRef idx="0">
            <a:schemeClr val="accent1"/>
          </a:effectRef>
          <a:fontRef idx="minor">
            <a:schemeClr val="tx1"/>
          </a:fontRef>
        </p:style>
      </p:cxnSp>
      <p:cxnSp>
        <p:nvCxnSpPr>
          <p:cNvPr id="119" name="Shape 118"/>
          <p:cNvCxnSpPr>
            <a:stCxn id="102" idx="5"/>
            <a:endCxn id="105" idx="6"/>
          </p:cNvCxnSpPr>
          <p:nvPr/>
        </p:nvCxnSpPr>
        <p:spPr>
          <a:xfrm rot="5400000">
            <a:off x="6875860" y="3536818"/>
            <a:ext cx="1232958" cy="175948"/>
          </a:xfrm>
          <a:prstGeom prst="curvedConnector2">
            <a:avLst/>
          </a:prstGeom>
          <a:ln w="22225">
            <a:tailEnd type="triangle" w="lg" len="lg"/>
          </a:ln>
        </p:spPr>
        <p:style>
          <a:lnRef idx="1">
            <a:schemeClr val="accent1"/>
          </a:lnRef>
          <a:fillRef idx="0">
            <a:schemeClr val="accent1"/>
          </a:fillRef>
          <a:effectRef idx="0">
            <a:schemeClr val="accent1"/>
          </a:effectRef>
          <a:fontRef idx="minor">
            <a:schemeClr val="tx1"/>
          </a:fontRef>
        </p:style>
      </p:cxnSp>
      <p:cxnSp>
        <p:nvCxnSpPr>
          <p:cNvPr id="120" name="Curved Connector 119"/>
          <p:cNvCxnSpPr>
            <a:stCxn id="104" idx="6"/>
            <a:endCxn id="102" idx="2"/>
          </p:cNvCxnSpPr>
          <p:nvPr/>
        </p:nvCxnSpPr>
        <p:spPr>
          <a:xfrm flipV="1">
            <a:off x="6745553" y="2971271"/>
            <a:ext cx="747448" cy="485511"/>
          </a:xfrm>
          <a:prstGeom prst="curvedConnector3">
            <a:avLst>
              <a:gd name="adj1" fmla="val 50000"/>
            </a:avLst>
          </a:prstGeom>
          <a:ln w="22225">
            <a:tailEnd type="triangle" w="lg" len="lg"/>
          </a:ln>
        </p:spPr>
        <p:style>
          <a:lnRef idx="1">
            <a:schemeClr val="accent1"/>
          </a:lnRef>
          <a:fillRef idx="0">
            <a:schemeClr val="accent1"/>
          </a:fillRef>
          <a:effectRef idx="0">
            <a:schemeClr val="accent1"/>
          </a:effectRef>
          <a:fontRef idx="minor">
            <a:schemeClr val="tx1"/>
          </a:fontRef>
        </p:style>
      </p:cxnSp>
      <p:sp>
        <p:nvSpPr>
          <p:cNvPr id="138" name="TextBox 137"/>
          <p:cNvSpPr txBox="1">
            <a:spLocks noChangeArrowheads="1"/>
          </p:cNvSpPr>
          <p:nvPr/>
        </p:nvSpPr>
        <p:spPr bwMode="auto">
          <a:xfrm>
            <a:off x="5905500" y="4762500"/>
            <a:ext cx="2506071"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r>
              <a:rPr lang="en-US" altLang="zh-CN" sz="2000"/>
              <a:t>Self-checking program</a:t>
            </a:r>
          </a:p>
        </p:txBody>
      </p:sp>
    </p:spTree>
    <p:extLst>
      <p:ext uri="{BB962C8B-B14F-4D97-AF65-F5344CB8AC3E}">
        <p14:creationId xmlns:p14="http://schemas.microsoft.com/office/powerpoint/2010/main" val="272646660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8"/>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0"/>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95"/>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9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96"/>
                                        </p:tgtEl>
                                        <p:attrNameLst>
                                          <p:attrName>style.visibility</p:attrName>
                                        </p:attrNameLst>
                                      </p:cBhvr>
                                      <p:to>
                                        <p:strVal val="visible"/>
                                      </p:to>
                                    </p:set>
                                  </p:childTnLst>
                                </p:cTn>
                              </p:par>
                            </p:childTnLst>
                          </p:cTn>
                        </p:par>
                      </p:childTnLst>
                    </p:cTn>
                  </p:par>
                  <p:par>
                    <p:cTn id="51" fill="hold" nodeType="clickPar">
                      <p:stCondLst>
                        <p:cond delay="indefinite"/>
                      </p:stCondLst>
                      <p:childTnLst>
                        <p:par>
                          <p:cTn id="52" fill="hold" nodeType="withGroup">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98"/>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00"/>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01"/>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02"/>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03"/>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04"/>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05"/>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106"/>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107"/>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108"/>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109"/>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110"/>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111"/>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112"/>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113"/>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114"/>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115"/>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116"/>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117"/>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118"/>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119"/>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120"/>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138"/>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1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 grpId="0" animBg="1"/>
      <p:bldP spid="7" grpId="0" animBg="1"/>
      <p:bldP spid="8" grpId="0" animBg="1"/>
      <p:bldP spid="9" grpId="0" animBg="1"/>
      <p:bldP spid="10" grpId="0" animBg="1"/>
      <p:bldP spid="11" grpId="0" animBg="1"/>
      <p:bldP spid="12" grpId="0" animBg="1"/>
      <p:bldP spid="13" grpId="0" animBg="1"/>
      <p:bldP spid="14" grpId="0" animBg="1"/>
      <p:bldP spid="15" grpId="0" animBg="1"/>
      <p:bldP spid="96" grpId="0"/>
      <p:bldP spid="97" grpId="0"/>
      <p:bldP spid="98" grpId="0"/>
      <p:bldP spid="100" grpId="0" animBg="1"/>
      <p:bldP spid="101" grpId="0" animBg="1"/>
      <p:bldP spid="102" grpId="0" animBg="1"/>
      <p:bldP spid="103" grpId="0" animBg="1"/>
      <p:bldP spid="104" grpId="0" animBg="1"/>
      <p:bldP spid="105" grpId="0" animBg="1"/>
      <p:bldP spid="106" grpId="0" animBg="1"/>
      <p:bldP spid="107" grpId="0" animBg="1"/>
      <p:bldP spid="108" grpId="0" animBg="1"/>
      <p:bldP spid="138"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Branch Types</a:t>
            </a:r>
          </a:p>
        </p:txBody>
      </p:sp>
      <p:graphicFrame>
        <p:nvGraphicFramePr>
          <p:cNvPr id="4" name="Content Placeholder 3"/>
          <p:cNvGraphicFramePr>
            <a:graphicFrameLocks noGrp="1"/>
          </p:cNvGraphicFramePr>
          <p:nvPr>
            <p:ph idx="1"/>
            <p:extLst/>
          </p:nvPr>
        </p:nvGraphicFramePr>
        <p:xfrm>
          <a:off x="5043302" y="1740368"/>
          <a:ext cx="3273114" cy="2078565"/>
        </p:xfrm>
        <a:graphic>
          <a:graphicData uri="http://schemas.openxmlformats.org/drawingml/2006/table">
            <a:tbl>
              <a:tblPr firstRow="1" bandRow="1">
                <a:tableStyleId>{5C22544A-7EE6-4342-B048-85BDC9FD1C3A}</a:tableStyleId>
              </a:tblPr>
              <a:tblGrid>
                <a:gridCol w="1370264">
                  <a:extLst>
                    <a:ext uri="{9D8B030D-6E8A-4147-A177-3AD203B41FA5}">
                      <a16:colId xmlns:a16="http://schemas.microsoft.com/office/drawing/2014/main" val="20000"/>
                    </a:ext>
                  </a:extLst>
                </a:gridCol>
                <a:gridCol w="969211">
                  <a:extLst>
                    <a:ext uri="{9D8B030D-6E8A-4147-A177-3AD203B41FA5}">
                      <a16:colId xmlns:a16="http://schemas.microsoft.com/office/drawing/2014/main" val="20001"/>
                    </a:ext>
                  </a:extLst>
                </a:gridCol>
                <a:gridCol w="933639">
                  <a:extLst>
                    <a:ext uri="{9D8B030D-6E8A-4147-A177-3AD203B41FA5}">
                      <a16:colId xmlns:a16="http://schemas.microsoft.com/office/drawing/2014/main" val="20002"/>
                    </a:ext>
                  </a:extLst>
                </a:gridCol>
              </a:tblGrid>
              <a:tr h="309033">
                <a:tc>
                  <a:txBody>
                    <a:bodyPr/>
                    <a:lstStyle/>
                    <a:p>
                      <a:r>
                        <a:rPr lang="en-US" sz="1500" dirty="0"/>
                        <a:t>Types</a:t>
                      </a:r>
                    </a:p>
                  </a:txBody>
                  <a:tcPr marL="76200" marR="76200" marT="38100" marB="38100"/>
                </a:tc>
                <a:tc>
                  <a:txBody>
                    <a:bodyPr/>
                    <a:lstStyle/>
                    <a:p>
                      <a:r>
                        <a:rPr lang="en-US" sz="1500" dirty="0"/>
                        <a:t>In Binary</a:t>
                      </a:r>
                    </a:p>
                  </a:txBody>
                  <a:tcPr marL="76200" marR="76200" marT="38100" marB="38100"/>
                </a:tc>
                <a:tc>
                  <a:txBody>
                    <a:bodyPr/>
                    <a:lstStyle/>
                    <a:p>
                      <a:r>
                        <a:rPr lang="en-US" sz="1500" dirty="0"/>
                        <a:t>Run-time</a:t>
                      </a:r>
                    </a:p>
                  </a:txBody>
                  <a:tcPr marL="76200" marR="76200" marT="38100" marB="38100"/>
                </a:tc>
                <a:extLst>
                  <a:ext uri="{0D108BD9-81ED-4DB2-BD59-A6C34878D82A}">
                    <a16:rowId xmlns:a16="http://schemas.microsoft.com/office/drawing/2014/main" val="10000"/>
                  </a:ext>
                </a:extLst>
              </a:tr>
              <a:tr h="309033">
                <a:tc>
                  <a:txBody>
                    <a:bodyPr/>
                    <a:lstStyle/>
                    <a:p>
                      <a:r>
                        <a:rPr lang="en-US" sz="1500" dirty="0"/>
                        <a:t>Direct call</a:t>
                      </a:r>
                    </a:p>
                  </a:txBody>
                  <a:tcPr marL="76200" marR="76200" marT="38100" marB="38100"/>
                </a:tc>
                <a:tc>
                  <a:txBody>
                    <a:bodyPr/>
                    <a:lstStyle/>
                    <a:p>
                      <a:r>
                        <a:rPr lang="en-US" sz="1500" dirty="0"/>
                        <a:t>16.8%</a:t>
                      </a:r>
                    </a:p>
                  </a:txBody>
                  <a:tcPr marL="76200" marR="76200" marT="38100" marB="38100"/>
                </a:tc>
                <a:tc>
                  <a:txBody>
                    <a:bodyPr/>
                    <a:lstStyle/>
                    <a:p>
                      <a:r>
                        <a:rPr lang="en-US" sz="1500" dirty="0"/>
                        <a:t>14.5%</a:t>
                      </a:r>
                    </a:p>
                  </a:txBody>
                  <a:tcPr marL="76200" marR="76200" marT="38100" marB="38100"/>
                </a:tc>
                <a:extLst>
                  <a:ext uri="{0D108BD9-81ED-4DB2-BD59-A6C34878D82A}">
                    <a16:rowId xmlns:a16="http://schemas.microsoft.com/office/drawing/2014/main" val="10001"/>
                  </a:ext>
                </a:extLst>
              </a:tr>
              <a:tr h="309033">
                <a:tc>
                  <a:txBody>
                    <a:bodyPr/>
                    <a:lstStyle/>
                    <a:p>
                      <a:r>
                        <a:rPr lang="en-US" sz="1500" dirty="0"/>
                        <a:t>Direct jump</a:t>
                      </a:r>
                    </a:p>
                  </a:txBody>
                  <a:tcPr marL="76200" marR="76200" marT="38100" marB="38100"/>
                </a:tc>
                <a:tc>
                  <a:txBody>
                    <a:bodyPr/>
                    <a:lstStyle/>
                    <a:p>
                      <a:r>
                        <a:rPr lang="en-US" sz="1500" dirty="0"/>
                        <a:t>74.3%</a:t>
                      </a:r>
                    </a:p>
                  </a:txBody>
                  <a:tcPr marL="76200" marR="76200" marT="38100" marB="38100"/>
                </a:tc>
                <a:tc>
                  <a:txBody>
                    <a:bodyPr/>
                    <a:lstStyle/>
                    <a:p>
                      <a:r>
                        <a:rPr lang="en-US" sz="1500" dirty="0"/>
                        <a:t>0.8%</a:t>
                      </a:r>
                    </a:p>
                  </a:txBody>
                  <a:tcPr marL="76200" marR="76200" marT="38100" marB="38100"/>
                </a:tc>
                <a:extLst>
                  <a:ext uri="{0D108BD9-81ED-4DB2-BD59-A6C34878D82A}">
                    <a16:rowId xmlns:a16="http://schemas.microsoft.com/office/drawing/2014/main" val="10002"/>
                  </a:ext>
                </a:extLst>
              </a:tr>
              <a:tr h="309033">
                <a:tc>
                  <a:txBody>
                    <a:bodyPr/>
                    <a:lstStyle/>
                    <a:p>
                      <a:r>
                        <a:rPr lang="en-US" sz="1500" dirty="0"/>
                        <a:t>Return</a:t>
                      </a:r>
                    </a:p>
                  </a:txBody>
                  <a:tcPr marL="76200" marR="76200" marT="38100" marB="38100"/>
                </a:tc>
                <a:tc>
                  <a:txBody>
                    <a:bodyPr/>
                    <a:lstStyle/>
                    <a:p>
                      <a:r>
                        <a:rPr lang="en-US" sz="1500" dirty="0"/>
                        <a:t>6.3%</a:t>
                      </a:r>
                    </a:p>
                  </a:txBody>
                  <a:tcPr marL="76200" marR="76200" marT="38100" marB="38100"/>
                </a:tc>
                <a:tc>
                  <a:txBody>
                    <a:bodyPr/>
                    <a:lstStyle/>
                    <a:p>
                      <a:r>
                        <a:rPr lang="en-US" sz="1500" dirty="0"/>
                        <a:t>16.3%</a:t>
                      </a:r>
                    </a:p>
                  </a:txBody>
                  <a:tcPr marL="76200" marR="76200" marT="38100" marB="38100"/>
                </a:tc>
                <a:extLst>
                  <a:ext uri="{0D108BD9-81ED-4DB2-BD59-A6C34878D82A}">
                    <a16:rowId xmlns:a16="http://schemas.microsoft.com/office/drawing/2014/main" val="10003"/>
                  </a:ext>
                </a:extLst>
              </a:tr>
              <a:tr h="309033">
                <a:tc>
                  <a:txBody>
                    <a:bodyPr/>
                    <a:lstStyle/>
                    <a:p>
                      <a:r>
                        <a:rPr lang="en-US" sz="1500" dirty="0"/>
                        <a:t>Indirect call</a:t>
                      </a:r>
                    </a:p>
                  </a:txBody>
                  <a:tcPr marL="76200" marR="76200" marT="38100" marB="38100"/>
                </a:tc>
                <a:tc>
                  <a:txBody>
                    <a:bodyPr/>
                    <a:lstStyle/>
                    <a:p>
                      <a:r>
                        <a:rPr lang="en-US" sz="1500" dirty="0"/>
                        <a:t>2.1%</a:t>
                      </a:r>
                    </a:p>
                  </a:txBody>
                  <a:tcPr marL="76200" marR="76200" marT="38100" marB="38100"/>
                </a:tc>
                <a:tc>
                  <a:txBody>
                    <a:bodyPr/>
                    <a:lstStyle/>
                    <a:p>
                      <a:r>
                        <a:rPr lang="en-US" sz="1500" dirty="0"/>
                        <a:t>0.2%</a:t>
                      </a:r>
                    </a:p>
                  </a:txBody>
                  <a:tcPr marL="76200" marR="76200" marT="38100" marB="38100"/>
                </a:tc>
                <a:extLst>
                  <a:ext uri="{0D108BD9-81ED-4DB2-BD59-A6C34878D82A}">
                    <a16:rowId xmlns:a16="http://schemas.microsoft.com/office/drawing/2014/main" val="10004"/>
                  </a:ext>
                </a:extLst>
              </a:tr>
              <a:tr h="309033">
                <a:tc>
                  <a:txBody>
                    <a:bodyPr/>
                    <a:lstStyle/>
                    <a:p>
                      <a:r>
                        <a:rPr lang="en-US" sz="1500" dirty="0"/>
                        <a:t>Indirect jump</a:t>
                      </a:r>
                    </a:p>
                  </a:txBody>
                  <a:tcPr marL="76200" marR="76200" marT="38100" marB="38100"/>
                </a:tc>
                <a:tc>
                  <a:txBody>
                    <a:bodyPr/>
                    <a:lstStyle/>
                    <a:p>
                      <a:r>
                        <a:rPr lang="en-US" sz="1500" dirty="0"/>
                        <a:t>0.5%</a:t>
                      </a:r>
                    </a:p>
                  </a:txBody>
                  <a:tcPr marL="76200" marR="76200" marT="38100" marB="38100"/>
                </a:tc>
                <a:tc>
                  <a:txBody>
                    <a:bodyPr/>
                    <a:lstStyle/>
                    <a:p>
                      <a:r>
                        <a:rPr lang="en-US" sz="1500" dirty="0"/>
                        <a:t>68.3%</a:t>
                      </a:r>
                    </a:p>
                  </a:txBody>
                  <a:tcPr marL="76200" marR="76200" marT="38100" marB="38100"/>
                </a:tc>
                <a:extLst>
                  <a:ext uri="{0D108BD9-81ED-4DB2-BD59-A6C34878D82A}">
                    <a16:rowId xmlns:a16="http://schemas.microsoft.com/office/drawing/2014/main" val="10005"/>
                  </a:ext>
                </a:extLst>
              </a:tr>
            </a:tbl>
          </a:graphicData>
        </a:graphic>
      </p:graphicFrame>
      <p:sp>
        <p:nvSpPr>
          <p:cNvPr id="5" name="Rectangle 4"/>
          <p:cNvSpPr/>
          <p:nvPr/>
        </p:nvSpPr>
        <p:spPr>
          <a:xfrm>
            <a:off x="5039535" y="2857500"/>
            <a:ext cx="1325703" cy="948496"/>
          </a:xfrm>
          <a:prstGeom prst="rect">
            <a:avLst/>
          </a:prstGeom>
          <a:solidFill>
            <a:schemeClr val="accent2">
              <a:lumMod val="60000"/>
              <a:lumOff val="40000"/>
              <a:alpha val="12000"/>
            </a:schemeClr>
          </a:soli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p>
        </p:txBody>
      </p:sp>
      <p:sp>
        <p:nvSpPr>
          <p:cNvPr id="6" name="Rectangle 5"/>
          <p:cNvSpPr/>
          <p:nvPr/>
        </p:nvSpPr>
        <p:spPr>
          <a:xfrm>
            <a:off x="6213040" y="3895538"/>
            <a:ext cx="2103376" cy="902368"/>
          </a:xfrm>
          <a:prstGeom prst="rect">
            <a:avLst/>
          </a:prstGeom>
          <a:noFill/>
          <a:ln>
            <a:solidFill>
              <a:schemeClr val="accent2">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238115" indent="-238115">
              <a:buFont typeface="Arial"/>
              <a:buChar char="•"/>
            </a:pPr>
            <a:r>
              <a:rPr lang="en-US" sz="1500" dirty="0">
                <a:solidFill>
                  <a:srgbClr val="000000"/>
                </a:solidFill>
              </a:rPr>
              <a:t>has 1 target: 94.7%</a:t>
            </a:r>
          </a:p>
          <a:p>
            <a:pPr marL="238115" indent="-238115">
              <a:buFont typeface="Arial"/>
              <a:buChar char="•"/>
            </a:pPr>
            <a:r>
              <a:rPr lang="en-US" sz="1500" dirty="0">
                <a:solidFill>
                  <a:srgbClr val="000000"/>
                </a:solidFill>
              </a:rPr>
              <a:t>&lt;= 2 targets: 99.3%</a:t>
            </a:r>
          </a:p>
          <a:p>
            <a:pPr marL="238115" indent="-238115">
              <a:buFont typeface="Arial"/>
              <a:buChar char="•"/>
            </a:pPr>
            <a:r>
              <a:rPr lang="en-US" sz="1500" dirty="0">
                <a:solidFill>
                  <a:srgbClr val="000000"/>
                </a:solidFill>
              </a:rPr>
              <a:t>&gt;10 targets: 0.1%</a:t>
            </a:r>
          </a:p>
        </p:txBody>
      </p:sp>
      <p:cxnSp>
        <p:nvCxnSpPr>
          <p:cNvPr id="8" name="Straight Connector 7"/>
          <p:cNvCxnSpPr>
            <a:stCxn id="5" idx="2"/>
            <a:endCxn id="6" idx="1"/>
          </p:cNvCxnSpPr>
          <p:nvPr/>
        </p:nvCxnSpPr>
        <p:spPr>
          <a:xfrm>
            <a:off x="5702387" y="3805996"/>
            <a:ext cx="510653" cy="540726"/>
          </a:xfrm>
          <a:prstGeom prst="line">
            <a:avLst/>
          </a:prstGeom>
          <a:ln>
            <a:solidFill>
              <a:srgbClr val="953735"/>
            </a:solidFill>
          </a:ln>
          <a:effectLst/>
        </p:spPr>
        <p:style>
          <a:lnRef idx="2">
            <a:schemeClr val="accent1"/>
          </a:lnRef>
          <a:fillRef idx="0">
            <a:schemeClr val="accent1"/>
          </a:fillRef>
          <a:effectRef idx="1">
            <a:schemeClr val="accent1"/>
          </a:effectRef>
          <a:fontRef idx="minor">
            <a:schemeClr val="tx1"/>
          </a:fontRef>
        </p:style>
      </p:cxnSp>
      <p:sp>
        <p:nvSpPr>
          <p:cNvPr id="15" name="Content Placeholder 2"/>
          <p:cNvSpPr txBox="1">
            <a:spLocks/>
          </p:cNvSpPr>
          <p:nvPr/>
        </p:nvSpPr>
        <p:spPr>
          <a:xfrm>
            <a:off x="611560" y="1269881"/>
            <a:ext cx="6858000" cy="4028949"/>
          </a:xfrm>
          <a:prstGeom prst="rect">
            <a:avLst/>
          </a:prstGeom>
        </p:spPr>
        <p:txBody>
          <a:bodyPr vert="horz" lIns="76200" tIns="38100" rIns="76200" bIns="38100" rtlCol="0">
            <a:normAutofit/>
          </a:bodyPr>
          <a:lstStyle>
            <a:lvl1pPr marL="342900" indent="-342900" algn="l" defTabSz="457200" rtl="0" eaLnBrk="1" latinLnBrk="0" hangingPunct="1">
              <a:spcBef>
                <a:spcPts val="1872"/>
              </a:spcBef>
              <a:buFont typeface="Arial"/>
              <a:buChar char="•"/>
              <a:defRPr sz="2800" kern="1200">
                <a:solidFill>
                  <a:schemeClr val="tx1"/>
                </a:solidFill>
                <a:latin typeface="Adobe 黑体 Std R"/>
                <a:ea typeface="Adobe 黑体 Std R"/>
                <a:cs typeface="Adobe 黑体 Std R"/>
              </a:defRPr>
            </a:lvl1pPr>
            <a:lvl2pPr marL="742950" indent="-285750" algn="l" defTabSz="457200" rtl="0" eaLnBrk="1" latinLnBrk="0" hangingPunct="1">
              <a:spcBef>
                <a:spcPct val="20000"/>
              </a:spcBef>
              <a:buFont typeface="Arial"/>
              <a:buChar char="–"/>
              <a:defRPr sz="2400" kern="1200">
                <a:solidFill>
                  <a:schemeClr val="tx1"/>
                </a:solidFill>
                <a:latin typeface="Arial"/>
                <a:ea typeface="Adobe 楷体 Std R"/>
                <a:cs typeface="Arial"/>
              </a:defRPr>
            </a:lvl2pPr>
            <a:lvl3pPr marL="1143000" indent="-228600" algn="l" defTabSz="457200" rtl="0" eaLnBrk="1" latinLnBrk="0" hangingPunct="1">
              <a:spcBef>
                <a:spcPct val="20000"/>
              </a:spcBef>
              <a:buFont typeface="Arial"/>
              <a:buChar char="•"/>
              <a:defRPr sz="2000" kern="1200">
                <a:solidFill>
                  <a:schemeClr val="tx1"/>
                </a:solidFill>
                <a:latin typeface="Arial"/>
                <a:ea typeface="Adobe 楷体 Std R"/>
                <a:cs typeface="Arial"/>
              </a:defRPr>
            </a:lvl3pPr>
            <a:lvl4pPr marL="1600200" indent="-228600" algn="l" defTabSz="457200" rtl="0" eaLnBrk="1" latinLnBrk="0" hangingPunct="1">
              <a:spcBef>
                <a:spcPct val="20000"/>
              </a:spcBef>
              <a:buFont typeface="Arial"/>
              <a:buChar char="–"/>
              <a:defRPr sz="1800" kern="1200">
                <a:solidFill>
                  <a:schemeClr val="tx1"/>
                </a:solidFill>
                <a:latin typeface="Arial"/>
                <a:ea typeface="Adobe 黑体 Std R"/>
                <a:cs typeface="Arial"/>
              </a:defRPr>
            </a:lvl4pPr>
            <a:lvl5pPr marL="2057400" indent="-228600" algn="l" defTabSz="457200" rtl="0" eaLnBrk="1" latinLnBrk="0" hangingPunct="1">
              <a:spcBef>
                <a:spcPct val="20000"/>
              </a:spcBef>
              <a:buFont typeface="Arial"/>
              <a:buChar char="»"/>
              <a:defRPr sz="1800" kern="1200">
                <a:solidFill>
                  <a:schemeClr val="tx1"/>
                </a:solidFill>
                <a:latin typeface="Arial"/>
                <a:ea typeface="Adobe 黑体 Std R"/>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3200" dirty="0">
                <a:latin typeface="Myriad Pro Light" panose="020B0403030403020204" pitchFamily="34" charset="0"/>
              </a:rPr>
              <a:t>Direct Branches</a:t>
            </a:r>
          </a:p>
          <a:p>
            <a:pPr lvl="1"/>
            <a:r>
              <a:rPr lang="en-US" sz="2800" dirty="0">
                <a:latin typeface="Myriad Pro Light" panose="020B0403030403020204" pitchFamily="34" charset="0"/>
              </a:rPr>
              <a:t>Direct call</a:t>
            </a:r>
          </a:p>
          <a:p>
            <a:pPr lvl="1"/>
            <a:r>
              <a:rPr lang="en-US" sz="2800" dirty="0">
                <a:latin typeface="Myriad Pro Light" panose="020B0403030403020204" pitchFamily="34" charset="0"/>
              </a:rPr>
              <a:t>Direct jump</a:t>
            </a:r>
          </a:p>
          <a:p>
            <a:r>
              <a:rPr lang="en-US" sz="3200" dirty="0">
                <a:latin typeface="Myriad Pro Light" panose="020B0403030403020204" pitchFamily="34" charset="0"/>
              </a:rPr>
              <a:t>Indirect Branches</a:t>
            </a:r>
          </a:p>
          <a:p>
            <a:pPr lvl="1"/>
            <a:r>
              <a:rPr lang="en-US" sz="2800" dirty="0">
                <a:latin typeface="Myriad Pro Light" panose="020B0403030403020204" pitchFamily="34" charset="0"/>
              </a:rPr>
              <a:t>Return</a:t>
            </a:r>
          </a:p>
          <a:p>
            <a:pPr lvl="1"/>
            <a:r>
              <a:rPr lang="en-US" sz="2800" dirty="0">
                <a:latin typeface="Myriad Pro Light" panose="020B0403030403020204" pitchFamily="34" charset="0"/>
              </a:rPr>
              <a:t>Indirect call</a:t>
            </a:r>
          </a:p>
          <a:p>
            <a:pPr lvl="1"/>
            <a:r>
              <a:rPr lang="en-US" sz="2800" dirty="0">
                <a:latin typeface="Myriad Pro Light" panose="020B0403030403020204" pitchFamily="34" charset="0"/>
              </a:rPr>
              <a:t>Indirect jump</a:t>
            </a:r>
          </a:p>
        </p:txBody>
      </p:sp>
      <p:sp>
        <p:nvSpPr>
          <p:cNvPr id="16" name="Rectangle 15"/>
          <p:cNvSpPr/>
          <p:nvPr/>
        </p:nvSpPr>
        <p:spPr>
          <a:xfrm>
            <a:off x="5605893" y="1345332"/>
            <a:ext cx="2238690" cy="323165"/>
          </a:xfrm>
          <a:prstGeom prst="rect">
            <a:avLst/>
          </a:prstGeom>
        </p:spPr>
        <p:txBody>
          <a:bodyPr wrap="none">
            <a:spAutoFit/>
          </a:bodyPr>
          <a:lstStyle/>
          <a:p>
            <a:r>
              <a:rPr lang="en-US" sz="1500" b="1" dirty="0"/>
              <a:t>In Apache and its libraries</a:t>
            </a:r>
          </a:p>
        </p:txBody>
      </p:sp>
    </p:spTree>
    <p:extLst>
      <p:ext uri="{BB962C8B-B14F-4D97-AF65-F5344CB8AC3E}">
        <p14:creationId xmlns:p14="http://schemas.microsoft.com/office/powerpoint/2010/main" val="3889713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par>
                          <p:cTn id="16" fill="hold">
                            <p:stCondLst>
                              <p:cond delay="500"/>
                            </p:stCondLst>
                            <p:childTnLst>
                              <p:par>
                                <p:cTn id="17" presetID="10" presetClass="entr" presetSubtype="0" fill="hold"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par>
                          <p:cTn id="20" fill="hold">
                            <p:stCondLst>
                              <p:cond delay="1000"/>
                            </p:stCondLst>
                            <p:childTnLst>
                              <p:par>
                                <p:cTn id="21" presetID="10" presetClass="entr" presetSubtype="0" fill="hold" grpId="0" nodeType="after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16"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CFI: Binary Instrumentation</a:t>
            </a:r>
            <a:endParaRPr lang="zh-CN" altLang="en-US" dirty="0"/>
          </a:p>
        </p:txBody>
      </p:sp>
      <p:sp>
        <p:nvSpPr>
          <p:cNvPr id="3" name="内容占位符 2"/>
          <p:cNvSpPr>
            <a:spLocks noGrp="1"/>
          </p:cNvSpPr>
          <p:nvPr>
            <p:ph idx="1"/>
          </p:nvPr>
        </p:nvSpPr>
        <p:spPr>
          <a:xfrm>
            <a:off x="457200" y="1333501"/>
            <a:ext cx="8363272" cy="3972272"/>
          </a:xfrm>
        </p:spPr>
        <p:txBody>
          <a:bodyPr>
            <a:noAutofit/>
          </a:bodyPr>
          <a:lstStyle/>
          <a:p>
            <a:r>
              <a:rPr lang="en-US" altLang="zh-CN" sz="2400" dirty="0"/>
              <a:t>Use </a:t>
            </a:r>
            <a:r>
              <a:rPr lang="en-US" altLang="zh-CN" sz="2400" i="1" dirty="0">
                <a:solidFill>
                  <a:schemeClr val="accent1"/>
                </a:solidFill>
              </a:rPr>
              <a:t>binary rewriting</a:t>
            </a:r>
            <a:r>
              <a:rPr lang="en-US" altLang="zh-CN" sz="2400" dirty="0">
                <a:solidFill>
                  <a:schemeClr val="accent1"/>
                </a:solidFill>
              </a:rPr>
              <a:t> </a:t>
            </a:r>
            <a:r>
              <a:rPr lang="en-US" altLang="zh-CN" sz="2400" dirty="0"/>
              <a:t>to instrument code with runtime checks</a:t>
            </a:r>
          </a:p>
          <a:p>
            <a:r>
              <a:rPr lang="en-US" altLang="zh-CN" sz="2400" dirty="0"/>
              <a:t>Inserted checks ensure that the execution always stays within the statically determined CFG</a:t>
            </a:r>
          </a:p>
          <a:p>
            <a:r>
              <a:rPr lang="en-US" altLang="zh-CN" sz="2400" dirty="0"/>
              <a:t>Whenever an instruction transfers control, destination must be valid according to the CFG</a:t>
            </a:r>
          </a:p>
          <a:p>
            <a:r>
              <a:rPr lang="en-US" altLang="zh-CN" sz="2400" b="1" dirty="0">
                <a:solidFill>
                  <a:schemeClr val="accent1"/>
                </a:solidFill>
              </a:rPr>
              <a:t>Goal</a:t>
            </a:r>
            <a:r>
              <a:rPr lang="en-US" altLang="zh-CN" sz="2400" dirty="0"/>
              <a:t>: Secure even if the attacker has complete control over the thread's address space</a:t>
            </a:r>
          </a:p>
        </p:txBody>
      </p:sp>
    </p:spTree>
    <p:extLst>
      <p:ext uri="{BB962C8B-B14F-4D97-AF65-F5344CB8AC3E}">
        <p14:creationId xmlns:p14="http://schemas.microsoft.com/office/powerpoint/2010/main" val="34795460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1"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3679" y="1489348"/>
            <a:ext cx="8336641" cy="3266764"/>
          </a:xfrm>
          <a:prstGeom prst="rect">
            <a:avLst/>
          </a:prstGeom>
          <a:noFill/>
          <a:ln>
            <a:solidFill>
              <a:schemeClr val="accent5"/>
            </a:solid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2532" name="Rectangle 11"/>
          <p:cNvSpPr>
            <a:spLocks noGrp="1" noChangeArrowheads="1"/>
          </p:cNvSpPr>
          <p:nvPr>
            <p:ph type="title"/>
          </p:nvPr>
        </p:nvSpPr>
        <p:spPr/>
        <p:txBody>
          <a:bodyPr/>
          <a:lstStyle/>
          <a:p>
            <a:r>
              <a:rPr lang="en-US" altLang="zh-CN">
                <a:ea typeface="宋体" panose="02010600030101010101" pitchFamily="2" charset="-122"/>
              </a:rPr>
              <a:t>CFG Example</a:t>
            </a:r>
          </a:p>
        </p:txBody>
      </p:sp>
    </p:spTree>
    <p:extLst>
      <p:ext uri="{BB962C8B-B14F-4D97-AF65-F5344CB8AC3E}">
        <p14:creationId xmlns:p14="http://schemas.microsoft.com/office/powerpoint/2010/main" val="2983173840"/>
      </p:ext>
    </p:extLst>
  </p:cSld>
  <p:clrMapOvr>
    <a:masterClrMapping/>
  </p:clrMapOvr>
  <p:transition advClick="0"/>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CFI: Control Flow Enforcement</a:t>
            </a:r>
            <a:endParaRPr lang="zh-CN" altLang="en-US" dirty="0"/>
          </a:p>
        </p:txBody>
      </p:sp>
      <p:sp>
        <p:nvSpPr>
          <p:cNvPr id="3" name="内容占位符 2"/>
          <p:cNvSpPr>
            <a:spLocks noGrp="1"/>
          </p:cNvSpPr>
          <p:nvPr>
            <p:ph idx="1"/>
          </p:nvPr>
        </p:nvSpPr>
        <p:spPr/>
        <p:txBody>
          <a:bodyPr>
            <a:noAutofit/>
          </a:bodyPr>
          <a:lstStyle/>
          <a:p>
            <a:r>
              <a:rPr lang="en-US" altLang="zh-CN" sz="2800" dirty="0"/>
              <a:t>For each control transfer, determine statically its possible destination(s)</a:t>
            </a:r>
          </a:p>
          <a:p>
            <a:r>
              <a:rPr lang="en-US" altLang="zh-CN" sz="2800" dirty="0"/>
              <a:t>Insert a </a:t>
            </a:r>
            <a:r>
              <a:rPr lang="en-US" altLang="zh-CN" sz="2800" dirty="0">
                <a:solidFill>
                  <a:srgbClr val="C00000"/>
                </a:solidFill>
              </a:rPr>
              <a:t>unique bit pattern at every destination</a:t>
            </a:r>
          </a:p>
          <a:p>
            <a:pPr lvl="1"/>
            <a:r>
              <a:rPr lang="en-US" altLang="zh-CN" sz="2400" dirty="0"/>
              <a:t>Two destinations are equivalent if CFG contains edges to each from the same source</a:t>
            </a:r>
          </a:p>
          <a:p>
            <a:pPr lvl="2"/>
            <a:r>
              <a:rPr lang="en-US" altLang="zh-CN" sz="2000" dirty="0"/>
              <a:t>This is imprecise</a:t>
            </a:r>
            <a:r>
              <a:rPr lang="en-US" altLang="zh-CN" sz="2000" dirty="0">
                <a:solidFill>
                  <a:schemeClr val="accent2"/>
                </a:solidFill>
              </a:rPr>
              <a:t> </a:t>
            </a:r>
            <a:r>
              <a:rPr lang="en-US" altLang="zh-CN" sz="2000" dirty="0">
                <a:solidFill>
                  <a:schemeClr val="tx2"/>
                </a:solidFill>
              </a:rPr>
              <a:t>(why?)</a:t>
            </a:r>
          </a:p>
          <a:p>
            <a:pPr lvl="1"/>
            <a:r>
              <a:rPr lang="en-US" altLang="zh-CN" sz="2400" dirty="0"/>
              <a:t>Use same bit pattern for equivalent destinations</a:t>
            </a:r>
          </a:p>
        </p:txBody>
      </p:sp>
    </p:spTree>
    <p:extLst>
      <p:ext uri="{BB962C8B-B14F-4D97-AF65-F5344CB8AC3E}">
        <p14:creationId xmlns:p14="http://schemas.microsoft.com/office/powerpoint/2010/main" val="32784294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Ways an Attacker Can Steal Your Secrets</a:t>
            </a:r>
            <a:endParaRPr lang="zh-CN" altLang="en-US" dirty="0"/>
          </a:p>
        </p:txBody>
      </p:sp>
      <p:sp>
        <p:nvSpPr>
          <p:cNvPr id="3" name="内容占位符 2"/>
          <p:cNvSpPr>
            <a:spLocks noGrp="1"/>
          </p:cNvSpPr>
          <p:nvPr>
            <p:ph idx="1"/>
          </p:nvPr>
        </p:nvSpPr>
        <p:spPr>
          <a:xfrm>
            <a:off x="457200" y="1333501"/>
            <a:ext cx="8229600" cy="2588068"/>
          </a:xfrm>
        </p:spPr>
        <p:txBody>
          <a:bodyPr>
            <a:normAutofit/>
          </a:bodyPr>
          <a:lstStyle/>
          <a:p>
            <a:r>
              <a:rPr lang="en-US" altLang="zh-CN" sz="2000" b="1" dirty="0" err="1"/>
              <a:t>KeyLogger</a:t>
            </a:r>
            <a:r>
              <a:rPr lang="en-US" altLang="zh-CN" sz="2000" b="1" dirty="0"/>
              <a:t>: install a </a:t>
            </a:r>
            <a:r>
              <a:rPr lang="en-US" altLang="zh-CN" sz="2000" b="1" dirty="0" err="1"/>
              <a:t>KeyLogger</a:t>
            </a:r>
            <a:r>
              <a:rPr lang="en-US" altLang="zh-CN" sz="2000" b="1" dirty="0"/>
              <a:t>/</a:t>
            </a:r>
            <a:r>
              <a:rPr lang="en-US" altLang="zh-CN" sz="2000" b="1" dirty="0" err="1"/>
              <a:t>TouchLogger</a:t>
            </a:r>
            <a:r>
              <a:rPr lang="en-US" altLang="zh-CN" sz="2000" b="1" dirty="0"/>
              <a:t> on the phone</a:t>
            </a:r>
          </a:p>
        </p:txBody>
      </p:sp>
      <p:pic>
        <p:nvPicPr>
          <p:cNvPr id="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7684" y="2281436"/>
            <a:ext cx="3053222" cy="252034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xmlns="">
                <a:solidFill>
                  <a:schemeClr val="accent1"/>
                </a:solidFill>
              </a14:hiddenFill>
            </a:ext>
          </a:extLst>
        </p:spPr>
      </p:pic>
      <p:pic>
        <p:nvPicPr>
          <p:cNvPr id="7"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92080" y="2281436"/>
            <a:ext cx="3024336" cy="216256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xmlns="">
                <a:solidFill>
                  <a:schemeClr val="accent1"/>
                </a:solidFill>
              </a14:hiddenFill>
            </a:ext>
          </a:extLst>
        </p:spPr>
      </p:pic>
      <p:pic>
        <p:nvPicPr>
          <p:cNvPr id="8"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00401" y="4067501"/>
            <a:ext cx="3489385" cy="67427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xmlns="">
                <a:solidFill>
                  <a:schemeClr val="accent1"/>
                </a:solidFill>
              </a14:hiddenFill>
            </a:ext>
          </a:extLst>
        </p:spPr>
      </p:pic>
      <p:sp>
        <p:nvSpPr>
          <p:cNvPr id="5" name="矩形 4"/>
          <p:cNvSpPr/>
          <p:nvPr/>
        </p:nvSpPr>
        <p:spPr>
          <a:xfrm>
            <a:off x="417315" y="5391696"/>
            <a:ext cx="8547173" cy="307777"/>
          </a:xfrm>
          <a:prstGeom prst="rect">
            <a:avLst/>
          </a:prstGeom>
        </p:spPr>
        <p:txBody>
          <a:bodyPr wrap="square">
            <a:spAutoFit/>
          </a:bodyPr>
          <a:lstStyle/>
          <a:p>
            <a:pPr algn="r"/>
            <a:r>
              <a:rPr lang="en-US" altLang="zh-CN" sz="1400" dirty="0">
                <a:latin typeface="等线" panose="02010600030101010101" pitchFamily="2" charset="-122"/>
              </a:rPr>
              <a:t>Li, </a:t>
            </a:r>
            <a:r>
              <a:rPr lang="en-US" altLang="zh-CN" sz="1400" dirty="0" err="1">
                <a:latin typeface="等线" panose="02010600030101010101" pitchFamily="2" charset="-122"/>
              </a:rPr>
              <a:t>Wenhao</a:t>
            </a:r>
            <a:r>
              <a:rPr lang="en-US" altLang="zh-CN" sz="1400" dirty="0">
                <a:latin typeface="等线" panose="02010600030101010101" pitchFamily="2" charset="-122"/>
              </a:rPr>
              <a:t>, et al. "Building trusted path on untrusted device drivers for mobile devices." </a:t>
            </a:r>
            <a:r>
              <a:rPr lang="en-US" altLang="zh-CN" sz="1400" i="1" dirty="0" err="1">
                <a:latin typeface="等线" panose="02010600030101010101" pitchFamily="2" charset="-122"/>
              </a:rPr>
              <a:t>APSys</a:t>
            </a:r>
            <a:r>
              <a:rPr lang="en-US" altLang="zh-CN" sz="1400" dirty="0">
                <a:latin typeface="等线" panose="02010600030101010101" pitchFamily="2" charset="-122"/>
              </a:rPr>
              <a:t>, 2014.</a:t>
            </a:r>
            <a:endParaRPr lang="zh-CN" altLang="en-US" sz="1400" dirty="0">
              <a:latin typeface="等线" panose="02010600030101010101" pitchFamily="2" charset="-122"/>
            </a:endParaRPr>
          </a:p>
        </p:txBody>
      </p:sp>
    </p:spTree>
    <p:extLst>
      <p:ext uri="{BB962C8B-B14F-4D97-AF65-F5344CB8AC3E}">
        <p14:creationId xmlns:p14="http://schemas.microsoft.com/office/powerpoint/2010/main" val="2358410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CFI: Control Flow Enforcement</a:t>
            </a:r>
            <a:endParaRPr lang="zh-CN" altLang="en-US" dirty="0"/>
          </a:p>
        </p:txBody>
      </p:sp>
      <p:sp>
        <p:nvSpPr>
          <p:cNvPr id="3" name="内容占位符 2"/>
          <p:cNvSpPr>
            <a:spLocks noGrp="1"/>
          </p:cNvSpPr>
          <p:nvPr>
            <p:ph idx="1"/>
          </p:nvPr>
        </p:nvSpPr>
        <p:spPr/>
        <p:txBody>
          <a:bodyPr/>
          <a:lstStyle/>
          <a:p>
            <a:r>
              <a:rPr lang="en-US" altLang="zh-CN" dirty="0"/>
              <a:t>Insert binary code that at runtime will check whether the bit pattern of the target instruction matches the pattern of possible destinations</a:t>
            </a:r>
          </a:p>
          <a:p>
            <a:endParaRPr lang="zh-CN" altLang="en-US" dirty="0"/>
          </a:p>
        </p:txBody>
      </p:sp>
    </p:spTree>
    <p:extLst>
      <p:ext uri="{BB962C8B-B14F-4D97-AF65-F5344CB8AC3E}">
        <p14:creationId xmlns:p14="http://schemas.microsoft.com/office/powerpoint/2010/main" val="42557479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ea typeface="宋体" panose="02010600030101010101" pitchFamily="2" charset="-122"/>
              </a:rPr>
              <a:t>CFI: Example of Instrumentation</a:t>
            </a:r>
            <a:endParaRPr kumimoji="1" lang="zh-CN" altLang="en-US" dirty="0"/>
          </a:p>
        </p:txBody>
      </p:sp>
      <p:pic>
        <p:nvPicPr>
          <p:cNvPr id="4" name="图片 3"/>
          <p:cNvPicPr>
            <a:picLocks noChangeAspect="1"/>
          </p:cNvPicPr>
          <p:nvPr/>
        </p:nvPicPr>
        <p:blipFill rotWithShape="1">
          <a:blip r:embed="rId2"/>
          <a:srcRect b="5215"/>
          <a:stretch/>
        </p:blipFill>
        <p:spPr>
          <a:xfrm>
            <a:off x="1711968" y="1705372"/>
            <a:ext cx="3099418" cy="2661873"/>
          </a:xfrm>
          <a:prstGeom prst="rect">
            <a:avLst/>
          </a:prstGeom>
          <a:ln>
            <a:solidFill>
              <a:schemeClr val="accent5"/>
            </a:solidFill>
          </a:ln>
        </p:spPr>
      </p:pic>
      <p:pic>
        <p:nvPicPr>
          <p:cNvPr id="5" name="图片 4"/>
          <p:cNvPicPr>
            <a:picLocks noChangeAspect="1"/>
          </p:cNvPicPr>
          <p:nvPr/>
        </p:nvPicPr>
        <p:blipFill>
          <a:blip r:embed="rId3"/>
          <a:stretch>
            <a:fillRect/>
          </a:stretch>
        </p:blipFill>
        <p:spPr>
          <a:xfrm>
            <a:off x="5076056" y="1705372"/>
            <a:ext cx="3600400" cy="2180059"/>
          </a:xfrm>
          <a:prstGeom prst="rect">
            <a:avLst/>
          </a:prstGeom>
          <a:ln>
            <a:solidFill>
              <a:schemeClr val="accent5"/>
            </a:solidFill>
          </a:ln>
        </p:spPr>
      </p:pic>
      <p:sp>
        <p:nvSpPr>
          <p:cNvPr id="6" name="矩形 5"/>
          <p:cNvSpPr/>
          <p:nvPr/>
        </p:nvSpPr>
        <p:spPr>
          <a:xfrm>
            <a:off x="467544" y="1705372"/>
            <a:ext cx="1019125" cy="369332"/>
          </a:xfrm>
          <a:prstGeom prst="rect">
            <a:avLst/>
          </a:prstGeom>
        </p:spPr>
        <p:txBody>
          <a:bodyPr wrap="none">
            <a:spAutoFit/>
          </a:bodyPr>
          <a:lstStyle/>
          <a:p>
            <a:r>
              <a:rPr lang="en-US" altLang="zh-CN" b="1" dirty="0">
                <a:solidFill>
                  <a:schemeClr val="accent1"/>
                </a:solidFill>
                <a:latin typeface="等线" panose="02010600030101010101" pitchFamily="2" charset="-122"/>
                <a:cs typeface="Myriad Pro"/>
              </a:rPr>
              <a:t>Original</a:t>
            </a:r>
            <a:endParaRPr lang="zh-CN" altLang="en-US" b="1" dirty="0">
              <a:solidFill>
                <a:schemeClr val="accent1"/>
              </a:solidFill>
              <a:latin typeface="等线" panose="02010600030101010101" pitchFamily="2" charset="-122"/>
              <a:cs typeface="Myriad Pro"/>
            </a:endParaRPr>
          </a:p>
        </p:txBody>
      </p:sp>
      <p:sp>
        <p:nvSpPr>
          <p:cNvPr id="7" name="矩形 6"/>
          <p:cNvSpPr/>
          <p:nvPr/>
        </p:nvSpPr>
        <p:spPr>
          <a:xfrm>
            <a:off x="467544" y="3001516"/>
            <a:ext cx="1029449" cy="369332"/>
          </a:xfrm>
          <a:prstGeom prst="rect">
            <a:avLst/>
          </a:prstGeom>
        </p:spPr>
        <p:txBody>
          <a:bodyPr wrap="none">
            <a:spAutoFit/>
          </a:bodyPr>
          <a:lstStyle/>
          <a:p>
            <a:r>
              <a:rPr lang="en-US" altLang="zh-CN" b="1" dirty="0">
                <a:solidFill>
                  <a:schemeClr val="accent1"/>
                </a:solidFill>
                <a:latin typeface="等线" panose="02010600030101010101" pitchFamily="2" charset="-122"/>
                <a:cs typeface="Myriad Pro"/>
              </a:rPr>
              <a:t>Patched</a:t>
            </a:r>
            <a:endParaRPr lang="zh-CN" altLang="en-US" b="1" dirty="0">
              <a:solidFill>
                <a:schemeClr val="accent1"/>
              </a:solidFill>
              <a:latin typeface="等线" panose="02010600030101010101" pitchFamily="2" charset="-122"/>
              <a:cs typeface="Myriad Pro"/>
            </a:endParaRPr>
          </a:p>
        </p:txBody>
      </p:sp>
    </p:spTree>
    <p:extLst>
      <p:ext uri="{BB962C8B-B14F-4D97-AF65-F5344CB8AC3E}">
        <p14:creationId xmlns:p14="http://schemas.microsoft.com/office/powerpoint/2010/main" val="34453604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Improving CFI Precision</a:t>
            </a:r>
            <a:endParaRPr lang="zh-CN" altLang="en-US" dirty="0"/>
          </a:p>
        </p:txBody>
      </p:sp>
      <p:sp>
        <p:nvSpPr>
          <p:cNvPr id="3" name="内容占位符 2"/>
          <p:cNvSpPr>
            <a:spLocks noGrp="1"/>
          </p:cNvSpPr>
          <p:nvPr>
            <p:ph idx="1"/>
          </p:nvPr>
        </p:nvSpPr>
        <p:spPr>
          <a:xfrm>
            <a:off x="457200" y="1333500"/>
            <a:ext cx="8229600" cy="4188295"/>
          </a:xfrm>
        </p:spPr>
        <p:txBody>
          <a:bodyPr>
            <a:normAutofit/>
          </a:bodyPr>
          <a:lstStyle/>
          <a:p>
            <a:r>
              <a:rPr lang="en-US" altLang="zh-CN" dirty="0"/>
              <a:t>Suppose a call from A goes to C, and a call from B goes to either C, or D </a:t>
            </a:r>
            <a:r>
              <a:rPr lang="en-US" altLang="zh-CN" dirty="0">
                <a:solidFill>
                  <a:schemeClr val="accent1"/>
                </a:solidFill>
              </a:rPr>
              <a:t>(when can this happen?)</a:t>
            </a:r>
          </a:p>
          <a:p>
            <a:pPr lvl="1"/>
            <a:r>
              <a:rPr lang="en-US" altLang="zh-CN" dirty="0"/>
              <a:t>CFI will use the same tag for C and D, but this allows an "invalid" call from A to D</a:t>
            </a:r>
          </a:p>
          <a:p>
            <a:pPr lvl="1"/>
            <a:r>
              <a:rPr lang="en-US" altLang="zh-CN" dirty="0"/>
              <a:t>Possible solution: duplicate code or inline</a:t>
            </a:r>
          </a:p>
          <a:p>
            <a:pPr lvl="1"/>
            <a:r>
              <a:rPr lang="en-US" altLang="zh-CN" dirty="0"/>
              <a:t>Possible solution: multiple tags</a:t>
            </a:r>
          </a:p>
        </p:txBody>
      </p:sp>
    </p:spTree>
    <p:extLst>
      <p:ext uri="{BB962C8B-B14F-4D97-AF65-F5344CB8AC3E}">
        <p14:creationId xmlns:p14="http://schemas.microsoft.com/office/powerpoint/2010/main" val="315865981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Improving CFI Precision</a:t>
            </a:r>
            <a:endParaRPr lang="zh-CN" altLang="en-US" dirty="0"/>
          </a:p>
        </p:txBody>
      </p:sp>
      <p:sp>
        <p:nvSpPr>
          <p:cNvPr id="3" name="内容占位符 2"/>
          <p:cNvSpPr>
            <a:spLocks noGrp="1"/>
          </p:cNvSpPr>
          <p:nvPr>
            <p:ph idx="1"/>
          </p:nvPr>
        </p:nvSpPr>
        <p:spPr/>
        <p:txBody>
          <a:bodyPr/>
          <a:lstStyle/>
          <a:p>
            <a:r>
              <a:rPr lang="en-US" altLang="zh-CN" dirty="0"/>
              <a:t>Function F is called first from A, then from B; what's a valid destination for its return?</a:t>
            </a:r>
          </a:p>
          <a:p>
            <a:pPr lvl="1"/>
            <a:r>
              <a:rPr lang="en-US" altLang="zh-CN" dirty="0"/>
              <a:t>CFI will use the same tag for both call sites, but this allows F to return to B after being called from A</a:t>
            </a:r>
          </a:p>
          <a:p>
            <a:pPr lvl="1"/>
            <a:r>
              <a:rPr lang="en-US" altLang="zh-CN" dirty="0"/>
              <a:t>Solution: </a:t>
            </a:r>
            <a:r>
              <a:rPr lang="en-US" altLang="zh-CN" dirty="0">
                <a:solidFill>
                  <a:srgbClr val="C00000"/>
                </a:solidFill>
              </a:rPr>
              <a:t>shadow call stack</a:t>
            </a:r>
            <a:endParaRPr lang="zh-CN" altLang="en-US" dirty="0">
              <a:solidFill>
                <a:srgbClr val="C00000"/>
              </a:solidFill>
            </a:endParaRPr>
          </a:p>
          <a:p>
            <a:pPr lvl="2"/>
            <a:r>
              <a:rPr lang="en-US" altLang="zh-CN" dirty="0"/>
              <a:t>Maintain another stack, just for return address</a:t>
            </a:r>
          </a:p>
          <a:p>
            <a:pPr lvl="2"/>
            <a:r>
              <a:rPr lang="en-US" altLang="zh-CN" dirty="0"/>
              <a:t>Intel</a:t>
            </a:r>
            <a:r>
              <a:rPr lang="zh-CN" altLang="en-US" dirty="0"/>
              <a:t> </a:t>
            </a:r>
            <a:r>
              <a:rPr lang="en-US" altLang="zh-CN" dirty="0"/>
              <a:t>CET</a:t>
            </a:r>
            <a:r>
              <a:rPr lang="zh-CN" altLang="en-US" dirty="0"/>
              <a:t> </a:t>
            </a:r>
            <a:r>
              <a:rPr lang="en-US" altLang="zh-CN" dirty="0"/>
              <a:t>to</a:t>
            </a:r>
            <a:r>
              <a:rPr lang="zh-CN" altLang="en-US" dirty="0"/>
              <a:t> </a:t>
            </a:r>
            <a:r>
              <a:rPr lang="en-US" altLang="zh-CN" dirty="0"/>
              <a:t>the</a:t>
            </a:r>
            <a:r>
              <a:rPr lang="zh-CN" altLang="en-US" dirty="0"/>
              <a:t> </a:t>
            </a:r>
            <a:r>
              <a:rPr lang="en-US" altLang="zh-CN" dirty="0"/>
              <a:t>rescue (not available yet)</a:t>
            </a:r>
          </a:p>
          <a:p>
            <a:endParaRPr lang="zh-CN" altLang="en-US" dirty="0"/>
          </a:p>
        </p:txBody>
      </p:sp>
    </p:spTree>
    <p:extLst>
      <p:ext uri="{BB962C8B-B14F-4D97-AF65-F5344CB8AC3E}">
        <p14:creationId xmlns:p14="http://schemas.microsoft.com/office/powerpoint/2010/main" val="249671574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CFI: Security Guarantees</a:t>
            </a:r>
            <a:endParaRPr lang="zh-CN" altLang="en-US" dirty="0"/>
          </a:p>
        </p:txBody>
      </p:sp>
      <p:sp>
        <p:nvSpPr>
          <p:cNvPr id="3" name="内容占位符 2"/>
          <p:cNvSpPr>
            <a:spLocks noGrp="1"/>
          </p:cNvSpPr>
          <p:nvPr>
            <p:ph idx="1"/>
          </p:nvPr>
        </p:nvSpPr>
        <p:spPr>
          <a:xfrm>
            <a:off x="457200" y="1333501"/>
            <a:ext cx="8229600" cy="4044280"/>
          </a:xfrm>
        </p:spPr>
        <p:txBody>
          <a:bodyPr>
            <a:normAutofit fontScale="92500" lnSpcReduction="10000"/>
          </a:bodyPr>
          <a:lstStyle/>
          <a:p>
            <a:r>
              <a:rPr lang="en-US" altLang="zh-CN" dirty="0"/>
              <a:t>Effective against attacks based on illegitimate control-flow transfer</a:t>
            </a:r>
          </a:p>
          <a:p>
            <a:pPr lvl="1"/>
            <a:r>
              <a:rPr lang="en-US" altLang="zh-CN" dirty="0"/>
              <a:t>Stack-based buffer overflow, return-to-</a:t>
            </a:r>
            <a:r>
              <a:rPr lang="en-US" altLang="zh-CN" dirty="0" err="1"/>
              <a:t>libc</a:t>
            </a:r>
            <a:r>
              <a:rPr lang="en-US" altLang="zh-CN" dirty="0"/>
              <a:t> exploits, pointer subterfuge</a:t>
            </a:r>
          </a:p>
          <a:p>
            <a:r>
              <a:rPr lang="en-US" altLang="zh-CN" dirty="0"/>
              <a:t>Does </a:t>
            </a:r>
            <a:r>
              <a:rPr lang="en-US" altLang="zh-CN" u="sng" dirty="0"/>
              <a:t>not</a:t>
            </a:r>
            <a:r>
              <a:rPr lang="en-US" altLang="zh-CN" dirty="0"/>
              <a:t> protect against attacks that do not violate the program's original CFG</a:t>
            </a:r>
          </a:p>
          <a:p>
            <a:pPr lvl="1"/>
            <a:r>
              <a:rPr lang="en-US" altLang="zh-CN" dirty="0"/>
              <a:t>Incorrect arguments to system calls</a:t>
            </a:r>
          </a:p>
          <a:p>
            <a:pPr lvl="1"/>
            <a:r>
              <a:rPr lang="en-US" altLang="zh-CN" dirty="0"/>
              <a:t>Substitution of file names</a:t>
            </a:r>
          </a:p>
          <a:p>
            <a:pPr lvl="1"/>
            <a:r>
              <a:rPr lang="en-US" altLang="zh-CN" dirty="0"/>
              <a:t>Other data-only attacks</a:t>
            </a:r>
          </a:p>
        </p:txBody>
      </p:sp>
    </p:spTree>
    <p:extLst>
      <p:ext uri="{BB962C8B-B14F-4D97-AF65-F5344CB8AC3E}">
        <p14:creationId xmlns:p14="http://schemas.microsoft.com/office/powerpoint/2010/main" val="196721833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Slide Number Placeholder 5"/>
          <p:cNvSpPr>
            <a:spLocks noGrp="1"/>
          </p:cNvSpPr>
          <p:nvPr>
            <p:ph type="sldNum" sz="quarter" idx="12"/>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000">
                <a:solidFill>
                  <a:schemeClr val="bg2"/>
                </a:solidFill>
                <a:latin typeface="Tahoma" panose="020B0604030504040204" pitchFamily="34" charset="0"/>
              </a:defRPr>
            </a:lvl1pPr>
            <a:lvl2pPr marL="619100" indent="-238115">
              <a:defRPr sz="2000">
                <a:solidFill>
                  <a:schemeClr val="bg2"/>
                </a:solidFill>
                <a:latin typeface="Tahoma" panose="020B0604030504040204" pitchFamily="34" charset="0"/>
              </a:defRPr>
            </a:lvl2pPr>
            <a:lvl3pPr marL="952462" indent="-190492">
              <a:defRPr sz="2000">
                <a:solidFill>
                  <a:schemeClr val="bg2"/>
                </a:solidFill>
                <a:latin typeface="Tahoma" panose="020B0604030504040204" pitchFamily="34" charset="0"/>
              </a:defRPr>
            </a:lvl3pPr>
            <a:lvl4pPr marL="1333447" indent="-190492">
              <a:defRPr sz="2000">
                <a:solidFill>
                  <a:schemeClr val="bg2"/>
                </a:solidFill>
                <a:latin typeface="Tahoma" panose="020B0604030504040204" pitchFamily="34" charset="0"/>
              </a:defRPr>
            </a:lvl4pPr>
            <a:lvl5pPr marL="1714431" indent="-190492">
              <a:defRPr sz="2000">
                <a:solidFill>
                  <a:schemeClr val="bg2"/>
                </a:solidFill>
                <a:latin typeface="Tahoma" panose="020B0604030504040204" pitchFamily="34" charset="0"/>
              </a:defRPr>
            </a:lvl5pPr>
            <a:lvl6pPr marL="2095416" indent="-190492" algn="ctr" eaLnBrk="0" fontAlgn="base" hangingPunct="0">
              <a:spcBef>
                <a:spcPct val="20000"/>
              </a:spcBef>
              <a:spcAft>
                <a:spcPct val="0"/>
              </a:spcAft>
              <a:buClr>
                <a:schemeClr val="accent2"/>
              </a:buClr>
              <a:buChar char="•"/>
              <a:defRPr sz="2000">
                <a:solidFill>
                  <a:schemeClr val="bg2"/>
                </a:solidFill>
                <a:latin typeface="Tahoma" panose="020B0604030504040204" pitchFamily="34" charset="0"/>
              </a:defRPr>
            </a:lvl6pPr>
            <a:lvl7pPr marL="2476401" indent="-190492" algn="ctr" eaLnBrk="0" fontAlgn="base" hangingPunct="0">
              <a:spcBef>
                <a:spcPct val="20000"/>
              </a:spcBef>
              <a:spcAft>
                <a:spcPct val="0"/>
              </a:spcAft>
              <a:buClr>
                <a:schemeClr val="accent2"/>
              </a:buClr>
              <a:buChar char="•"/>
              <a:defRPr sz="2000">
                <a:solidFill>
                  <a:schemeClr val="bg2"/>
                </a:solidFill>
                <a:latin typeface="Tahoma" panose="020B0604030504040204" pitchFamily="34" charset="0"/>
              </a:defRPr>
            </a:lvl7pPr>
            <a:lvl8pPr marL="2857386" indent="-190492" algn="ctr" eaLnBrk="0" fontAlgn="base" hangingPunct="0">
              <a:spcBef>
                <a:spcPct val="20000"/>
              </a:spcBef>
              <a:spcAft>
                <a:spcPct val="0"/>
              </a:spcAft>
              <a:buClr>
                <a:schemeClr val="accent2"/>
              </a:buClr>
              <a:buChar char="•"/>
              <a:defRPr sz="2000">
                <a:solidFill>
                  <a:schemeClr val="bg2"/>
                </a:solidFill>
                <a:latin typeface="Tahoma" panose="020B0604030504040204" pitchFamily="34" charset="0"/>
              </a:defRPr>
            </a:lvl8pPr>
            <a:lvl9pPr marL="3238370" indent="-190492" algn="ctr" eaLnBrk="0" fontAlgn="base" hangingPunct="0">
              <a:spcBef>
                <a:spcPct val="20000"/>
              </a:spcBef>
              <a:spcAft>
                <a:spcPct val="0"/>
              </a:spcAft>
              <a:buClr>
                <a:schemeClr val="accent2"/>
              </a:buClr>
              <a:buChar char="•"/>
              <a:defRPr sz="2000">
                <a:solidFill>
                  <a:schemeClr val="bg2"/>
                </a:solidFill>
                <a:latin typeface="Tahoma" panose="020B0604030504040204" pitchFamily="34" charset="0"/>
              </a:defRPr>
            </a:lvl9pPr>
          </a:lstStyle>
          <a:p>
            <a:r>
              <a:rPr lang="en-US" altLang="zh-CN" sz="1000">
                <a:latin typeface="Arial" panose="020B0604020202020204" pitchFamily="34" charset="0"/>
              </a:rPr>
              <a:t>slide </a:t>
            </a:r>
            <a:fld id="{344C38D5-95FD-45F7-95DE-9C8D94EE2374}" type="slidenum">
              <a:rPr lang="en-US" altLang="zh-CN" sz="1000">
                <a:latin typeface="Arial" panose="020B0604020202020204" pitchFamily="34" charset="0"/>
              </a:rPr>
              <a:pPr/>
              <a:t>35</a:t>
            </a:fld>
            <a:endParaRPr lang="en-US" altLang="zh-CN" sz="1000">
              <a:latin typeface="Arial" panose="020B0604020202020204" pitchFamily="34" charset="0"/>
            </a:endParaRPr>
          </a:p>
        </p:txBody>
      </p:sp>
      <p:sp>
        <p:nvSpPr>
          <p:cNvPr id="28675" name="Rectangle 7"/>
          <p:cNvSpPr>
            <a:spLocks noGrp="1" noChangeArrowheads="1"/>
          </p:cNvSpPr>
          <p:nvPr>
            <p:ph type="title"/>
          </p:nvPr>
        </p:nvSpPr>
        <p:spPr/>
        <p:txBody>
          <a:bodyPr/>
          <a:lstStyle/>
          <a:p>
            <a:r>
              <a:rPr lang="en-US" altLang="zh-CN">
                <a:ea typeface="宋体" panose="02010600030101010101" pitchFamily="2" charset="-122"/>
              </a:rPr>
              <a:t>Possible Execution of Memory</a:t>
            </a:r>
          </a:p>
        </p:txBody>
      </p:sp>
      <p:pic>
        <p:nvPicPr>
          <p:cNvPr id="28676" name="Picture 5" descr="erlingsson.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55576" y="1417340"/>
            <a:ext cx="7396042" cy="388153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8677" name="TextBox 4"/>
          <p:cNvSpPr txBox="1">
            <a:spLocks noChangeArrowheads="1"/>
          </p:cNvSpPr>
          <p:nvPr/>
        </p:nvSpPr>
        <p:spPr bwMode="auto">
          <a:xfrm>
            <a:off x="6725709" y="889000"/>
            <a:ext cx="1305357" cy="348878"/>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pPr>
              <a:buFontTx/>
              <a:buNone/>
            </a:pPr>
            <a:r>
              <a:rPr lang="en-US" altLang="zh-CN" sz="1667">
                <a:solidFill>
                  <a:schemeClr val="tx1"/>
                </a:solidFill>
                <a:ea typeface="宋体" panose="02010600030101010101" pitchFamily="2" charset="-122"/>
              </a:rPr>
              <a:t>[Erlingsson]</a:t>
            </a:r>
          </a:p>
        </p:txBody>
      </p:sp>
    </p:spTree>
    <p:extLst>
      <p:ext uri="{BB962C8B-B14F-4D97-AF65-F5344CB8AC3E}">
        <p14:creationId xmlns:p14="http://schemas.microsoft.com/office/powerpoint/2010/main" val="1273094073"/>
      </p:ext>
    </p:extLst>
  </p:cSld>
  <p:clrMapOvr>
    <a:masterClrMapping/>
  </p:clrMapOvr>
  <p:transition advClick="0"/>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a:t>Minimize TCB</a:t>
            </a:r>
            <a:endParaRPr lang="zh-CN" altLang="en-US" dirty="0"/>
          </a:p>
        </p:txBody>
      </p:sp>
      <p:sp>
        <p:nvSpPr>
          <p:cNvPr id="5" name="文本占位符 4"/>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9303118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Review:</a:t>
            </a:r>
            <a:r>
              <a:rPr kumimoji="1" lang="zh-CN" altLang="en-US" dirty="0"/>
              <a:t> </a:t>
            </a:r>
            <a:r>
              <a:rPr kumimoji="1" lang="en-US" altLang="zh-CN" dirty="0"/>
              <a:t>Principle</a:t>
            </a:r>
            <a:r>
              <a:rPr kumimoji="1" lang="zh-CN" altLang="en-US" dirty="0"/>
              <a:t> </a:t>
            </a:r>
            <a:r>
              <a:rPr kumimoji="1" lang="en-US" altLang="zh-CN" dirty="0"/>
              <a:t>of</a:t>
            </a:r>
            <a:r>
              <a:rPr kumimoji="1" lang="zh-CN" altLang="en-US" dirty="0"/>
              <a:t> </a:t>
            </a:r>
            <a:r>
              <a:rPr kumimoji="1" lang="en-US" altLang="zh-CN" dirty="0"/>
              <a:t>Least Privilege</a:t>
            </a:r>
            <a:endParaRPr kumimoji="1" lang="zh-CN" altLang="en-US" dirty="0"/>
          </a:p>
        </p:txBody>
      </p:sp>
      <p:sp>
        <p:nvSpPr>
          <p:cNvPr id="3" name="内容占位符 2"/>
          <p:cNvSpPr>
            <a:spLocks noGrp="1"/>
          </p:cNvSpPr>
          <p:nvPr>
            <p:ph idx="1"/>
          </p:nvPr>
        </p:nvSpPr>
        <p:spPr/>
        <p:txBody>
          <a:bodyPr/>
          <a:lstStyle/>
          <a:p>
            <a:pPr marL="0" indent="0">
              <a:buNone/>
            </a:pPr>
            <a:r>
              <a:rPr kumimoji="1" lang="en-US" altLang="zh-CN" i="1" dirty="0"/>
              <a:t>Every program and every privileged user of the system should operate using the least amount of privilege necessary to complete the job.</a:t>
            </a:r>
          </a:p>
          <a:p>
            <a:pPr marL="0" indent="0">
              <a:buNone/>
            </a:pPr>
            <a:endParaRPr kumimoji="1" lang="en-US" altLang="zh-CN" i="1" dirty="0"/>
          </a:p>
          <a:p>
            <a:pPr marL="0" indent="0" algn="r">
              <a:buNone/>
            </a:pPr>
            <a:r>
              <a:rPr kumimoji="1" lang="zh-CN" altLang="zh-CN" i="1" dirty="0"/>
              <a:t>- </a:t>
            </a:r>
            <a:r>
              <a:rPr kumimoji="1" lang="en-US" altLang="zh-CN" i="1" dirty="0"/>
              <a:t>Jerome</a:t>
            </a:r>
            <a:r>
              <a:rPr kumimoji="1" lang="zh-CN" altLang="en-US" i="1" dirty="0"/>
              <a:t> </a:t>
            </a:r>
            <a:r>
              <a:rPr kumimoji="1" lang="en-US" altLang="zh-CN" i="1" dirty="0" err="1"/>
              <a:t>Saltzer</a:t>
            </a:r>
            <a:endParaRPr kumimoji="1" lang="zh-CN" altLang="en-US" i="1" dirty="0"/>
          </a:p>
        </p:txBody>
      </p:sp>
    </p:spTree>
    <p:extLst>
      <p:ext uri="{BB962C8B-B14F-4D97-AF65-F5344CB8AC3E}">
        <p14:creationId xmlns:p14="http://schemas.microsoft.com/office/powerpoint/2010/main" val="195411908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TCB: Trusted Computing Base</a:t>
            </a:r>
            <a:endParaRPr kumimoji="1" lang="zh-CN" altLang="en-US" dirty="0"/>
          </a:p>
        </p:txBody>
      </p:sp>
      <p:sp>
        <p:nvSpPr>
          <p:cNvPr id="3" name="内容占位符 2"/>
          <p:cNvSpPr>
            <a:spLocks noGrp="1"/>
          </p:cNvSpPr>
          <p:nvPr>
            <p:ph idx="1"/>
          </p:nvPr>
        </p:nvSpPr>
        <p:spPr/>
        <p:txBody>
          <a:bodyPr>
            <a:normAutofit fontScale="92500" lnSpcReduction="10000"/>
          </a:bodyPr>
          <a:lstStyle/>
          <a:p>
            <a:r>
              <a:rPr kumimoji="1" lang="en-US" altLang="zh-CN" dirty="0"/>
              <a:t>TCB</a:t>
            </a:r>
            <a:r>
              <a:rPr kumimoji="1" lang="zh-CN" altLang="en-US" dirty="0"/>
              <a:t> </a:t>
            </a:r>
            <a:r>
              <a:rPr kumimoji="1" lang="en-US" altLang="zh-CN" dirty="0"/>
              <a:t>is</a:t>
            </a:r>
            <a:r>
              <a:rPr kumimoji="1" lang="zh-CN" altLang="en-US" dirty="0"/>
              <a:t> </a:t>
            </a:r>
            <a:r>
              <a:rPr kumimoji="1" lang="en-US" altLang="zh-CN" dirty="0"/>
              <a:t>the</a:t>
            </a:r>
            <a:r>
              <a:rPr kumimoji="1" lang="zh-CN" altLang="en-US" dirty="0"/>
              <a:t> </a:t>
            </a:r>
            <a:r>
              <a:rPr kumimoji="1" lang="en-US" altLang="zh-CN" dirty="0"/>
              <a:t>parts</a:t>
            </a:r>
            <a:r>
              <a:rPr kumimoji="1" lang="zh-CN" altLang="en-US" dirty="0"/>
              <a:t> </a:t>
            </a:r>
            <a:r>
              <a:rPr kumimoji="1" lang="en-US" altLang="zh-CN" dirty="0"/>
              <a:t>that</a:t>
            </a:r>
            <a:r>
              <a:rPr kumimoji="1" lang="zh-CN" altLang="en-US" dirty="0"/>
              <a:t> </a:t>
            </a:r>
            <a:r>
              <a:rPr kumimoji="1" lang="en-US" altLang="zh-CN" dirty="0"/>
              <a:t>are</a:t>
            </a:r>
            <a:r>
              <a:rPr kumimoji="1" lang="zh-CN" altLang="en-US" dirty="0"/>
              <a:t> </a:t>
            </a:r>
            <a:r>
              <a:rPr kumimoji="1" lang="en-US" altLang="zh-CN" dirty="0"/>
              <a:t>trusted</a:t>
            </a:r>
          </a:p>
          <a:p>
            <a:pPr lvl="1"/>
            <a:r>
              <a:rPr kumimoji="1" lang="en-US" altLang="zh-CN" dirty="0"/>
              <a:t>Process</a:t>
            </a:r>
            <a:r>
              <a:rPr kumimoji="1" lang="zh-CN" altLang="en-US" dirty="0"/>
              <a:t> </a:t>
            </a:r>
            <a:r>
              <a:rPr kumimoji="1" lang="en-US" altLang="zh-CN" dirty="0"/>
              <a:t>never</a:t>
            </a:r>
            <a:r>
              <a:rPr kumimoji="1" lang="zh-CN" altLang="en-US" dirty="0"/>
              <a:t> </a:t>
            </a:r>
            <a:r>
              <a:rPr kumimoji="1" lang="en-US" altLang="zh-CN" dirty="0"/>
              <a:t>trust</a:t>
            </a:r>
            <a:r>
              <a:rPr kumimoji="1" lang="zh-CN" altLang="en-US" dirty="0"/>
              <a:t> </a:t>
            </a:r>
            <a:r>
              <a:rPr kumimoji="1" lang="en-US" altLang="zh-CN" dirty="0"/>
              <a:t>another</a:t>
            </a:r>
            <a:r>
              <a:rPr kumimoji="1" lang="zh-CN" altLang="en-US" dirty="0"/>
              <a:t> </a:t>
            </a:r>
            <a:r>
              <a:rPr kumimoji="1" lang="en-US" altLang="zh-CN" dirty="0"/>
              <a:t>process,</a:t>
            </a:r>
            <a:r>
              <a:rPr kumimoji="1" lang="zh-CN" altLang="en-US" dirty="0"/>
              <a:t> </a:t>
            </a:r>
            <a:r>
              <a:rPr kumimoji="1" lang="en-US" altLang="zh-CN" dirty="0"/>
              <a:t>but</a:t>
            </a:r>
            <a:r>
              <a:rPr kumimoji="1" lang="zh-CN" altLang="en-US" dirty="0"/>
              <a:t> </a:t>
            </a:r>
            <a:r>
              <a:rPr kumimoji="1" lang="en-US" altLang="zh-CN" dirty="0"/>
              <a:t>trusts</a:t>
            </a:r>
            <a:r>
              <a:rPr kumimoji="1" lang="zh-CN" altLang="en-US" dirty="0"/>
              <a:t> </a:t>
            </a:r>
            <a:r>
              <a:rPr kumimoji="1" lang="en-US" altLang="zh-CN" dirty="0"/>
              <a:t>all</a:t>
            </a:r>
            <a:r>
              <a:rPr kumimoji="1" lang="zh-CN" altLang="en-US" dirty="0"/>
              <a:t> </a:t>
            </a:r>
            <a:r>
              <a:rPr kumimoji="1" lang="en-US" altLang="zh-CN" dirty="0"/>
              <a:t>its</a:t>
            </a:r>
            <a:r>
              <a:rPr kumimoji="1" lang="zh-CN" altLang="en-US" dirty="0"/>
              <a:t> </a:t>
            </a:r>
            <a:r>
              <a:rPr kumimoji="1" lang="en-US" altLang="zh-CN" dirty="0"/>
              <a:t>threads</a:t>
            </a:r>
          </a:p>
          <a:p>
            <a:pPr lvl="1"/>
            <a:r>
              <a:rPr kumimoji="1" lang="en-US" altLang="zh-CN" dirty="0"/>
              <a:t>OS</a:t>
            </a:r>
            <a:r>
              <a:rPr kumimoji="1" lang="zh-CN" altLang="en-US" dirty="0"/>
              <a:t> </a:t>
            </a:r>
            <a:r>
              <a:rPr kumimoji="1" lang="en-US" altLang="zh-CN" dirty="0"/>
              <a:t>never</a:t>
            </a:r>
            <a:r>
              <a:rPr kumimoji="1" lang="zh-CN" altLang="en-US" dirty="0"/>
              <a:t> </a:t>
            </a:r>
            <a:r>
              <a:rPr kumimoji="1" lang="en-US" altLang="zh-CN" dirty="0"/>
              <a:t>trust</a:t>
            </a:r>
            <a:r>
              <a:rPr kumimoji="1" lang="zh-CN" altLang="en-US" dirty="0"/>
              <a:t> </a:t>
            </a:r>
            <a:r>
              <a:rPr kumimoji="1" lang="en-US" altLang="zh-CN" dirty="0"/>
              <a:t>a</a:t>
            </a:r>
            <a:r>
              <a:rPr kumimoji="1" lang="zh-CN" altLang="en-US" dirty="0"/>
              <a:t> </a:t>
            </a:r>
            <a:r>
              <a:rPr kumimoji="1" lang="en-US" altLang="zh-CN" dirty="0"/>
              <a:t>process,</a:t>
            </a:r>
            <a:r>
              <a:rPr kumimoji="1" lang="zh-CN" altLang="en-US" dirty="0"/>
              <a:t> </a:t>
            </a:r>
            <a:r>
              <a:rPr kumimoji="1" lang="en-US" altLang="zh-CN" dirty="0"/>
              <a:t>but</a:t>
            </a:r>
            <a:r>
              <a:rPr kumimoji="1" lang="zh-CN" altLang="en-US" dirty="0"/>
              <a:t> </a:t>
            </a:r>
            <a:r>
              <a:rPr kumimoji="1" lang="en-US" altLang="zh-CN" dirty="0"/>
              <a:t>trusts</a:t>
            </a:r>
            <a:r>
              <a:rPr kumimoji="1" lang="zh-CN" altLang="en-US" dirty="0"/>
              <a:t> </a:t>
            </a:r>
            <a:r>
              <a:rPr kumimoji="1" lang="en-US" altLang="zh-CN" dirty="0"/>
              <a:t>hardware</a:t>
            </a:r>
          </a:p>
          <a:p>
            <a:pPr lvl="1"/>
            <a:r>
              <a:rPr kumimoji="1" lang="en-US" altLang="zh-CN" dirty="0"/>
              <a:t>VMM</a:t>
            </a:r>
            <a:r>
              <a:rPr kumimoji="1" lang="zh-CN" altLang="en-US" dirty="0"/>
              <a:t> </a:t>
            </a:r>
            <a:r>
              <a:rPr kumimoji="1" lang="en-US" altLang="zh-CN" dirty="0"/>
              <a:t>never</a:t>
            </a:r>
            <a:r>
              <a:rPr kumimoji="1" lang="zh-CN" altLang="en-US" dirty="0"/>
              <a:t> </a:t>
            </a:r>
            <a:r>
              <a:rPr kumimoji="1" lang="en-US" altLang="zh-CN" dirty="0"/>
              <a:t>trust</a:t>
            </a:r>
            <a:r>
              <a:rPr kumimoji="1" lang="zh-CN" altLang="en-US" dirty="0"/>
              <a:t> </a:t>
            </a:r>
            <a:r>
              <a:rPr kumimoji="1" lang="en-US" altLang="zh-CN" dirty="0"/>
              <a:t>a</a:t>
            </a:r>
            <a:r>
              <a:rPr kumimoji="1" lang="zh-CN" altLang="en-US" dirty="0"/>
              <a:t> </a:t>
            </a:r>
            <a:r>
              <a:rPr kumimoji="1" lang="en-US" altLang="zh-CN" dirty="0"/>
              <a:t>VM,</a:t>
            </a:r>
            <a:r>
              <a:rPr kumimoji="1" lang="zh-CN" altLang="en-US" dirty="0"/>
              <a:t> </a:t>
            </a:r>
            <a:r>
              <a:rPr kumimoji="1" lang="en-US" altLang="zh-CN" dirty="0"/>
              <a:t>but</a:t>
            </a:r>
            <a:r>
              <a:rPr kumimoji="1" lang="zh-CN" altLang="en-US" dirty="0"/>
              <a:t> </a:t>
            </a:r>
            <a:r>
              <a:rPr kumimoji="1" lang="en-US" altLang="zh-CN" dirty="0"/>
              <a:t>trust</a:t>
            </a:r>
            <a:r>
              <a:rPr kumimoji="1" lang="zh-CN" altLang="en-US" dirty="0"/>
              <a:t> </a:t>
            </a:r>
            <a:r>
              <a:rPr kumimoji="1" lang="en-US" altLang="zh-CN" dirty="0"/>
              <a:t>hardware</a:t>
            </a:r>
          </a:p>
          <a:p>
            <a:pPr lvl="1"/>
            <a:r>
              <a:rPr kumimoji="1" lang="en-US" altLang="zh-CN" dirty="0"/>
              <a:t>Which</a:t>
            </a:r>
            <a:r>
              <a:rPr kumimoji="1" lang="zh-CN" altLang="en-US" dirty="0"/>
              <a:t> </a:t>
            </a:r>
            <a:r>
              <a:rPr kumimoji="1" lang="en-US" altLang="zh-CN" dirty="0"/>
              <a:t>parts</a:t>
            </a:r>
            <a:r>
              <a:rPr kumimoji="1" lang="zh-CN" altLang="en-US" dirty="0"/>
              <a:t> </a:t>
            </a:r>
            <a:r>
              <a:rPr kumimoji="1" lang="en-US" altLang="zh-CN" dirty="0"/>
              <a:t>do</a:t>
            </a:r>
            <a:r>
              <a:rPr kumimoji="1" lang="zh-CN" altLang="en-US" dirty="0"/>
              <a:t> </a:t>
            </a:r>
            <a:r>
              <a:rPr kumimoji="1" lang="en-US" altLang="zh-CN" dirty="0"/>
              <a:t>you</a:t>
            </a:r>
            <a:r>
              <a:rPr kumimoji="1" lang="zh-CN" altLang="en-US" dirty="0"/>
              <a:t> </a:t>
            </a:r>
            <a:r>
              <a:rPr kumimoji="1" lang="en-US" altLang="zh-CN" dirty="0"/>
              <a:t>trust</a:t>
            </a:r>
            <a:r>
              <a:rPr kumimoji="1" lang="zh-CN" altLang="en-US" dirty="0"/>
              <a:t> </a:t>
            </a:r>
            <a:r>
              <a:rPr kumimoji="1" lang="en-US" altLang="zh-CN" dirty="0"/>
              <a:t>in</a:t>
            </a:r>
            <a:r>
              <a:rPr kumimoji="1" lang="zh-CN" altLang="en-US" dirty="0"/>
              <a:t> </a:t>
            </a:r>
            <a:r>
              <a:rPr kumimoji="1" lang="en-US" altLang="zh-CN" dirty="0"/>
              <a:t>your</a:t>
            </a:r>
            <a:r>
              <a:rPr kumimoji="1" lang="zh-CN" altLang="en-US" dirty="0"/>
              <a:t> </a:t>
            </a:r>
            <a:r>
              <a:rPr kumimoji="1" lang="en-US" altLang="zh-CN" dirty="0"/>
              <a:t>laptop?</a:t>
            </a:r>
            <a:r>
              <a:rPr kumimoji="1" lang="zh-CN" altLang="en-US" dirty="0"/>
              <a:t> </a:t>
            </a:r>
            <a:r>
              <a:rPr kumimoji="1" lang="en-US" altLang="zh-CN" dirty="0"/>
              <a:t>Your</a:t>
            </a:r>
            <a:r>
              <a:rPr kumimoji="1" lang="zh-CN" altLang="en-US" dirty="0"/>
              <a:t> </a:t>
            </a:r>
            <a:r>
              <a:rPr kumimoji="1" lang="en-US" altLang="zh-CN" dirty="0"/>
              <a:t>phone?</a:t>
            </a:r>
          </a:p>
          <a:p>
            <a:pPr lvl="1"/>
            <a:endParaRPr kumimoji="1" lang="en-US" altLang="zh-CN" dirty="0"/>
          </a:p>
          <a:p>
            <a:r>
              <a:rPr kumimoji="1" lang="en-US" altLang="zh-CN" dirty="0"/>
              <a:t>For</a:t>
            </a:r>
            <a:r>
              <a:rPr kumimoji="1" lang="zh-CN" altLang="en-US" dirty="0"/>
              <a:t> </a:t>
            </a:r>
            <a:r>
              <a:rPr kumimoji="1" lang="en-US" altLang="zh-CN" dirty="0"/>
              <a:t>most</a:t>
            </a:r>
            <a:r>
              <a:rPr kumimoji="1" lang="zh-CN" altLang="en-US" dirty="0"/>
              <a:t> </a:t>
            </a:r>
            <a:r>
              <a:rPr kumimoji="1" lang="en-US" altLang="zh-CN" dirty="0"/>
              <a:t>of</a:t>
            </a:r>
            <a:r>
              <a:rPr kumimoji="1" lang="zh-CN" altLang="en-US" dirty="0"/>
              <a:t> </a:t>
            </a:r>
            <a:r>
              <a:rPr kumimoji="1" lang="en-US" altLang="zh-CN" dirty="0"/>
              <a:t>the</a:t>
            </a:r>
            <a:r>
              <a:rPr kumimoji="1" lang="zh-CN" altLang="en-US" dirty="0"/>
              <a:t> </a:t>
            </a:r>
            <a:r>
              <a:rPr kumimoji="1" lang="en-US" altLang="zh-CN" dirty="0"/>
              <a:t>time,</a:t>
            </a:r>
            <a:r>
              <a:rPr kumimoji="1" lang="zh-CN" altLang="en-US" dirty="0"/>
              <a:t> </a:t>
            </a:r>
            <a:r>
              <a:rPr kumimoji="1" lang="en-US" altLang="zh-CN" dirty="0"/>
              <a:t>TCB</a:t>
            </a:r>
            <a:r>
              <a:rPr kumimoji="1" lang="zh-CN" altLang="en-US" dirty="0"/>
              <a:t> </a:t>
            </a:r>
            <a:r>
              <a:rPr kumimoji="1" lang="en-US" altLang="zh-CN" dirty="0"/>
              <a:t>is</a:t>
            </a:r>
            <a:r>
              <a:rPr kumimoji="1" lang="zh-CN" altLang="en-US" dirty="0"/>
              <a:t> </a:t>
            </a:r>
            <a:r>
              <a:rPr kumimoji="1" lang="en-US" altLang="zh-CN" dirty="0"/>
              <a:t>the </a:t>
            </a:r>
            <a:r>
              <a:rPr kumimoji="1" lang="en-US" altLang="zh-CN" i="1" dirty="0"/>
              <a:t>only</a:t>
            </a:r>
            <a:r>
              <a:rPr kumimoji="1" lang="en-US" altLang="zh-CN" dirty="0"/>
              <a:t> metric of security</a:t>
            </a:r>
          </a:p>
          <a:p>
            <a:pPr lvl="1"/>
            <a:r>
              <a:rPr kumimoji="1" lang="en-US" altLang="zh-CN" dirty="0"/>
              <a:t>Bugs</a:t>
            </a:r>
            <a:r>
              <a:rPr kumimoji="1" lang="zh-CN" altLang="en-US" dirty="0"/>
              <a:t> </a:t>
            </a:r>
            <a:r>
              <a:rPr kumimoji="1" lang="en-US" altLang="zh-CN" dirty="0"/>
              <a:t>are</a:t>
            </a:r>
            <a:r>
              <a:rPr kumimoji="1" lang="zh-CN" altLang="en-US" dirty="0"/>
              <a:t> </a:t>
            </a:r>
            <a:r>
              <a:rPr kumimoji="1" lang="en-US" altLang="zh-CN" dirty="0"/>
              <a:t>inevitable</a:t>
            </a:r>
            <a:endParaRPr kumimoji="1" lang="zh-CN" altLang="en-US" dirty="0"/>
          </a:p>
        </p:txBody>
      </p:sp>
    </p:spTree>
    <p:extLst>
      <p:ext uri="{BB962C8B-B14F-4D97-AF65-F5344CB8AC3E}">
        <p14:creationId xmlns:p14="http://schemas.microsoft.com/office/powerpoint/2010/main" val="268847619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Root of Trust</a:t>
            </a:r>
            <a:endParaRPr kumimoji="1" lang="zh-CN" altLang="en-US" dirty="0"/>
          </a:p>
        </p:txBody>
      </p:sp>
      <p:sp>
        <p:nvSpPr>
          <p:cNvPr id="3" name="内容占位符 2"/>
          <p:cNvSpPr>
            <a:spLocks noGrp="1"/>
          </p:cNvSpPr>
          <p:nvPr>
            <p:ph idx="1"/>
          </p:nvPr>
        </p:nvSpPr>
        <p:spPr/>
        <p:txBody>
          <a:bodyPr/>
          <a:lstStyle/>
          <a:p>
            <a:r>
              <a:rPr kumimoji="1" lang="en-US" altLang="zh-CN" dirty="0"/>
              <a:t>There must be some thing to trust</a:t>
            </a:r>
          </a:p>
          <a:p>
            <a:r>
              <a:rPr kumimoji="1" lang="en-US" altLang="zh-CN" dirty="0"/>
              <a:t>Other trusts are based on the root of trust</a:t>
            </a:r>
          </a:p>
          <a:p>
            <a:pPr lvl="1"/>
            <a:r>
              <a:rPr kumimoji="1" lang="en-US" altLang="zh-CN" dirty="0"/>
              <a:t>Aka., </a:t>
            </a:r>
            <a:r>
              <a:rPr kumimoji="1" lang="en-US" altLang="zh-CN" i="1" dirty="0"/>
              <a:t>bootstrap</a:t>
            </a:r>
          </a:p>
          <a:p>
            <a:r>
              <a:rPr kumimoji="1" lang="en-US" altLang="zh-CN" dirty="0"/>
              <a:t>Root</a:t>
            </a:r>
            <a:r>
              <a:rPr kumimoji="1" lang="zh-CN" altLang="en-US" dirty="0"/>
              <a:t> </a:t>
            </a:r>
            <a:r>
              <a:rPr kumimoji="1" lang="en-US" altLang="zh-CN" dirty="0"/>
              <a:t>of</a:t>
            </a:r>
            <a:r>
              <a:rPr kumimoji="1" lang="zh-CN" altLang="en-US" dirty="0"/>
              <a:t> </a:t>
            </a:r>
            <a:r>
              <a:rPr kumimoji="1" lang="en-US" altLang="zh-CN" dirty="0"/>
              <a:t>trust</a:t>
            </a:r>
            <a:r>
              <a:rPr kumimoji="1" lang="zh-CN" altLang="en-US" dirty="0"/>
              <a:t> </a:t>
            </a:r>
            <a:r>
              <a:rPr kumimoji="1" lang="en-US" altLang="zh-CN" dirty="0"/>
              <a:t>can</a:t>
            </a:r>
            <a:r>
              <a:rPr kumimoji="1" lang="zh-CN" altLang="en-US" dirty="0"/>
              <a:t> </a:t>
            </a:r>
            <a:r>
              <a:rPr kumimoji="1" lang="en-US" altLang="zh-CN" dirty="0"/>
              <a:t>be</a:t>
            </a:r>
            <a:r>
              <a:rPr kumimoji="1" lang="zh-CN" altLang="en-US" dirty="0"/>
              <a:t> </a:t>
            </a:r>
            <a:r>
              <a:rPr kumimoji="1" lang="en-US" altLang="zh-CN" dirty="0"/>
              <a:t>software</a:t>
            </a:r>
            <a:r>
              <a:rPr kumimoji="1" lang="zh-CN" altLang="en-US" dirty="0"/>
              <a:t> </a:t>
            </a:r>
            <a:r>
              <a:rPr kumimoji="1" lang="en-US" altLang="zh-CN" dirty="0"/>
              <a:t>or</a:t>
            </a:r>
            <a:r>
              <a:rPr kumimoji="1" lang="zh-CN" altLang="en-US" dirty="0"/>
              <a:t> </a:t>
            </a:r>
            <a:r>
              <a:rPr kumimoji="1" lang="en-US" altLang="zh-CN" dirty="0"/>
              <a:t>hardware</a:t>
            </a:r>
          </a:p>
          <a:p>
            <a:pPr lvl="1"/>
            <a:r>
              <a:rPr kumimoji="1" lang="en-US" altLang="zh-CN" dirty="0"/>
              <a:t>Software:</a:t>
            </a:r>
            <a:r>
              <a:rPr kumimoji="1" lang="zh-CN" altLang="en-US" dirty="0"/>
              <a:t> </a:t>
            </a:r>
            <a:r>
              <a:rPr kumimoji="1" lang="en-US" altLang="zh-CN" dirty="0"/>
              <a:t>BIOS,</a:t>
            </a:r>
            <a:r>
              <a:rPr kumimoji="1" lang="zh-CN" altLang="en-US" dirty="0"/>
              <a:t> </a:t>
            </a:r>
            <a:r>
              <a:rPr kumimoji="1" lang="en-US" altLang="zh-CN" dirty="0"/>
              <a:t>VMM,</a:t>
            </a:r>
            <a:r>
              <a:rPr kumimoji="1" lang="zh-CN" altLang="en-US" dirty="0"/>
              <a:t> </a:t>
            </a:r>
            <a:r>
              <a:rPr kumimoji="1" lang="en-US" altLang="zh-CN" dirty="0"/>
              <a:t>kernel</a:t>
            </a:r>
            <a:r>
              <a:rPr kumimoji="1" lang="zh-CN" altLang="en-US" dirty="0"/>
              <a:t> </a:t>
            </a:r>
            <a:r>
              <a:rPr kumimoji="1" lang="en-US" altLang="zh-CN" dirty="0"/>
              <a:t>loader,</a:t>
            </a:r>
            <a:r>
              <a:rPr kumimoji="1" lang="zh-CN" altLang="en-US" dirty="0"/>
              <a:t> </a:t>
            </a:r>
            <a:r>
              <a:rPr kumimoji="1" lang="en-US" altLang="zh-CN" dirty="0"/>
              <a:t>kernel,</a:t>
            </a:r>
            <a:r>
              <a:rPr kumimoji="1" lang="zh-CN" altLang="en-US" dirty="0"/>
              <a:t> </a:t>
            </a:r>
            <a:r>
              <a:rPr kumimoji="1" lang="en-US" altLang="zh-CN" dirty="0"/>
              <a:t>etc.</a:t>
            </a:r>
          </a:p>
          <a:p>
            <a:pPr lvl="1"/>
            <a:r>
              <a:rPr kumimoji="1" lang="en-US" altLang="zh-CN" dirty="0"/>
              <a:t>Hardware:</a:t>
            </a:r>
            <a:r>
              <a:rPr kumimoji="1" lang="zh-CN" altLang="en-US" dirty="0"/>
              <a:t> </a:t>
            </a:r>
            <a:r>
              <a:rPr kumimoji="1" lang="en-US" altLang="zh-CN" dirty="0"/>
              <a:t>TPM,</a:t>
            </a:r>
            <a:r>
              <a:rPr kumimoji="1" lang="zh-CN" altLang="en-US" dirty="0"/>
              <a:t> </a:t>
            </a:r>
            <a:r>
              <a:rPr kumimoji="1" lang="en-US" altLang="zh-CN" dirty="0"/>
              <a:t>secure</a:t>
            </a:r>
            <a:r>
              <a:rPr kumimoji="1" lang="zh-CN" altLang="en-US" dirty="0"/>
              <a:t> </a:t>
            </a:r>
            <a:r>
              <a:rPr kumimoji="1" lang="en-US" altLang="zh-CN" dirty="0"/>
              <a:t>processor,</a:t>
            </a:r>
            <a:r>
              <a:rPr kumimoji="1" lang="zh-CN" altLang="en-US" dirty="0"/>
              <a:t> </a:t>
            </a:r>
            <a:r>
              <a:rPr kumimoji="1" lang="en-US" altLang="zh-CN" dirty="0"/>
              <a:t>etc.</a:t>
            </a:r>
            <a:endParaRPr kumimoji="1" lang="zh-CN" altLang="en-US" dirty="0"/>
          </a:p>
        </p:txBody>
      </p:sp>
      <p:sp>
        <p:nvSpPr>
          <p:cNvPr id="4" name="矩形 3"/>
          <p:cNvSpPr/>
          <p:nvPr/>
        </p:nvSpPr>
        <p:spPr>
          <a:xfrm>
            <a:off x="7361292" y="1977983"/>
            <a:ext cx="1531188"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srgbClr val="252525"/>
                </a:solidFill>
                <a:effectLst/>
                <a:uLnTx/>
                <a:uFillTx/>
                <a:latin typeface="Apple Chancery" charset="0"/>
                <a:ea typeface="Apple Chancery" charset="0"/>
                <a:cs typeface="Apple Chancery" charset="0"/>
              </a:rPr>
              <a:t>Cogito ergo sum</a:t>
            </a:r>
            <a:endParaRPr kumimoji="0" lang="zh-CN" altLang="en-US" sz="1600" b="0" i="0" u="none" strike="noStrike" kern="1200" cap="none" spc="0" normalizeH="0" baseline="0" noProof="0" dirty="0">
              <a:ln>
                <a:noFill/>
              </a:ln>
              <a:solidFill>
                <a:prstClr val="black"/>
              </a:solidFill>
              <a:effectLst/>
              <a:uLnTx/>
              <a:uFillTx/>
              <a:latin typeface="Apple Chancery" charset="0"/>
              <a:ea typeface="Apple Chancery" charset="0"/>
              <a:cs typeface="Apple Chancery" charset="0"/>
            </a:endParaRPr>
          </a:p>
        </p:txBody>
      </p:sp>
      <p:pic>
        <p:nvPicPr>
          <p:cNvPr id="1026" name="Picture 2" descr="https://upload.wikimedia.org/wikipedia/commons/thumb/7/73/Frans_Hals_-_Portret_van_Ren%C3%A9_Descartes.jpg/200px-Frans_Hals_-_Portret_van_Ren%C3%A9_Descarte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52320" y="337220"/>
            <a:ext cx="1325508" cy="16237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92881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Ways an Attacker Can Steal Your Secrets</a:t>
            </a:r>
            <a:endParaRPr lang="zh-CN" altLang="en-US" dirty="0"/>
          </a:p>
        </p:txBody>
      </p:sp>
      <p:sp>
        <p:nvSpPr>
          <p:cNvPr id="3" name="内容占位符 2"/>
          <p:cNvSpPr>
            <a:spLocks noGrp="1"/>
          </p:cNvSpPr>
          <p:nvPr>
            <p:ph idx="1"/>
          </p:nvPr>
        </p:nvSpPr>
        <p:spPr>
          <a:xfrm>
            <a:off x="457200" y="1333501"/>
            <a:ext cx="8229600" cy="2588068"/>
          </a:xfrm>
        </p:spPr>
        <p:txBody>
          <a:bodyPr>
            <a:normAutofit/>
          </a:bodyPr>
          <a:lstStyle/>
          <a:p>
            <a:r>
              <a:rPr lang="en-US" altLang="zh-CN" sz="2000" dirty="0" err="1"/>
              <a:t>KeyLogger</a:t>
            </a:r>
            <a:r>
              <a:rPr lang="en-US" altLang="zh-CN" sz="2000" dirty="0"/>
              <a:t>: install a </a:t>
            </a:r>
            <a:r>
              <a:rPr lang="en-US" altLang="zh-CN" sz="2000" dirty="0" err="1"/>
              <a:t>KeyLogger</a:t>
            </a:r>
            <a:r>
              <a:rPr lang="en-US" altLang="zh-CN" sz="2000" dirty="0"/>
              <a:t>/</a:t>
            </a:r>
            <a:r>
              <a:rPr lang="en-US" altLang="zh-CN" sz="2000" dirty="0" err="1"/>
              <a:t>TouchLogger</a:t>
            </a:r>
            <a:r>
              <a:rPr lang="en-US" altLang="zh-CN" sz="2000" dirty="0"/>
              <a:t> on the phone</a:t>
            </a:r>
          </a:p>
          <a:p>
            <a:r>
              <a:rPr lang="en-US" altLang="zh-CN" sz="2000" b="1" dirty="0"/>
              <a:t>Phishing: install a malware and lure the user to enter password</a:t>
            </a:r>
          </a:p>
        </p:txBody>
      </p:sp>
      <p:pic>
        <p:nvPicPr>
          <p:cNvPr id="1026" name="Picture 2" descr="http://i.stack.imgur.com/NxFMq.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76056" y="2754010"/>
            <a:ext cx="1401069" cy="2335115"/>
          </a:xfrm>
          <a:prstGeom prst="rect">
            <a:avLst/>
          </a:prstGeom>
          <a:noFill/>
          <a:extLst>
            <a:ext uri="{909E8E84-426E-40dd-AFC4-6F175D3DCCD1}">
              <a14:hiddenFill xmlns:a14="http://schemas.microsoft.com/office/drawing/2010/main" xmlns="">
                <a:solidFill>
                  <a:srgbClr val="FFFFFF"/>
                </a:solidFill>
              </a14:hiddenFill>
            </a:ext>
          </a:extLst>
        </p:spPr>
      </p:pic>
      <p:pic>
        <p:nvPicPr>
          <p:cNvPr id="6" name="Picture 2" descr="http://i.stack.imgur.com/NxFMq.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92080" y="2649543"/>
            <a:ext cx="1401069" cy="2335115"/>
          </a:xfrm>
          <a:prstGeom prst="rect">
            <a:avLst/>
          </a:prstGeom>
          <a:noFill/>
          <a:ln w="28575">
            <a:solidFill>
              <a:srgbClr val="FF0000"/>
            </a:solidFill>
          </a:ln>
          <a:extLst>
            <a:ext uri="{909E8E84-426E-40dd-AFC4-6F175D3DCCD1}">
              <a14:hiddenFill xmlns:a14="http://schemas.microsoft.com/office/drawing/2010/main" xmlns="">
                <a:solidFill>
                  <a:srgbClr val="FFFFFF"/>
                </a:solidFill>
              </a14:hiddenFill>
            </a:ext>
          </a:extLst>
        </p:spPr>
      </p:pic>
      <p:pic>
        <p:nvPicPr>
          <p:cNvPr id="7" name="Picture 2" descr="http://i.stack.imgur.com/NxFMq.jpg"/>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2339752" y="2641476"/>
            <a:ext cx="1401069" cy="2335115"/>
          </a:xfrm>
          <a:prstGeom prst="rect">
            <a:avLst/>
          </a:prstGeom>
          <a:noFill/>
          <a:ln w="28575">
            <a:solidFill>
              <a:srgbClr val="FF0000"/>
            </a:solidFill>
          </a:ln>
          <a:extLst>
            <a:ext uri="{909E8E84-426E-40dd-AFC4-6F175D3DCCD1}">
              <a14:hiddenFill xmlns:a14="http://schemas.microsoft.com/office/drawing/2010/main" xmlns="">
                <a:solidFill>
                  <a:srgbClr val="FFFFFF"/>
                </a:solidFill>
              </a14:hiddenFill>
            </a:ext>
          </a:extLst>
        </p:spPr>
      </p:pic>
      <p:pic>
        <p:nvPicPr>
          <p:cNvPr id="8" name="Picture 4" descr="http://www.gizbot.com/img/2013/06/07-facebook.jpg"/>
          <p:cNvPicPr>
            <a:picLocks noChangeAspect="1" noChangeArrowheads="1"/>
          </p:cNvPicPr>
          <p:nvPr/>
        </p:nvPicPr>
        <p:blipFill rotWithShape="1">
          <a:blip r:embed="rId4">
            <a:extLst>
              <a:ext uri="{28A0092B-C50C-407E-A947-70E740481C1C}">
                <a14:useLocalDpi xmlns:a14="http://schemas.microsoft.com/office/drawing/2010/main" val="0"/>
              </a:ext>
            </a:extLst>
          </a:blip>
          <a:srcRect l="28803" r="31886"/>
          <a:stretch/>
        </p:blipFill>
        <p:spPr bwMode="auto">
          <a:xfrm>
            <a:off x="2123728" y="2754011"/>
            <a:ext cx="1529946" cy="2335115"/>
          </a:xfrm>
          <a:prstGeom prst="rect">
            <a:avLst/>
          </a:prstGeom>
          <a:noFill/>
          <a:extLst>
            <a:ext uri="{909E8E84-426E-40dd-AFC4-6F175D3DCCD1}">
              <a14:hiddenFill xmlns:a14="http://schemas.microsoft.com/office/drawing/2010/main" xmlns="">
                <a:solidFill>
                  <a:srgbClr val="FFFFFF"/>
                </a:solidFill>
              </a14:hiddenFill>
            </a:ext>
          </a:extLst>
        </p:spPr>
      </p:pic>
      <p:sp>
        <p:nvSpPr>
          <p:cNvPr id="9" name="上弧形箭头 8"/>
          <p:cNvSpPr/>
          <p:nvPr/>
        </p:nvSpPr>
        <p:spPr>
          <a:xfrm flipV="1">
            <a:off x="3851920" y="4801716"/>
            <a:ext cx="1224136" cy="334192"/>
          </a:xfrm>
          <a:prstGeom prst="curvedDownArrow">
            <a:avLst/>
          </a:prstGeom>
          <a:solidFill>
            <a:schemeClr val="accent4">
              <a:lumMod val="40000"/>
              <a:lumOff val="60000"/>
            </a:scheme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矩形 13"/>
          <p:cNvSpPr/>
          <p:nvPr/>
        </p:nvSpPr>
        <p:spPr>
          <a:xfrm>
            <a:off x="527231" y="2929508"/>
            <a:ext cx="1669047" cy="1477328"/>
          </a:xfrm>
          <a:prstGeom prst="rect">
            <a:avLst/>
          </a:prstGeom>
        </p:spPr>
        <p:txBody>
          <a:bodyPr wrap="none">
            <a:spAutoFit/>
          </a:bodyPr>
          <a:lstStyle/>
          <a:p>
            <a:r>
              <a:rPr lang="en-US" altLang="zh-CN" dirty="0">
                <a:solidFill>
                  <a:schemeClr val="accent4">
                    <a:lumMod val="50000"/>
                  </a:schemeClr>
                </a:solidFill>
                <a:latin typeface="等线" panose="02010600030101010101" pitchFamily="2" charset="-122"/>
              </a:rPr>
              <a:t>Malicious app</a:t>
            </a:r>
          </a:p>
          <a:p>
            <a:r>
              <a:rPr lang="en-US" altLang="zh-CN" dirty="0">
                <a:solidFill>
                  <a:schemeClr val="accent4">
                    <a:lumMod val="50000"/>
                  </a:schemeClr>
                </a:solidFill>
                <a:latin typeface="等线" panose="02010600030101010101" pitchFamily="2" charset="-122"/>
              </a:rPr>
              <a:t>in background,</a:t>
            </a:r>
          </a:p>
          <a:p>
            <a:r>
              <a:rPr lang="en-US" altLang="zh-CN" dirty="0">
                <a:solidFill>
                  <a:schemeClr val="accent4">
                    <a:lumMod val="50000"/>
                  </a:schemeClr>
                </a:solidFill>
                <a:latin typeface="等线" panose="02010600030101010101" pitchFamily="2" charset="-122"/>
              </a:rPr>
              <a:t>waiting for the</a:t>
            </a:r>
          </a:p>
          <a:p>
            <a:r>
              <a:rPr lang="en-US" altLang="zh-CN" dirty="0">
                <a:solidFill>
                  <a:schemeClr val="accent4">
                    <a:lumMod val="50000"/>
                  </a:schemeClr>
                </a:solidFill>
                <a:latin typeface="等线" panose="02010600030101010101" pitchFamily="2" charset="-122"/>
              </a:rPr>
              <a:t>Facebook app</a:t>
            </a:r>
          </a:p>
          <a:p>
            <a:r>
              <a:rPr lang="en-US" altLang="zh-CN" dirty="0">
                <a:solidFill>
                  <a:schemeClr val="accent4">
                    <a:lumMod val="50000"/>
                  </a:schemeClr>
                </a:solidFill>
                <a:latin typeface="等线" panose="02010600030101010101" pitchFamily="2" charset="-122"/>
              </a:rPr>
              <a:t>to launch</a:t>
            </a:r>
            <a:endParaRPr lang="zh-CN" altLang="en-US" dirty="0">
              <a:solidFill>
                <a:schemeClr val="accent4">
                  <a:lumMod val="50000"/>
                </a:schemeClr>
              </a:solidFill>
              <a:latin typeface="等线" panose="02010600030101010101" pitchFamily="2" charset="-122"/>
            </a:endParaRPr>
          </a:p>
        </p:txBody>
      </p:sp>
      <p:sp>
        <p:nvSpPr>
          <p:cNvPr id="15" name="矩形 14"/>
          <p:cNvSpPr/>
          <p:nvPr/>
        </p:nvSpPr>
        <p:spPr>
          <a:xfrm>
            <a:off x="7085077" y="2929508"/>
            <a:ext cx="2172390" cy="1477328"/>
          </a:xfrm>
          <a:prstGeom prst="rect">
            <a:avLst/>
          </a:prstGeom>
        </p:spPr>
        <p:txBody>
          <a:bodyPr wrap="none">
            <a:spAutoFit/>
          </a:bodyPr>
          <a:lstStyle/>
          <a:p>
            <a:r>
              <a:rPr lang="en-US" altLang="zh-CN" dirty="0">
                <a:solidFill>
                  <a:schemeClr val="accent4">
                    <a:lumMod val="50000"/>
                  </a:schemeClr>
                </a:solidFill>
                <a:latin typeface="等线" panose="02010600030101010101" pitchFamily="2" charset="-122"/>
              </a:rPr>
              <a:t>Once Facebook app</a:t>
            </a:r>
            <a:br>
              <a:rPr lang="en-US" altLang="zh-CN" dirty="0">
                <a:solidFill>
                  <a:schemeClr val="accent4">
                    <a:lumMod val="50000"/>
                  </a:schemeClr>
                </a:solidFill>
                <a:latin typeface="等线" panose="02010600030101010101" pitchFamily="2" charset="-122"/>
              </a:rPr>
            </a:br>
            <a:r>
              <a:rPr lang="en-US" altLang="zh-CN" dirty="0">
                <a:solidFill>
                  <a:schemeClr val="accent4">
                    <a:lumMod val="50000"/>
                  </a:schemeClr>
                </a:solidFill>
                <a:latin typeface="等线" panose="02010600030101010101" pitchFamily="2" charset="-122"/>
              </a:rPr>
              <a:t>starts, the malicious</a:t>
            </a:r>
            <a:br>
              <a:rPr lang="en-US" altLang="zh-CN" dirty="0">
                <a:solidFill>
                  <a:schemeClr val="accent4">
                    <a:lumMod val="50000"/>
                  </a:schemeClr>
                </a:solidFill>
                <a:latin typeface="等线" panose="02010600030101010101" pitchFamily="2" charset="-122"/>
              </a:rPr>
            </a:br>
            <a:r>
              <a:rPr lang="en-US" altLang="zh-CN" dirty="0">
                <a:solidFill>
                  <a:schemeClr val="accent4">
                    <a:lumMod val="50000"/>
                  </a:schemeClr>
                </a:solidFill>
                <a:latin typeface="等线" panose="02010600030101010101" pitchFamily="2" charset="-122"/>
              </a:rPr>
              <a:t>app will get active</a:t>
            </a:r>
            <a:br>
              <a:rPr lang="en-US" altLang="zh-CN" dirty="0">
                <a:solidFill>
                  <a:schemeClr val="accent4">
                    <a:lumMod val="50000"/>
                  </a:schemeClr>
                </a:solidFill>
                <a:latin typeface="等线" panose="02010600030101010101" pitchFamily="2" charset="-122"/>
              </a:rPr>
            </a:br>
            <a:r>
              <a:rPr lang="en-US" altLang="zh-CN" dirty="0">
                <a:solidFill>
                  <a:schemeClr val="accent4">
                    <a:lumMod val="50000"/>
                  </a:schemeClr>
                </a:solidFill>
                <a:latin typeface="等线" panose="02010600030101010101" pitchFamily="2" charset="-122"/>
              </a:rPr>
              <a:t>and make itself</a:t>
            </a:r>
            <a:br>
              <a:rPr lang="en-US" altLang="zh-CN" dirty="0">
                <a:solidFill>
                  <a:schemeClr val="accent4">
                    <a:lumMod val="50000"/>
                  </a:schemeClr>
                </a:solidFill>
                <a:latin typeface="等线" panose="02010600030101010101" pitchFamily="2" charset="-122"/>
              </a:rPr>
            </a:br>
            <a:r>
              <a:rPr lang="en-US" altLang="zh-CN" dirty="0">
                <a:solidFill>
                  <a:schemeClr val="accent4">
                    <a:lumMod val="50000"/>
                  </a:schemeClr>
                </a:solidFill>
                <a:latin typeface="等线" panose="02010600030101010101" pitchFamily="2" charset="-122"/>
              </a:rPr>
              <a:t>cover the real UI</a:t>
            </a:r>
            <a:endParaRPr lang="zh-CN" altLang="en-US" dirty="0">
              <a:solidFill>
                <a:schemeClr val="accent4">
                  <a:lumMod val="50000"/>
                </a:schemeClr>
              </a:solidFill>
              <a:latin typeface="等线" panose="02010600030101010101" pitchFamily="2" charset="-122"/>
            </a:endParaRPr>
          </a:p>
        </p:txBody>
      </p:sp>
      <p:sp>
        <p:nvSpPr>
          <p:cNvPr id="13" name="矩形 12"/>
          <p:cNvSpPr/>
          <p:nvPr/>
        </p:nvSpPr>
        <p:spPr>
          <a:xfrm>
            <a:off x="107504" y="5352711"/>
            <a:ext cx="8856871" cy="523220"/>
          </a:xfrm>
          <a:prstGeom prst="rect">
            <a:avLst/>
          </a:prstGeom>
        </p:spPr>
        <p:txBody>
          <a:bodyPr wrap="square">
            <a:spAutoFit/>
          </a:bodyPr>
          <a:lstStyle/>
          <a:p>
            <a:pPr algn="r"/>
            <a:r>
              <a:rPr lang="en-US" altLang="zh-CN" sz="1400" dirty="0">
                <a:solidFill>
                  <a:srgbClr val="000000"/>
                </a:solidFill>
                <a:latin typeface="等线" panose="02010600030101010101" pitchFamily="2" charset="-122"/>
              </a:rPr>
              <a:t>Bianchi, Antonio, et al. "What the App is That? Deception and Countermeasures in the Android User Interface.", </a:t>
            </a:r>
            <a:r>
              <a:rPr lang="en-US" altLang="zh-CN" sz="1400" i="1" dirty="0">
                <a:solidFill>
                  <a:srgbClr val="000000"/>
                </a:solidFill>
                <a:latin typeface="等线" panose="02010600030101010101" pitchFamily="2" charset="-122"/>
              </a:rPr>
              <a:t>S&amp;P</a:t>
            </a:r>
            <a:r>
              <a:rPr lang="en-US" altLang="zh-CN" sz="1400" dirty="0">
                <a:solidFill>
                  <a:srgbClr val="000000"/>
                </a:solidFill>
                <a:latin typeface="等线" panose="02010600030101010101" pitchFamily="2" charset="-122"/>
              </a:rPr>
              <a:t> 2015.</a:t>
            </a:r>
            <a:endParaRPr lang="zh-CN" altLang="en-US" sz="1400" dirty="0">
              <a:solidFill>
                <a:srgbClr val="000000"/>
              </a:solidFill>
              <a:latin typeface="等线" panose="02010600030101010101" pitchFamily="2" charset="-122"/>
            </a:endParaRPr>
          </a:p>
        </p:txBody>
      </p:sp>
    </p:spTree>
    <p:extLst>
      <p:ext uri="{BB962C8B-B14F-4D97-AF65-F5344CB8AC3E}">
        <p14:creationId xmlns:p14="http://schemas.microsoft.com/office/powerpoint/2010/main" val="68555516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TPM: Trusted Platform Module</a:t>
            </a:r>
            <a:endParaRPr kumimoji="1" lang="zh-CN" altLang="en-US" dirty="0"/>
          </a:p>
        </p:txBody>
      </p:sp>
      <p:sp>
        <p:nvSpPr>
          <p:cNvPr id="3" name="内容占位符 2"/>
          <p:cNvSpPr>
            <a:spLocks noGrp="1"/>
          </p:cNvSpPr>
          <p:nvPr>
            <p:ph idx="1"/>
          </p:nvPr>
        </p:nvSpPr>
        <p:spPr/>
        <p:txBody>
          <a:bodyPr>
            <a:normAutofit/>
          </a:bodyPr>
          <a:lstStyle/>
          <a:p>
            <a:r>
              <a:rPr kumimoji="1" lang="en-US" altLang="zh-CN" sz="2800" dirty="0"/>
              <a:t>The TPM is the Root of Trust for Reporting</a:t>
            </a:r>
          </a:p>
          <a:p>
            <a:pPr lvl="1"/>
            <a:r>
              <a:rPr kumimoji="1" lang="en-US" altLang="zh-CN" dirty="0"/>
              <a:t>Think: smartcard-like security capability embedded into the platform</a:t>
            </a:r>
          </a:p>
          <a:p>
            <a:r>
              <a:rPr kumimoji="1" lang="en-US" altLang="zh-CN" sz="2800" dirty="0"/>
              <a:t>The TPM is uniquely bound to a single platform</a:t>
            </a:r>
          </a:p>
          <a:p>
            <a:r>
              <a:rPr kumimoji="1" lang="en-US" altLang="zh-CN" sz="2800" dirty="0"/>
              <a:t>TPM functions and storage are isolated from all other components of the platform (e.g., the CPU)</a:t>
            </a:r>
          </a:p>
          <a:p>
            <a:endParaRPr kumimoji="1" lang="en-US" altLang="zh-CN" sz="2800" dirty="0"/>
          </a:p>
          <a:p>
            <a:endParaRPr kumimoji="1" lang="zh-CN" altLang="en-US" sz="2800" dirty="0"/>
          </a:p>
        </p:txBody>
      </p:sp>
    </p:spTree>
    <p:extLst>
      <p:ext uri="{BB962C8B-B14F-4D97-AF65-F5344CB8AC3E}">
        <p14:creationId xmlns:p14="http://schemas.microsoft.com/office/powerpoint/2010/main" val="349559840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ADDD4E4F-F13F-D64B-9520-BE6ECF4E7FF8}"/>
              </a:ext>
            </a:extLst>
          </p:cNvPr>
          <p:cNvPicPr>
            <a:picLocks noChangeAspect="1"/>
          </p:cNvPicPr>
          <p:nvPr/>
        </p:nvPicPr>
        <p:blipFill>
          <a:blip r:embed="rId2"/>
          <a:stretch>
            <a:fillRect/>
          </a:stretch>
        </p:blipFill>
        <p:spPr>
          <a:xfrm>
            <a:off x="5032672" y="1417340"/>
            <a:ext cx="3738712" cy="3312368"/>
          </a:xfrm>
          <a:prstGeom prst="rect">
            <a:avLst/>
          </a:prstGeom>
        </p:spPr>
      </p:pic>
      <p:sp>
        <p:nvSpPr>
          <p:cNvPr id="2" name="标题 1"/>
          <p:cNvSpPr>
            <a:spLocks noGrp="1"/>
          </p:cNvSpPr>
          <p:nvPr>
            <p:ph type="title"/>
          </p:nvPr>
        </p:nvSpPr>
        <p:spPr/>
        <p:txBody>
          <a:bodyPr/>
          <a:lstStyle/>
          <a:p>
            <a:r>
              <a:rPr kumimoji="1" lang="en-US" altLang="zh-CN" dirty="0"/>
              <a:t>TPM Functions</a:t>
            </a:r>
            <a:endParaRPr kumimoji="1" lang="zh-CN" altLang="en-US" dirty="0"/>
          </a:p>
        </p:txBody>
      </p:sp>
      <p:sp>
        <p:nvSpPr>
          <p:cNvPr id="3" name="内容占位符 2"/>
          <p:cNvSpPr>
            <a:spLocks noGrp="1"/>
          </p:cNvSpPr>
          <p:nvPr>
            <p:ph idx="1"/>
          </p:nvPr>
        </p:nvSpPr>
        <p:spPr/>
        <p:txBody>
          <a:bodyPr/>
          <a:lstStyle/>
          <a:p>
            <a:r>
              <a:rPr kumimoji="1" lang="en-US" altLang="zh-CN" dirty="0"/>
              <a:t>Sealed storage for private key</a:t>
            </a:r>
          </a:p>
          <a:p>
            <a:pPr lvl="1"/>
            <a:r>
              <a:rPr kumimoji="1" lang="en-US" altLang="zh-CN" dirty="0"/>
              <a:t>Physically safe (for most of the time)</a:t>
            </a:r>
          </a:p>
          <a:p>
            <a:r>
              <a:rPr kumimoji="1" lang="en-US" altLang="zh-CN" dirty="0"/>
              <a:t>Sign with the private key</a:t>
            </a:r>
          </a:p>
          <a:p>
            <a:pPr lvl="1"/>
            <a:r>
              <a:rPr kumimoji="1" lang="en-US" altLang="zh-CN" dirty="0"/>
              <a:t>For remote attestation</a:t>
            </a:r>
          </a:p>
          <a:p>
            <a:r>
              <a:rPr kumimoji="1" lang="en-US" altLang="zh-CN" dirty="0"/>
              <a:t>Measure with hash chain</a:t>
            </a:r>
          </a:p>
          <a:p>
            <a:pPr lvl="1"/>
            <a:r>
              <a:rPr kumimoji="1" lang="en-US" altLang="zh-CN" dirty="0"/>
              <a:t>For local trust-chain</a:t>
            </a:r>
            <a:endParaRPr kumimoji="1" lang="zh-CN" altLang="en-US" dirty="0"/>
          </a:p>
        </p:txBody>
      </p:sp>
    </p:spTree>
    <p:extLst>
      <p:ext uri="{BB962C8B-B14F-4D97-AF65-F5344CB8AC3E}">
        <p14:creationId xmlns:p14="http://schemas.microsoft.com/office/powerpoint/2010/main" val="240997481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a:t>Overshadow: Untrusted OS</a:t>
            </a:r>
            <a:endParaRPr lang="zh-CN" altLang="en-US" dirty="0"/>
          </a:p>
        </p:txBody>
      </p:sp>
      <p:sp>
        <p:nvSpPr>
          <p:cNvPr id="5" name="内容占位符 4"/>
          <p:cNvSpPr>
            <a:spLocks noGrp="1"/>
          </p:cNvSpPr>
          <p:nvPr>
            <p:ph idx="1"/>
          </p:nvPr>
        </p:nvSpPr>
        <p:spPr/>
        <p:txBody>
          <a:bodyPr/>
          <a:lstStyle/>
          <a:p>
            <a:endParaRPr lang="zh-CN" altLang="en-US"/>
          </a:p>
        </p:txBody>
      </p:sp>
      <p:pic>
        <p:nvPicPr>
          <p:cNvPr id="6" name="图片 5"/>
          <p:cNvPicPr>
            <a:picLocks noChangeAspect="1"/>
          </p:cNvPicPr>
          <p:nvPr/>
        </p:nvPicPr>
        <p:blipFill>
          <a:blip r:embed="rId3"/>
          <a:stretch>
            <a:fillRect/>
          </a:stretch>
        </p:blipFill>
        <p:spPr>
          <a:xfrm>
            <a:off x="576699" y="1141403"/>
            <a:ext cx="7990601" cy="4333676"/>
          </a:xfrm>
          <a:prstGeom prst="rect">
            <a:avLst/>
          </a:prstGeom>
        </p:spPr>
      </p:pic>
      <p:sp>
        <p:nvSpPr>
          <p:cNvPr id="7" name="矩形 6"/>
          <p:cNvSpPr/>
          <p:nvPr/>
        </p:nvSpPr>
        <p:spPr>
          <a:xfrm>
            <a:off x="3779912" y="4657700"/>
            <a:ext cx="1440160" cy="4320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微软雅黑"/>
              <a:cs typeface="+mn-cs"/>
            </a:endParaRPr>
          </a:p>
        </p:txBody>
      </p:sp>
      <p:sp>
        <p:nvSpPr>
          <p:cNvPr id="8" name="文本框 7"/>
          <p:cNvSpPr txBox="1"/>
          <p:nvPr/>
        </p:nvSpPr>
        <p:spPr>
          <a:xfrm>
            <a:off x="3797261" y="4334534"/>
            <a:ext cx="1944216"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a:ea typeface="微软雅黑"/>
                <a:cs typeface="+mn-cs"/>
              </a:rPr>
              <a:t>Marshall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err="1">
                <a:ln>
                  <a:noFill/>
                </a:ln>
                <a:solidFill>
                  <a:prstClr val="black"/>
                </a:solidFill>
                <a:effectLst/>
                <a:uLnTx/>
                <a:uFillTx/>
                <a:latin typeface="等线"/>
                <a:ea typeface="微软雅黑"/>
                <a:cs typeface="+mn-cs"/>
              </a:rPr>
              <a:t>Unmarshall</a:t>
            </a:r>
            <a:endParaRPr kumimoji="0" lang="zh-CN" altLang="en-US" sz="1800" b="0" i="0" u="none" strike="noStrike" kern="1200" cap="none" spc="0" normalizeH="0" baseline="0" noProof="0" dirty="0">
              <a:ln>
                <a:noFill/>
              </a:ln>
              <a:solidFill>
                <a:prstClr val="black"/>
              </a:solidFill>
              <a:effectLst/>
              <a:uLnTx/>
              <a:uFillTx/>
              <a:latin typeface="等线"/>
              <a:ea typeface="微软雅黑"/>
              <a:cs typeface="+mn-cs"/>
            </a:endParaRPr>
          </a:p>
        </p:txBody>
      </p:sp>
    </p:spTree>
    <p:extLst>
      <p:ext uri="{BB962C8B-B14F-4D97-AF65-F5344CB8AC3E}">
        <p14:creationId xmlns:p14="http://schemas.microsoft.com/office/powerpoint/2010/main" val="219695198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a:t>Iago Attack: </a:t>
            </a:r>
            <a:r>
              <a:rPr lang="en-US" altLang="zh-CN" dirty="0" err="1"/>
              <a:t>mmap</a:t>
            </a:r>
            <a:r>
              <a:rPr lang="en-US" altLang="zh-CN" dirty="0"/>
              <a:t>() (Normal Behavior)</a:t>
            </a:r>
            <a:endParaRPr lang="zh-CN" altLang="en-US" dirty="0"/>
          </a:p>
        </p:txBody>
      </p:sp>
      <p:sp>
        <p:nvSpPr>
          <p:cNvPr id="5" name="内容占位符 4"/>
          <p:cNvSpPr>
            <a:spLocks noGrp="1"/>
          </p:cNvSpPr>
          <p:nvPr>
            <p:ph idx="1"/>
          </p:nvPr>
        </p:nvSpPr>
        <p:spPr/>
        <p:txBody>
          <a:bodyPr/>
          <a:lstStyle/>
          <a:p>
            <a:endParaRPr lang="zh-CN" altLang="en-US"/>
          </a:p>
        </p:txBody>
      </p:sp>
      <p:pic>
        <p:nvPicPr>
          <p:cNvPr id="7" name="图片 6"/>
          <p:cNvPicPr>
            <a:picLocks noChangeAspect="1"/>
          </p:cNvPicPr>
          <p:nvPr/>
        </p:nvPicPr>
        <p:blipFill>
          <a:blip r:embed="rId2"/>
          <a:stretch>
            <a:fillRect/>
          </a:stretch>
        </p:blipFill>
        <p:spPr>
          <a:xfrm>
            <a:off x="795656" y="1333500"/>
            <a:ext cx="7520760" cy="4116287"/>
          </a:xfrm>
          <a:prstGeom prst="rect">
            <a:avLst/>
          </a:prstGeom>
        </p:spPr>
      </p:pic>
    </p:spTree>
    <p:extLst>
      <p:ext uri="{BB962C8B-B14F-4D97-AF65-F5344CB8AC3E}">
        <p14:creationId xmlns:p14="http://schemas.microsoft.com/office/powerpoint/2010/main" val="56027012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Iago Attack: </a:t>
            </a:r>
            <a:r>
              <a:rPr lang="en-US" altLang="zh-CN" dirty="0" err="1"/>
              <a:t>mmap</a:t>
            </a:r>
            <a:r>
              <a:rPr lang="en-US" altLang="zh-CN" dirty="0"/>
              <a:t>() (Malicious Behavior)</a:t>
            </a:r>
            <a:endParaRPr lang="zh-CN" altLang="en-US" dirty="0"/>
          </a:p>
        </p:txBody>
      </p:sp>
      <p:sp>
        <p:nvSpPr>
          <p:cNvPr id="3" name="内容占位符 2"/>
          <p:cNvSpPr>
            <a:spLocks noGrp="1"/>
          </p:cNvSpPr>
          <p:nvPr>
            <p:ph idx="1"/>
          </p:nvPr>
        </p:nvSpPr>
        <p:spPr/>
        <p:txBody>
          <a:bodyPr/>
          <a:lstStyle/>
          <a:p>
            <a:endParaRPr lang="zh-CN" altLang="en-US"/>
          </a:p>
        </p:txBody>
      </p:sp>
      <p:pic>
        <p:nvPicPr>
          <p:cNvPr id="4" name="图片 3"/>
          <p:cNvPicPr>
            <a:picLocks noChangeAspect="1"/>
          </p:cNvPicPr>
          <p:nvPr/>
        </p:nvPicPr>
        <p:blipFill>
          <a:blip r:embed="rId2"/>
          <a:stretch>
            <a:fillRect/>
          </a:stretch>
        </p:blipFill>
        <p:spPr>
          <a:xfrm>
            <a:off x="822412" y="1332893"/>
            <a:ext cx="7499176" cy="4076805"/>
          </a:xfrm>
          <a:prstGeom prst="rect">
            <a:avLst/>
          </a:prstGeom>
        </p:spPr>
      </p:pic>
    </p:spTree>
    <p:extLst>
      <p:ext uri="{BB962C8B-B14F-4D97-AF65-F5344CB8AC3E}">
        <p14:creationId xmlns:p14="http://schemas.microsoft.com/office/powerpoint/2010/main" val="110240200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Untrusted Hypervisor</a:t>
            </a:r>
            <a:endParaRPr kumimoji="1" lang="zh-CN" altLang="en-US" dirty="0"/>
          </a:p>
        </p:txBody>
      </p:sp>
      <p:graphicFrame>
        <p:nvGraphicFramePr>
          <p:cNvPr id="4" name="图表 9"/>
          <p:cNvGraphicFramePr>
            <a:graphicFrameLocks/>
          </p:cNvGraphicFramePr>
          <p:nvPr>
            <p:extLst/>
          </p:nvPr>
        </p:nvGraphicFramePr>
        <p:xfrm>
          <a:off x="611560" y="1537354"/>
          <a:ext cx="5883826" cy="2100233"/>
        </p:xfrm>
        <a:graphic>
          <a:graphicData uri="http://schemas.openxmlformats.org/drawingml/2006/chart">
            <c:chart xmlns:c="http://schemas.openxmlformats.org/drawingml/2006/chart" xmlns:r="http://schemas.openxmlformats.org/officeDocument/2006/relationships" r:id="rId2"/>
          </a:graphicData>
        </a:graphic>
      </p:graphicFrame>
      <p:sp>
        <p:nvSpPr>
          <p:cNvPr id="5" name="Rectangle 12"/>
          <p:cNvSpPr/>
          <p:nvPr/>
        </p:nvSpPr>
        <p:spPr>
          <a:xfrm>
            <a:off x="6587227" y="2821553"/>
            <a:ext cx="1754983" cy="406048"/>
          </a:xfrm>
          <a:prstGeom prst="rect">
            <a:avLst/>
          </a:prstGeom>
          <a:solidFill>
            <a:srgbClr val="0070C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Arial Narrow" pitchFamily="34" charset="0"/>
                <a:ea typeface="微软雅黑"/>
                <a:cs typeface="+mn-cs"/>
              </a:rPr>
              <a:t>VMM</a:t>
            </a:r>
          </a:p>
        </p:txBody>
      </p:sp>
      <p:sp>
        <p:nvSpPr>
          <p:cNvPr id="6" name="Rectangle 17"/>
          <p:cNvSpPr/>
          <p:nvPr/>
        </p:nvSpPr>
        <p:spPr>
          <a:xfrm>
            <a:off x="6325584" y="3348536"/>
            <a:ext cx="2306929" cy="3385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1" u="none" strike="noStrike" kern="1200" cap="none" spc="0" normalizeH="0" baseline="0" noProof="0" dirty="0">
                <a:ln>
                  <a:noFill/>
                </a:ln>
                <a:solidFill>
                  <a:prstClr val="black"/>
                </a:solidFill>
                <a:effectLst/>
                <a:uLnTx/>
                <a:uFillTx/>
                <a:latin typeface="等线"/>
                <a:ea typeface="微软雅黑"/>
                <a:cs typeface="+mn-cs"/>
              </a:rPr>
              <a:t>Trusted Computing Base</a:t>
            </a:r>
          </a:p>
        </p:txBody>
      </p:sp>
      <p:sp>
        <p:nvSpPr>
          <p:cNvPr id="7" name="TextBox 1"/>
          <p:cNvSpPr txBox="1"/>
          <p:nvPr/>
        </p:nvSpPr>
        <p:spPr>
          <a:xfrm>
            <a:off x="457200" y="3927844"/>
            <a:ext cx="8528754" cy="984885"/>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1200"/>
              </a:spcBef>
              <a:spcAft>
                <a:spcPts val="0"/>
              </a:spcAft>
              <a:buClrTx/>
              <a:buSzTx/>
              <a:buFont typeface="Arial" pitchFamily="34" charset="0"/>
              <a:buChar char="•"/>
              <a:tabLst/>
              <a:defRPr/>
            </a:pPr>
            <a:r>
              <a:rPr kumimoji="0" lang="en-US" sz="2400" b="0" i="0" u="none" strike="noStrike" kern="1200" cap="none" spc="0" normalizeH="0" baseline="0" noProof="0" dirty="0">
                <a:ln>
                  <a:noFill/>
                </a:ln>
                <a:solidFill>
                  <a:prstClr val="black"/>
                </a:solidFill>
                <a:effectLst/>
                <a:uLnTx/>
                <a:uFillTx/>
                <a:latin typeface="等线"/>
                <a:ea typeface="微软雅黑"/>
                <a:cs typeface="+mn-cs"/>
              </a:rPr>
              <a:t>The TCB contains virtualization stack</a:t>
            </a:r>
          </a:p>
          <a:p>
            <a:pPr marL="342900" marR="0" lvl="0" indent="-342900" algn="l" defTabSz="914400" rtl="0" eaLnBrk="1" fontAlgn="auto" latinLnBrk="0" hangingPunct="1">
              <a:lnSpc>
                <a:spcPct val="100000"/>
              </a:lnSpc>
              <a:spcBef>
                <a:spcPts val="1200"/>
              </a:spcBef>
              <a:spcAft>
                <a:spcPts val="0"/>
              </a:spcAft>
              <a:buClrTx/>
              <a:buSzTx/>
              <a:buFont typeface="Arial" pitchFamily="34" charset="0"/>
              <a:buChar char="•"/>
              <a:tabLst/>
              <a:defRPr/>
            </a:pPr>
            <a:r>
              <a:rPr kumimoji="0" lang="en-US" sz="2400" b="0" i="0" u="none" strike="noStrike" kern="1200" cap="none" spc="0" normalizeH="0" baseline="0" noProof="0" dirty="0">
                <a:ln>
                  <a:noFill/>
                </a:ln>
                <a:solidFill>
                  <a:prstClr val="black"/>
                </a:solidFill>
                <a:effectLst/>
                <a:uLnTx/>
                <a:uFillTx/>
                <a:latin typeface="等线"/>
                <a:ea typeface="微软雅黑"/>
                <a:cs typeface="+mn-cs"/>
              </a:rPr>
              <a:t>The TCB size is larger than 9 Million LOCs</a:t>
            </a:r>
          </a:p>
        </p:txBody>
      </p:sp>
      <p:sp>
        <p:nvSpPr>
          <p:cNvPr id="8" name="矩形 7"/>
          <p:cNvSpPr/>
          <p:nvPr/>
        </p:nvSpPr>
        <p:spPr>
          <a:xfrm>
            <a:off x="6305271" y="1446961"/>
            <a:ext cx="1512168" cy="338554"/>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prstClr val="black"/>
                </a:solidFill>
                <a:effectLst/>
                <a:uLnTx/>
                <a:uFillTx/>
                <a:latin typeface="等线"/>
                <a:ea typeface="微软雅黑"/>
                <a:cs typeface="+mn-cs"/>
              </a:rPr>
              <a:t>Control VM</a:t>
            </a:r>
          </a:p>
        </p:txBody>
      </p:sp>
      <p:sp>
        <p:nvSpPr>
          <p:cNvPr id="9" name="矩形 8"/>
          <p:cNvSpPr/>
          <p:nvPr/>
        </p:nvSpPr>
        <p:spPr>
          <a:xfrm>
            <a:off x="6587227" y="1748278"/>
            <a:ext cx="948267" cy="490229"/>
          </a:xfrm>
          <a:prstGeom prst="rect">
            <a:avLst/>
          </a:prstGeom>
          <a:solidFill>
            <a:srgbClr val="0070C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prstClr val="white"/>
                </a:solidFill>
                <a:effectLst/>
                <a:uLnTx/>
                <a:uFillTx/>
                <a:latin typeface="Arial Narrow" pitchFamily="34" charset="0"/>
                <a:ea typeface="微软雅黑"/>
                <a:cs typeface="+mn-cs"/>
              </a:rPr>
              <a:t>Tools</a:t>
            </a:r>
            <a:endParaRPr kumimoji="0" lang="zh-CN" altLang="en-US" sz="1600" b="1" i="0" u="none" strike="noStrike" kern="1200" cap="none" spc="0" normalizeH="0" baseline="0" noProof="0" dirty="0">
              <a:ln>
                <a:noFill/>
              </a:ln>
              <a:solidFill>
                <a:prstClr val="white"/>
              </a:solidFill>
              <a:effectLst/>
              <a:uLnTx/>
              <a:uFillTx/>
              <a:latin typeface="Arial Narrow" pitchFamily="34" charset="0"/>
              <a:ea typeface="微软雅黑"/>
              <a:cs typeface="+mn-cs"/>
            </a:endParaRPr>
          </a:p>
        </p:txBody>
      </p:sp>
      <p:sp>
        <p:nvSpPr>
          <p:cNvPr id="10" name="矩形 9"/>
          <p:cNvSpPr/>
          <p:nvPr/>
        </p:nvSpPr>
        <p:spPr>
          <a:xfrm>
            <a:off x="6587227" y="2266727"/>
            <a:ext cx="948267" cy="509047"/>
          </a:xfrm>
          <a:prstGeom prst="rect">
            <a:avLst/>
          </a:prstGeom>
          <a:solidFill>
            <a:srgbClr val="0070C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prstClr val="white"/>
                </a:solidFill>
                <a:effectLst/>
                <a:uLnTx/>
                <a:uFillTx/>
                <a:latin typeface="Arial Narrow" pitchFamily="34" charset="0"/>
                <a:ea typeface="微软雅黑"/>
                <a:cs typeface="+mn-cs"/>
              </a:rPr>
              <a:t>Kernel</a:t>
            </a:r>
            <a:endParaRPr kumimoji="0" lang="zh-CN" altLang="en-US" sz="1600" b="1" i="0" u="none" strike="noStrike" kern="1200" cap="none" spc="0" normalizeH="0" baseline="0" noProof="0" dirty="0">
              <a:ln>
                <a:noFill/>
              </a:ln>
              <a:solidFill>
                <a:prstClr val="white"/>
              </a:solidFill>
              <a:effectLst/>
              <a:uLnTx/>
              <a:uFillTx/>
              <a:latin typeface="Arial Narrow" pitchFamily="34" charset="0"/>
              <a:ea typeface="微软雅黑"/>
              <a:cs typeface="+mn-cs"/>
            </a:endParaRPr>
          </a:p>
        </p:txBody>
      </p:sp>
      <p:sp>
        <p:nvSpPr>
          <p:cNvPr id="11" name="Rectangle 15"/>
          <p:cNvSpPr/>
          <p:nvPr/>
        </p:nvSpPr>
        <p:spPr>
          <a:xfrm>
            <a:off x="7627017" y="1767093"/>
            <a:ext cx="715188" cy="980459"/>
          </a:xfrm>
          <a:prstGeom prst="rect">
            <a:avLst/>
          </a:prstGeom>
          <a:solidFill>
            <a:schemeClr val="bg1"/>
          </a:solidFill>
          <a:ln>
            <a:solidFill>
              <a:schemeClr val="bg1">
                <a:lumMod val="65000"/>
              </a:schemeClr>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Narrow" pitchFamily="34" charset="0"/>
                <a:ea typeface="微软雅黑"/>
                <a:cs typeface="Arial Narrow"/>
              </a:rPr>
              <a:t>Guest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Narrow" pitchFamily="34" charset="0"/>
                <a:ea typeface="微软雅黑"/>
                <a:cs typeface="Arial Narrow"/>
              </a:rPr>
              <a:t>VM</a:t>
            </a:r>
          </a:p>
        </p:txBody>
      </p:sp>
    </p:spTree>
    <p:extLst>
      <p:ext uri="{BB962C8B-B14F-4D97-AF65-F5344CB8AC3E}">
        <p14:creationId xmlns:p14="http://schemas.microsoft.com/office/powerpoint/2010/main" val="130738197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Untrusted Hypervisor</a:t>
            </a:r>
            <a:endParaRPr kumimoji="1" lang="zh-CN" altLang="en-US" baseline="30000" dirty="0"/>
          </a:p>
        </p:txBody>
      </p:sp>
      <p:graphicFrame>
        <p:nvGraphicFramePr>
          <p:cNvPr id="5" name="内容占位符 4"/>
          <p:cNvGraphicFramePr>
            <a:graphicFrameLocks noGrp="1"/>
          </p:cNvGraphicFramePr>
          <p:nvPr>
            <p:ph idx="1"/>
            <p:extLst/>
          </p:nvPr>
        </p:nvGraphicFramePr>
        <p:xfrm>
          <a:off x="457200" y="1057013"/>
          <a:ext cx="8229600" cy="3240649"/>
        </p:xfrm>
        <a:graphic>
          <a:graphicData uri="http://schemas.openxmlformats.org/drawingml/2006/chart">
            <c:chart xmlns:c="http://schemas.openxmlformats.org/drawingml/2006/chart" xmlns:r="http://schemas.openxmlformats.org/officeDocument/2006/relationships" r:id="rId3"/>
          </a:graphicData>
        </a:graphic>
      </p:graphicFrame>
      <p:sp>
        <p:nvSpPr>
          <p:cNvPr id="4" name="幻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107FB38-4DA8-4D40-A1B7-468F17DAFC82}" type="slidenum">
              <a:rPr kumimoji="0" lang="zh-CN" altLang="en-US" sz="1200" b="0" i="0" u="none" strike="noStrike" kern="1200" cap="none" spc="0" normalizeH="0" baseline="0" noProof="0" smtClean="0">
                <a:ln>
                  <a:noFill/>
                </a:ln>
                <a:solidFill>
                  <a:prstClr val="black">
                    <a:tint val="75000"/>
                  </a:prstClr>
                </a:solidFill>
                <a:effectLst/>
                <a:uLnTx/>
                <a:uFillTx/>
                <a:latin typeface="DengXian" charset="0"/>
                <a:ea typeface="DengXian" charset="0"/>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zh-CN" altLang="en-US" sz="1200" b="0" i="0" u="none" strike="noStrike" kern="1200" cap="none" spc="0" normalizeH="0" baseline="0" noProof="0">
              <a:ln>
                <a:noFill/>
              </a:ln>
              <a:solidFill>
                <a:prstClr val="black">
                  <a:tint val="75000"/>
                </a:prstClr>
              </a:solidFill>
              <a:effectLst/>
              <a:uLnTx/>
              <a:uFillTx/>
              <a:latin typeface="DengXian" charset="0"/>
              <a:ea typeface="DengXian" charset="0"/>
            </a:endParaRPr>
          </a:p>
        </p:txBody>
      </p:sp>
      <p:sp>
        <p:nvSpPr>
          <p:cNvPr id="6" name="矩形 5"/>
          <p:cNvSpPr/>
          <p:nvPr/>
        </p:nvSpPr>
        <p:spPr>
          <a:xfrm>
            <a:off x="467544" y="4417673"/>
            <a:ext cx="8424936" cy="1107996"/>
          </a:xfrm>
          <a:prstGeom prst="rect">
            <a:avLst/>
          </a:prstGeom>
        </p:spPr>
        <p:txBody>
          <a:bodyPr wrap="square">
            <a:spAutoFit/>
          </a:bodyPr>
          <a:lstStyle/>
          <a:p>
            <a:pPr marL="342900" marR="0" lvl="0" indent="-342900" algn="l" defTabSz="914400" rtl="0" eaLnBrk="1" fontAlgn="auto" latinLnBrk="0" hangingPunct="1">
              <a:lnSpc>
                <a:spcPct val="100000"/>
              </a:lnSpc>
              <a:spcBef>
                <a:spcPts val="1200"/>
              </a:spcBef>
              <a:spcAft>
                <a:spcPts val="0"/>
              </a:spcAft>
              <a:buClrTx/>
              <a:buSzTx/>
              <a:buFont typeface="Arial" pitchFamily="34" charset="0"/>
              <a:buChar char="•"/>
              <a:tabLst/>
              <a:defRPr/>
            </a:pPr>
            <a:r>
              <a:rPr kumimoji="0" lang="en-US" altLang="zh-CN" sz="2800" b="0" i="0" u="none" strike="noStrike" kern="1200" cap="none" spc="0" normalizeH="0" baseline="0" noProof="0" dirty="0">
                <a:ln>
                  <a:noFill/>
                </a:ln>
                <a:solidFill>
                  <a:prstClr val="black"/>
                </a:solidFill>
                <a:effectLst/>
                <a:uLnTx/>
                <a:uFillTx/>
                <a:latin typeface="等线"/>
                <a:ea typeface="微软雅黑"/>
                <a:cs typeface="+mn-cs"/>
              </a:rPr>
              <a:t>One point of penetration leads to full compromise</a:t>
            </a:r>
          </a:p>
          <a:p>
            <a:pPr marL="342900" marR="0" lvl="0" indent="-342900" algn="l" defTabSz="914400" rtl="0" eaLnBrk="1" fontAlgn="auto" latinLnBrk="0" hangingPunct="1">
              <a:lnSpc>
                <a:spcPct val="100000"/>
              </a:lnSpc>
              <a:spcBef>
                <a:spcPts val="1200"/>
              </a:spcBef>
              <a:spcAft>
                <a:spcPts val="0"/>
              </a:spcAft>
              <a:buClrTx/>
              <a:buSzTx/>
              <a:buFont typeface="Arial" pitchFamily="34" charset="0"/>
              <a:buChar char="•"/>
              <a:tabLst/>
              <a:defRPr/>
            </a:pPr>
            <a:r>
              <a:rPr kumimoji="0" lang="en-US" altLang="zh-CN" sz="2800" b="0" i="1" u="none" strike="noStrike" kern="1200" cap="none" spc="0" normalizeH="0" baseline="0" noProof="0" dirty="0">
                <a:ln>
                  <a:noFill/>
                </a:ln>
                <a:solidFill>
                  <a:srgbClr val="C0504D"/>
                </a:solidFill>
                <a:effectLst/>
                <a:uLnTx/>
                <a:uFillTx/>
                <a:latin typeface="等线"/>
                <a:ea typeface="微软雅黑"/>
                <a:cs typeface="+mn-cs"/>
              </a:rPr>
              <a:t>The virtualization stack should not be trusted</a:t>
            </a:r>
          </a:p>
        </p:txBody>
      </p:sp>
    </p:spTree>
    <p:extLst>
      <p:ext uri="{BB962C8B-B14F-4D97-AF65-F5344CB8AC3E}">
        <p14:creationId xmlns:p14="http://schemas.microsoft.com/office/powerpoint/2010/main" val="10922955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Goal of </a:t>
            </a:r>
            <a:r>
              <a:rPr lang="en-US" dirty="0" err="1"/>
              <a:t>CloudVisor</a:t>
            </a:r>
            <a:endParaRPr lang="en-US" dirty="0"/>
          </a:p>
        </p:txBody>
      </p:sp>
      <p:sp>
        <p:nvSpPr>
          <p:cNvPr id="3" name="Content Placeholder 2"/>
          <p:cNvSpPr>
            <a:spLocks noGrp="1"/>
          </p:cNvSpPr>
          <p:nvPr>
            <p:ph idx="1"/>
          </p:nvPr>
        </p:nvSpPr>
        <p:spPr>
          <a:xfrm>
            <a:off x="323528" y="1186100"/>
            <a:ext cx="8686800" cy="4251689"/>
          </a:xfrm>
        </p:spPr>
        <p:txBody>
          <a:bodyPr>
            <a:normAutofit fontScale="92500" lnSpcReduction="20000"/>
          </a:bodyPr>
          <a:lstStyle/>
          <a:p>
            <a:r>
              <a:rPr lang="en-US" sz="2800" dirty="0"/>
              <a:t>Defend again curious or malicious cloud operators</a:t>
            </a:r>
          </a:p>
          <a:p>
            <a:pPr lvl="1" indent="-342900"/>
            <a:r>
              <a:rPr lang="en-US" sz="2400" dirty="0"/>
              <a:t>To ensure privacy and integrity of a user VM</a:t>
            </a:r>
          </a:p>
          <a:p>
            <a:r>
              <a:rPr lang="en-US" sz="2800" dirty="0"/>
              <a:t>Be transparent to existing cloud infrastructure</a:t>
            </a:r>
          </a:p>
          <a:p>
            <a:pPr lvl="1" indent="-342900"/>
            <a:r>
              <a:rPr lang="en-US" sz="2400" dirty="0"/>
              <a:t>No or little modifications to virtualization stack (OS, Hypervisor)</a:t>
            </a:r>
          </a:p>
          <a:p>
            <a:r>
              <a:rPr lang="en-US" sz="2800" dirty="0"/>
              <a:t>Minimized TCB</a:t>
            </a:r>
          </a:p>
          <a:p>
            <a:pPr lvl="1" indent="-342900"/>
            <a:r>
              <a:rPr lang="en-US" sz="2400" dirty="0"/>
              <a:t>Easy to verify correctness (e.g., formal verification)</a:t>
            </a:r>
          </a:p>
          <a:p>
            <a:r>
              <a:rPr lang="en-US" sz="2800" dirty="0">
                <a:solidFill>
                  <a:srgbClr val="0000CC"/>
                </a:solidFill>
              </a:rPr>
              <a:t>Non-goals</a:t>
            </a:r>
          </a:p>
          <a:p>
            <a:pPr lvl="1" indent="-342900"/>
            <a:r>
              <a:rPr lang="en-US" sz="2400" dirty="0">
                <a:solidFill>
                  <a:srgbClr val="0000CC"/>
                </a:solidFill>
              </a:rPr>
              <a:t>DOS, Side-channel attacks, Semantic attacks to VM services from network</a:t>
            </a:r>
          </a:p>
        </p:txBody>
      </p:sp>
    </p:spTree>
    <p:extLst>
      <p:ext uri="{BB962C8B-B14F-4D97-AF65-F5344CB8AC3E}">
        <p14:creationId xmlns:p14="http://schemas.microsoft.com/office/powerpoint/2010/main" val="2241943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1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99214" y="2077413"/>
            <a:ext cx="5889211" cy="24002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3" name="Title 2"/>
          <p:cNvSpPr>
            <a:spLocks noGrp="1"/>
          </p:cNvSpPr>
          <p:nvPr>
            <p:ph type="title"/>
          </p:nvPr>
        </p:nvSpPr>
        <p:spPr/>
        <p:txBody>
          <a:bodyPr/>
          <a:lstStyle/>
          <a:p>
            <a:r>
              <a:rPr lang="en-US" dirty="0"/>
              <a:t>Virtualization Preliminary: VT-x</a:t>
            </a:r>
          </a:p>
        </p:txBody>
      </p:sp>
      <p:pic>
        <p:nvPicPr>
          <p:cNvPr id="21" name="Picture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9593" y="3467698"/>
            <a:ext cx="7488833" cy="48005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23" name="Picture 1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36298" y="2917507"/>
            <a:ext cx="576063" cy="131224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24" name="Picture 1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169688">
            <a:off x="4321337" y="2930414"/>
            <a:ext cx="598780" cy="127462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6" name="Rectangle 25"/>
          <p:cNvSpPr/>
          <p:nvPr/>
        </p:nvSpPr>
        <p:spPr>
          <a:xfrm>
            <a:off x="4932040" y="1297327"/>
            <a:ext cx="2232248" cy="168018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等线"/>
                <a:ea typeface="微软雅黑"/>
                <a:cs typeface="+mn-cs"/>
              </a:rPr>
              <a:t>VM</a:t>
            </a:r>
          </a:p>
        </p:txBody>
      </p:sp>
      <p:sp>
        <p:nvSpPr>
          <p:cNvPr id="27" name="Rectangle 26"/>
          <p:cNvSpPr/>
          <p:nvPr/>
        </p:nvSpPr>
        <p:spPr>
          <a:xfrm>
            <a:off x="4932040" y="4057633"/>
            <a:ext cx="2232248" cy="96010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等线"/>
                <a:ea typeface="微软雅黑"/>
                <a:cs typeface="+mn-cs"/>
              </a:rPr>
              <a:t>Hypervisor</a:t>
            </a:r>
          </a:p>
        </p:txBody>
      </p:sp>
      <p:sp>
        <p:nvSpPr>
          <p:cNvPr id="29" name="TextBox 28"/>
          <p:cNvSpPr txBox="1"/>
          <p:nvPr/>
        </p:nvSpPr>
        <p:spPr>
          <a:xfrm>
            <a:off x="611560" y="3877613"/>
            <a:ext cx="1800200"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等线"/>
                <a:ea typeface="微软雅黑"/>
                <a:cs typeface="+mn-cs"/>
              </a:rPr>
              <a:t>host mode</a:t>
            </a:r>
          </a:p>
        </p:txBody>
      </p:sp>
      <p:sp>
        <p:nvSpPr>
          <p:cNvPr id="30" name="TextBox 29"/>
          <p:cNvSpPr txBox="1"/>
          <p:nvPr/>
        </p:nvSpPr>
        <p:spPr>
          <a:xfrm>
            <a:off x="539552" y="2977513"/>
            <a:ext cx="2088232"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等线"/>
                <a:ea typeface="微软雅黑"/>
                <a:cs typeface="+mn-cs"/>
              </a:rPr>
              <a:t>guest mode</a:t>
            </a:r>
          </a:p>
        </p:txBody>
      </p:sp>
      <p:sp>
        <p:nvSpPr>
          <p:cNvPr id="31" name="TextBox 30"/>
          <p:cNvSpPr txBox="1"/>
          <p:nvPr/>
        </p:nvSpPr>
        <p:spPr>
          <a:xfrm>
            <a:off x="4427983" y="3217540"/>
            <a:ext cx="180020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1" u="none" strike="noStrike" kern="1200" cap="none" spc="0" normalizeH="0" baseline="0" noProof="0" dirty="0">
                <a:ln>
                  <a:noFill/>
                </a:ln>
                <a:solidFill>
                  <a:srgbClr val="000000"/>
                </a:solidFill>
                <a:effectLst/>
                <a:uLnTx/>
                <a:uFillTx/>
                <a:latin typeface="等线"/>
                <a:ea typeface="微软雅黑"/>
                <a:cs typeface="+mn-cs"/>
              </a:rPr>
              <a:t>VM entry</a:t>
            </a:r>
          </a:p>
        </p:txBody>
      </p:sp>
      <p:sp>
        <p:nvSpPr>
          <p:cNvPr id="32" name="TextBox 31"/>
          <p:cNvSpPr txBox="1"/>
          <p:nvPr/>
        </p:nvSpPr>
        <p:spPr>
          <a:xfrm>
            <a:off x="7668344" y="3217540"/>
            <a:ext cx="180020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1" u="none" strike="noStrike" kern="1200" cap="none" spc="0" normalizeH="0" baseline="0" noProof="0" dirty="0">
                <a:ln>
                  <a:noFill/>
                </a:ln>
                <a:solidFill>
                  <a:srgbClr val="000000"/>
                </a:solidFill>
                <a:effectLst/>
                <a:uLnTx/>
                <a:uFillTx/>
                <a:latin typeface="等线"/>
                <a:ea typeface="微软雅黑"/>
                <a:cs typeface="+mn-cs"/>
              </a:rPr>
              <a:t>VM exit</a:t>
            </a:r>
          </a:p>
        </p:txBody>
      </p:sp>
      <p:sp>
        <p:nvSpPr>
          <p:cNvPr id="34" name="TextBox 33"/>
          <p:cNvSpPr txBox="1"/>
          <p:nvPr/>
        </p:nvSpPr>
        <p:spPr>
          <a:xfrm>
            <a:off x="7740352" y="2497460"/>
            <a:ext cx="1368152"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等线"/>
                <a:ea typeface="微软雅黑"/>
                <a:cs typeface="+mn-cs"/>
              </a:rPr>
              <a:t>Ring 0</a:t>
            </a:r>
          </a:p>
        </p:txBody>
      </p:sp>
      <p:sp>
        <p:nvSpPr>
          <p:cNvPr id="35" name="TextBox 34"/>
          <p:cNvSpPr txBox="1"/>
          <p:nvPr/>
        </p:nvSpPr>
        <p:spPr>
          <a:xfrm>
            <a:off x="7745153" y="1537354"/>
            <a:ext cx="1368152"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等线"/>
                <a:ea typeface="微软雅黑"/>
                <a:cs typeface="+mn-cs"/>
              </a:rPr>
              <a:t>Ring 3</a:t>
            </a:r>
          </a:p>
        </p:txBody>
      </p:sp>
    </p:spTree>
    <p:extLst>
      <p:ext uri="{BB962C8B-B14F-4D97-AF65-F5344CB8AC3E}">
        <p14:creationId xmlns:p14="http://schemas.microsoft.com/office/powerpoint/2010/main" val="16723778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dissolve">
                                      <p:cBhvr>
                                        <p:cTn id="7" dur="500"/>
                                        <p:tgtEl>
                                          <p:spTgt spid="29"/>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dissolve">
                                      <p:cBhvr>
                                        <p:cTn id="10" dur="500"/>
                                        <p:tgtEl>
                                          <p:spTgt spid="30"/>
                                        </p:tgtEl>
                                      </p:cBhvr>
                                    </p:animEffect>
                                  </p:childTnLst>
                                </p:cTn>
                              </p:par>
                              <p:par>
                                <p:cTn id="11" presetID="9" presetClass="entr" presetSubtype="0" fill="hold"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dissolve">
                                      <p:cBhvr>
                                        <p:cTn id="13" dur="500"/>
                                        <p:tgtEl>
                                          <p:spTgt spid="21"/>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27"/>
                                        </p:tgtEl>
                                        <p:attrNameLst>
                                          <p:attrName>style.visibility</p:attrName>
                                        </p:attrNameLst>
                                      </p:cBhvr>
                                      <p:to>
                                        <p:strVal val="visible"/>
                                      </p:to>
                                    </p:set>
                                    <p:animEffect transition="in" filter="dissolve">
                                      <p:cBhvr>
                                        <p:cTn id="18" dur="500"/>
                                        <p:tgtEl>
                                          <p:spTgt spid="27"/>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1" fill="hold" nodeType="clickEffect">
                                  <p:stCondLst>
                                    <p:cond delay="0"/>
                                  </p:stCondLst>
                                  <p:childTnLst>
                                    <p:set>
                                      <p:cBhvr>
                                        <p:cTn id="22" dur="1" fill="hold">
                                          <p:stCondLst>
                                            <p:cond delay="0"/>
                                          </p:stCondLst>
                                        </p:cTn>
                                        <p:tgtEl>
                                          <p:spTgt spid="23"/>
                                        </p:tgtEl>
                                        <p:attrNameLst>
                                          <p:attrName>style.visibility</p:attrName>
                                        </p:attrNameLst>
                                      </p:cBhvr>
                                      <p:to>
                                        <p:strVal val="visible"/>
                                      </p:to>
                                    </p:set>
                                    <p:animEffect transition="in" filter="wipe(up)">
                                      <p:cBhvr>
                                        <p:cTn id="23" dur="500"/>
                                        <p:tgtEl>
                                          <p:spTgt spid="23"/>
                                        </p:tgtEl>
                                      </p:cBhvr>
                                    </p:animEffect>
                                  </p:childTnLst>
                                </p:cTn>
                              </p:par>
                            </p:childTnLst>
                          </p:cTn>
                        </p:par>
                        <p:par>
                          <p:cTn id="24" fill="hold">
                            <p:stCondLst>
                              <p:cond delay="500"/>
                            </p:stCondLst>
                            <p:childTnLst>
                              <p:par>
                                <p:cTn id="25" presetID="1" presetClass="entr" presetSubtype="0" fill="hold" grpId="0" nodeType="afterEffect">
                                  <p:stCondLst>
                                    <p:cond delay="0"/>
                                  </p:stCondLst>
                                  <p:childTnLst>
                                    <p:set>
                                      <p:cBhvr>
                                        <p:cTn id="26" dur="1" fill="hold">
                                          <p:stCondLst>
                                            <p:cond delay="0"/>
                                          </p:stCondLst>
                                        </p:cTn>
                                        <p:tgtEl>
                                          <p:spTgt spid="3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nodeType="clickEffect">
                                  <p:stCondLst>
                                    <p:cond delay="0"/>
                                  </p:stCondLst>
                                  <p:childTnLst>
                                    <p:set>
                                      <p:cBhvr>
                                        <p:cTn id="30" dur="1" fill="hold">
                                          <p:stCondLst>
                                            <p:cond delay="0"/>
                                          </p:stCondLst>
                                        </p:cTn>
                                        <p:tgtEl>
                                          <p:spTgt spid="24"/>
                                        </p:tgtEl>
                                        <p:attrNameLst>
                                          <p:attrName>style.visibility</p:attrName>
                                        </p:attrNameLst>
                                      </p:cBhvr>
                                      <p:to>
                                        <p:strVal val="visible"/>
                                      </p:to>
                                    </p:set>
                                    <p:animEffect transition="in" filter="wipe(down)">
                                      <p:cBhvr>
                                        <p:cTn id="31" dur="500"/>
                                        <p:tgtEl>
                                          <p:spTgt spid="24"/>
                                        </p:tgtEl>
                                      </p:cBhvr>
                                    </p:animEffect>
                                  </p:childTnLst>
                                </p:cTn>
                              </p:par>
                            </p:childTnLst>
                          </p:cTn>
                        </p:par>
                        <p:par>
                          <p:cTn id="32" fill="hold">
                            <p:stCondLst>
                              <p:cond delay="500"/>
                            </p:stCondLst>
                            <p:childTnLst>
                              <p:par>
                                <p:cTn id="33" presetID="1" presetClass="entr" presetSubtype="0" fill="hold" grpId="0" nodeType="afterEffect">
                                  <p:stCondLst>
                                    <p:cond delay="0"/>
                                  </p:stCondLst>
                                  <p:childTnLst>
                                    <p:set>
                                      <p:cBhvr>
                                        <p:cTn id="34"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9" grpId="0"/>
      <p:bldP spid="30" grpId="0"/>
      <p:bldP spid="31" grpId="0"/>
      <p:bldP spid="32"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4000" dirty="0"/>
              <a:t>Interposition with </a:t>
            </a:r>
            <a:r>
              <a:rPr lang="en-US" altLang="zh-CN" sz="4000" dirty="0" err="1"/>
              <a:t>CloudVisor</a:t>
            </a:r>
            <a:endParaRPr lang="zh-CN" altLang="en-US" sz="4000" dirty="0"/>
          </a:p>
        </p:txBody>
      </p:sp>
      <p:pic>
        <p:nvPicPr>
          <p:cNvPr id="32" name="Picture 1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712" y="2056240"/>
            <a:ext cx="6408713" cy="261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33" name="Rectangle 32"/>
          <p:cNvSpPr/>
          <p:nvPr/>
        </p:nvSpPr>
        <p:spPr>
          <a:xfrm>
            <a:off x="4932040" y="1297327"/>
            <a:ext cx="2232248" cy="168018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等线"/>
                <a:ea typeface="微软雅黑"/>
                <a:cs typeface="+mn-cs"/>
              </a:rPr>
              <a:t>VM</a:t>
            </a:r>
          </a:p>
        </p:txBody>
      </p:sp>
      <p:pic>
        <p:nvPicPr>
          <p:cNvPr id="42" name="Picture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9593" y="3467698"/>
            <a:ext cx="7488833" cy="48005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43" name="Picture 1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781204">
            <a:off x="6543813" y="3002429"/>
            <a:ext cx="576063" cy="143171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44" name="Picture 1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169688">
            <a:off x="5113534" y="3045438"/>
            <a:ext cx="422867" cy="127462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45" name="Rectangle 44"/>
          <p:cNvSpPr/>
          <p:nvPr/>
        </p:nvSpPr>
        <p:spPr>
          <a:xfrm>
            <a:off x="2555776" y="4417673"/>
            <a:ext cx="4320480" cy="600067"/>
          </a:xfrm>
          <a:prstGeom prst="rect">
            <a:avLst/>
          </a:prstGeom>
          <a:solidFill>
            <a:schemeClr val="tx1">
              <a:lumMod val="75000"/>
              <a:lumOff val="25000"/>
            </a:schemeClr>
          </a:solidFill>
          <a:ln>
            <a:solidFill>
              <a:srgbClr val="FFFFFF"/>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err="1">
                <a:ln>
                  <a:noFill/>
                </a:ln>
                <a:solidFill>
                  <a:prstClr val="white"/>
                </a:solidFill>
                <a:effectLst/>
                <a:uLnTx/>
                <a:uFillTx/>
                <a:latin typeface="等线"/>
                <a:ea typeface="微软雅黑"/>
                <a:cs typeface="+mn-cs"/>
              </a:rPr>
              <a:t>Cloudvisor</a:t>
            </a:r>
            <a:endParaRPr kumimoji="0" lang="en-US" sz="3200" b="0" i="0" u="none" strike="noStrike" kern="1200" cap="none" spc="0" normalizeH="0" baseline="0" noProof="0" dirty="0">
              <a:ln>
                <a:noFill/>
              </a:ln>
              <a:solidFill>
                <a:prstClr val="white"/>
              </a:solidFill>
              <a:effectLst/>
              <a:uLnTx/>
              <a:uFillTx/>
              <a:latin typeface="等线"/>
              <a:ea typeface="微软雅黑"/>
              <a:cs typeface="+mn-cs"/>
            </a:endParaRPr>
          </a:p>
        </p:txBody>
      </p:sp>
      <p:sp>
        <p:nvSpPr>
          <p:cNvPr id="46" name="TextBox 45"/>
          <p:cNvSpPr txBox="1"/>
          <p:nvPr/>
        </p:nvSpPr>
        <p:spPr>
          <a:xfrm>
            <a:off x="0" y="4057634"/>
            <a:ext cx="180020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等线"/>
                <a:ea typeface="微软雅黑"/>
                <a:cs typeface="+mn-cs"/>
              </a:rPr>
              <a:t>host mode</a:t>
            </a:r>
          </a:p>
        </p:txBody>
      </p:sp>
      <p:sp>
        <p:nvSpPr>
          <p:cNvPr id="47" name="TextBox 46"/>
          <p:cNvSpPr txBox="1"/>
          <p:nvPr/>
        </p:nvSpPr>
        <p:spPr>
          <a:xfrm>
            <a:off x="-36512" y="2977514"/>
            <a:ext cx="180020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等线"/>
                <a:ea typeface="微软雅黑"/>
                <a:cs typeface="+mn-cs"/>
              </a:rPr>
              <a:t>guest mode</a:t>
            </a:r>
          </a:p>
        </p:txBody>
      </p:sp>
      <p:sp>
        <p:nvSpPr>
          <p:cNvPr id="48" name="TextBox 47"/>
          <p:cNvSpPr txBox="1"/>
          <p:nvPr/>
        </p:nvSpPr>
        <p:spPr>
          <a:xfrm>
            <a:off x="4572000" y="3217540"/>
            <a:ext cx="180020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1" u="none" strike="noStrike" kern="1200" cap="none" spc="0" normalizeH="0" baseline="0" noProof="0" dirty="0">
                <a:ln>
                  <a:noFill/>
                </a:ln>
                <a:solidFill>
                  <a:srgbClr val="000000"/>
                </a:solidFill>
                <a:effectLst/>
                <a:uLnTx/>
                <a:uFillTx/>
                <a:latin typeface="等线"/>
                <a:ea typeface="微软雅黑"/>
                <a:cs typeface="+mn-cs"/>
              </a:rPr>
              <a:t>VM entry</a:t>
            </a:r>
          </a:p>
        </p:txBody>
      </p:sp>
      <p:sp>
        <p:nvSpPr>
          <p:cNvPr id="49" name="TextBox 48"/>
          <p:cNvSpPr txBox="1"/>
          <p:nvPr/>
        </p:nvSpPr>
        <p:spPr>
          <a:xfrm>
            <a:off x="7164288" y="3252866"/>
            <a:ext cx="180020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1" u="none" strike="noStrike" kern="1200" cap="none" spc="0" normalizeH="0" baseline="0" noProof="0" dirty="0">
                <a:ln>
                  <a:noFill/>
                </a:ln>
                <a:solidFill>
                  <a:srgbClr val="000000"/>
                </a:solidFill>
                <a:effectLst/>
                <a:uLnTx/>
                <a:uFillTx/>
                <a:latin typeface="等线"/>
                <a:ea typeface="微软雅黑"/>
                <a:cs typeface="+mn-cs"/>
              </a:rPr>
              <a:t>VM exit</a:t>
            </a:r>
          </a:p>
        </p:txBody>
      </p:sp>
      <p:sp>
        <p:nvSpPr>
          <p:cNvPr id="50" name="Rectangle 49"/>
          <p:cNvSpPr/>
          <p:nvPr/>
        </p:nvSpPr>
        <p:spPr>
          <a:xfrm>
            <a:off x="2051720" y="2317440"/>
            <a:ext cx="2232248" cy="660073"/>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等线"/>
                <a:ea typeface="微软雅黑"/>
                <a:cs typeface="+mn-cs"/>
              </a:rPr>
              <a:t>Hypervisor</a:t>
            </a:r>
          </a:p>
        </p:txBody>
      </p:sp>
      <p:pic>
        <p:nvPicPr>
          <p:cNvPr id="51" name="Picture 1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781204">
            <a:off x="3591361" y="3062464"/>
            <a:ext cx="576063" cy="143129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52" name="Picture 1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20840548">
            <a:off x="2108793" y="3077166"/>
            <a:ext cx="422867" cy="131791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53" name="TextBox 52"/>
          <p:cNvSpPr txBox="1"/>
          <p:nvPr/>
        </p:nvSpPr>
        <p:spPr>
          <a:xfrm>
            <a:off x="1619672" y="3697594"/>
            <a:ext cx="180020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1" u="none" strike="noStrike" kern="1200" cap="none" spc="0" normalizeH="0" baseline="0" noProof="0" dirty="0">
                <a:ln>
                  <a:noFill/>
                </a:ln>
                <a:solidFill>
                  <a:srgbClr val="000000"/>
                </a:solidFill>
                <a:effectLst/>
                <a:uLnTx/>
                <a:uFillTx/>
                <a:latin typeface="等线"/>
                <a:ea typeface="微软雅黑"/>
                <a:cs typeface="+mn-cs"/>
              </a:rPr>
              <a:t>VM entry</a:t>
            </a:r>
          </a:p>
        </p:txBody>
      </p:sp>
      <p:sp>
        <p:nvSpPr>
          <p:cNvPr id="54" name="TextBox 53"/>
          <p:cNvSpPr txBox="1"/>
          <p:nvPr/>
        </p:nvSpPr>
        <p:spPr>
          <a:xfrm>
            <a:off x="3419872" y="3697594"/>
            <a:ext cx="180020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1" u="none" strike="noStrike" kern="1200" cap="none" spc="0" normalizeH="0" baseline="0" noProof="0" dirty="0">
                <a:ln>
                  <a:noFill/>
                </a:ln>
                <a:solidFill>
                  <a:srgbClr val="000000"/>
                </a:solidFill>
                <a:effectLst/>
                <a:uLnTx/>
                <a:uFillTx/>
                <a:latin typeface="等线"/>
                <a:ea typeface="微软雅黑"/>
                <a:cs typeface="+mn-cs"/>
              </a:rPr>
              <a:t>VM exit</a:t>
            </a:r>
          </a:p>
        </p:txBody>
      </p:sp>
      <p:sp>
        <p:nvSpPr>
          <p:cNvPr id="71" name="TextBox 70"/>
          <p:cNvSpPr txBox="1"/>
          <p:nvPr/>
        </p:nvSpPr>
        <p:spPr>
          <a:xfrm>
            <a:off x="7740352" y="2497460"/>
            <a:ext cx="1368152"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等线"/>
                <a:ea typeface="微软雅黑"/>
                <a:cs typeface="+mn-cs"/>
              </a:rPr>
              <a:t>Ring 0</a:t>
            </a:r>
          </a:p>
        </p:txBody>
      </p:sp>
      <p:sp>
        <p:nvSpPr>
          <p:cNvPr id="72" name="TextBox 71"/>
          <p:cNvSpPr txBox="1"/>
          <p:nvPr/>
        </p:nvSpPr>
        <p:spPr>
          <a:xfrm>
            <a:off x="7745153" y="1537354"/>
            <a:ext cx="1368152"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等线"/>
                <a:ea typeface="微软雅黑"/>
                <a:cs typeface="+mn-cs"/>
              </a:rPr>
              <a:t>Ring 3</a:t>
            </a:r>
          </a:p>
        </p:txBody>
      </p:sp>
    </p:spTree>
    <p:extLst>
      <p:ext uri="{BB962C8B-B14F-4D97-AF65-F5344CB8AC3E}">
        <p14:creationId xmlns:p14="http://schemas.microsoft.com/office/powerpoint/2010/main" val="3548867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dissolve">
                                      <p:cBhvr>
                                        <p:cTn id="7" dur="500"/>
                                        <p:tgtEl>
                                          <p:spTgt spid="4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49"/>
                                        </p:tgtEl>
                                        <p:attrNameLst>
                                          <p:attrName>style.visibility</p:attrName>
                                        </p:attrNameLst>
                                      </p:cBhvr>
                                      <p:to>
                                        <p:strVal val="visible"/>
                                      </p:to>
                                    </p:set>
                                  </p:childTnLst>
                                </p:cTn>
                              </p:par>
                              <p:par>
                                <p:cTn id="12" presetID="22" presetClass="entr" presetSubtype="1" fill="hold" nodeType="withEffect">
                                  <p:stCondLst>
                                    <p:cond delay="0"/>
                                  </p:stCondLst>
                                  <p:childTnLst>
                                    <p:set>
                                      <p:cBhvr>
                                        <p:cTn id="13" dur="1" fill="hold">
                                          <p:stCondLst>
                                            <p:cond delay="0"/>
                                          </p:stCondLst>
                                        </p:cTn>
                                        <p:tgtEl>
                                          <p:spTgt spid="43"/>
                                        </p:tgtEl>
                                        <p:attrNameLst>
                                          <p:attrName>style.visibility</p:attrName>
                                        </p:attrNameLst>
                                      </p:cBhvr>
                                      <p:to>
                                        <p:strVal val="visible"/>
                                      </p:to>
                                    </p:set>
                                    <p:animEffect transition="in" filter="wipe(up)">
                                      <p:cBhvr>
                                        <p:cTn id="14" dur="500"/>
                                        <p:tgtEl>
                                          <p:spTgt spid="43"/>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nodeType="clickEffect">
                                  <p:stCondLst>
                                    <p:cond delay="0"/>
                                  </p:stCondLst>
                                  <p:childTnLst>
                                    <p:set>
                                      <p:cBhvr>
                                        <p:cTn id="18" dur="1" fill="hold">
                                          <p:stCondLst>
                                            <p:cond delay="0"/>
                                          </p:stCondLst>
                                        </p:cTn>
                                        <p:tgtEl>
                                          <p:spTgt spid="52"/>
                                        </p:tgtEl>
                                        <p:attrNameLst>
                                          <p:attrName>style.visibility</p:attrName>
                                        </p:attrNameLst>
                                      </p:cBhvr>
                                      <p:to>
                                        <p:strVal val="visible"/>
                                      </p:to>
                                    </p:set>
                                    <p:animEffect transition="in" filter="wipe(down)">
                                      <p:cBhvr>
                                        <p:cTn id="19" dur="500"/>
                                        <p:tgtEl>
                                          <p:spTgt spid="52"/>
                                        </p:tgtEl>
                                      </p:cBhvr>
                                    </p:animEffect>
                                  </p:childTnLst>
                                </p:cTn>
                              </p:par>
                              <p:par>
                                <p:cTn id="20" presetID="1" presetClass="entr" presetSubtype="0" fill="hold" grpId="0" nodeType="withEffect">
                                  <p:stCondLst>
                                    <p:cond delay="0"/>
                                  </p:stCondLst>
                                  <p:childTnLst>
                                    <p:set>
                                      <p:cBhvr>
                                        <p:cTn id="21" dur="1" fill="hold">
                                          <p:stCondLst>
                                            <p:cond delay="0"/>
                                          </p:stCondLst>
                                        </p:cTn>
                                        <p:tgtEl>
                                          <p:spTgt spid="53"/>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54"/>
                                        </p:tgtEl>
                                        <p:attrNameLst>
                                          <p:attrName>style.visibility</p:attrName>
                                        </p:attrNameLst>
                                      </p:cBhvr>
                                      <p:to>
                                        <p:strVal val="visible"/>
                                      </p:to>
                                    </p:set>
                                  </p:childTnLst>
                                </p:cTn>
                              </p:par>
                              <p:par>
                                <p:cTn id="26" presetID="22" presetClass="entr" presetSubtype="1" fill="hold" nodeType="withEffect">
                                  <p:stCondLst>
                                    <p:cond delay="0"/>
                                  </p:stCondLst>
                                  <p:childTnLst>
                                    <p:set>
                                      <p:cBhvr>
                                        <p:cTn id="27" dur="1" fill="hold">
                                          <p:stCondLst>
                                            <p:cond delay="0"/>
                                          </p:stCondLst>
                                        </p:cTn>
                                        <p:tgtEl>
                                          <p:spTgt spid="51"/>
                                        </p:tgtEl>
                                        <p:attrNameLst>
                                          <p:attrName>style.visibility</p:attrName>
                                        </p:attrNameLst>
                                      </p:cBhvr>
                                      <p:to>
                                        <p:strVal val="visible"/>
                                      </p:to>
                                    </p:set>
                                    <p:animEffect transition="in" filter="wipe(up)">
                                      <p:cBhvr>
                                        <p:cTn id="28" dur="500"/>
                                        <p:tgtEl>
                                          <p:spTgt spid="51"/>
                                        </p:tgtEl>
                                      </p:cBhvr>
                                    </p:animEffec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8"/>
                                        </p:tgtEl>
                                        <p:attrNameLst>
                                          <p:attrName>style.visibility</p:attrName>
                                        </p:attrNameLst>
                                      </p:cBhvr>
                                      <p:to>
                                        <p:strVal val="visible"/>
                                      </p:to>
                                    </p:set>
                                  </p:childTnLst>
                                </p:cTn>
                              </p:par>
                              <p:par>
                                <p:cTn id="33" presetID="22" presetClass="entr" presetSubtype="4" fill="hold" nodeType="withEffect">
                                  <p:stCondLst>
                                    <p:cond delay="0"/>
                                  </p:stCondLst>
                                  <p:childTnLst>
                                    <p:set>
                                      <p:cBhvr>
                                        <p:cTn id="34" dur="1" fill="hold">
                                          <p:stCondLst>
                                            <p:cond delay="0"/>
                                          </p:stCondLst>
                                        </p:cTn>
                                        <p:tgtEl>
                                          <p:spTgt spid="44"/>
                                        </p:tgtEl>
                                        <p:attrNameLst>
                                          <p:attrName>style.visibility</p:attrName>
                                        </p:attrNameLst>
                                      </p:cBhvr>
                                      <p:to>
                                        <p:strVal val="visible"/>
                                      </p:to>
                                    </p:set>
                                    <p:animEffect transition="in" filter="wipe(down)">
                                      <p:cBhvr>
                                        <p:cTn id="35"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8" grpId="0"/>
      <p:bldP spid="49" grpId="0"/>
      <p:bldP spid="53" grpId="0"/>
      <p:bldP spid="5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Ways an Attacker Can Steal Your Secrets</a:t>
            </a:r>
            <a:endParaRPr lang="zh-CN" altLang="en-US" dirty="0"/>
          </a:p>
        </p:txBody>
      </p:sp>
      <p:sp>
        <p:nvSpPr>
          <p:cNvPr id="3" name="内容占位符 2"/>
          <p:cNvSpPr>
            <a:spLocks noGrp="1"/>
          </p:cNvSpPr>
          <p:nvPr>
            <p:ph idx="1"/>
          </p:nvPr>
        </p:nvSpPr>
        <p:spPr>
          <a:xfrm>
            <a:off x="457200" y="1333501"/>
            <a:ext cx="8229600" cy="2588068"/>
          </a:xfrm>
        </p:spPr>
        <p:txBody>
          <a:bodyPr>
            <a:normAutofit/>
          </a:bodyPr>
          <a:lstStyle/>
          <a:p>
            <a:r>
              <a:rPr lang="en-US" altLang="zh-CN" sz="2000" dirty="0" err="1"/>
              <a:t>KeyLogger</a:t>
            </a:r>
            <a:r>
              <a:rPr lang="en-US" altLang="zh-CN" sz="2000" dirty="0"/>
              <a:t>: install a </a:t>
            </a:r>
            <a:r>
              <a:rPr lang="en-US" altLang="zh-CN" sz="2000" dirty="0" err="1"/>
              <a:t>KeyLogger</a:t>
            </a:r>
            <a:r>
              <a:rPr lang="en-US" altLang="zh-CN" sz="2000" dirty="0"/>
              <a:t>/</a:t>
            </a:r>
            <a:r>
              <a:rPr lang="en-US" altLang="zh-CN" sz="2000" dirty="0" err="1"/>
              <a:t>TouchLogger</a:t>
            </a:r>
            <a:r>
              <a:rPr lang="en-US" altLang="zh-CN" sz="2000" dirty="0"/>
              <a:t> on the phone</a:t>
            </a:r>
          </a:p>
          <a:p>
            <a:r>
              <a:rPr lang="en-US" altLang="zh-CN" sz="2000" dirty="0"/>
              <a:t>Phishing: install a malware and lure the user to enter password</a:t>
            </a:r>
          </a:p>
          <a:p>
            <a:r>
              <a:rPr lang="en-US" altLang="zh-CN" sz="2000" b="1" dirty="0" err="1"/>
              <a:t>MemScan</a:t>
            </a:r>
            <a:r>
              <a:rPr lang="en-US" altLang="zh-CN" sz="2000" b="1" dirty="0"/>
              <a:t>: use rootkit and scan the memory for any plaintext</a:t>
            </a:r>
          </a:p>
        </p:txBody>
      </p:sp>
      <p:pic>
        <p:nvPicPr>
          <p:cNvPr id="2050" name="Picture 2" descr="http://europeanvoluntaryservice.org/wp-content/uploads/2014/03/Magnifying-Glass.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55776" y="3721596"/>
            <a:ext cx="1007963" cy="1007963"/>
          </a:xfrm>
          <a:prstGeom prst="rect">
            <a:avLst/>
          </a:prstGeom>
          <a:noFill/>
          <a:extLst>
            <a:ext uri="{909E8E84-426E-40dd-AFC4-6F175D3DCCD1}">
              <a14:hiddenFill xmlns:a14="http://schemas.microsoft.com/office/drawing/2010/main" xmlns="">
                <a:solidFill>
                  <a:srgbClr val="FFFFFF"/>
                </a:solidFill>
              </a14:hiddenFill>
            </a:ext>
          </a:extLst>
        </p:spPr>
      </p:pic>
      <p:sp>
        <p:nvSpPr>
          <p:cNvPr id="4" name="文本框 3"/>
          <p:cNvSpPr txBox="1"/>
          <p:nvPr/>
        </p:nvSpPr>
        <p:spPr>
          <a:xfrm>
            <a:off x="3779912" y="3361556"/>
            <a:ext cx="3168352" cy="1754326"/>
          </a:xfrm>
          <a:prstGeom prst="rect">
            <a:avLst/>
          </a:prstGeom>
          <a:noFill/>
          <a:ln w="19050">
            <a:solidFill>
              <a:schemeClr val="tx1"/>
            </a:solidFill>
          </a:ln>
        </p:spPr>
        <p:txBody>
          <a:bodyPr wrap="square" rtlCol="0">
            <a:spAutoFit/>
          </a:bodyPr>
          <a:lstStyle/>
          <a:p>
            <a:r>
              <a:rPr lang="en-US" altLang="zh-CN" dirty="0">
                <a:latin typeface="Consolas" panose="020B0609020204030204" pitchFamily="49" charset="0"/>
              </a:rPr>
              <a:t>010100101010101000101010101010101010101010101010010101010101010010101010101010101001010011010101010101010101010001001000000101010010010010</a:t>
            </a:r>
            <a:endParaRPr lang="zh-CN" altLang="en-US" dirty="0">
              <a:latin typeface="Consolas" panose="020B0609020204030204" pitchFamily="49" charset="0"/>
            </a:endParaRPr>
          </a:p>
        </p:txBody>
      </p:sp>
      <p:sp>
        <p:nvSpPr>
          <p:cNvPr id="8" name="矩形 7"/>
          <p:cNvSpPr/>
          <p:nvPr/>
        </p:nvSpPr>
        <p:spPr>
          <a:xfrm>
            <a:off x="323528" y="5368668"/>
            <a:ext cx="8496944" cy="307777"/>
          </a:xfrm>
          <a:prstGeom prst="rect">
            <a:avLst/>
          </a:prstGeom>
        </p:spPr>
        <p:txBody>
          <a:bodyPr wrap="square">
            <a:spAutoFit/>
          </a:bodyPr>
          <a:lstStyle/>
          <a:p>
            <a:pPr algn="r"/>
            <a:r>
              <a:rPr lang="en-US" altLang="zh-CN" sz="1400" dirty="0">
                <a:solidFill>
                  <a:srgbClr val="000000"/>
                </a:solidFill>
                <a:latin typeface="等线" panose="02010600030101010101" pitchFamily="2" charset="-122"/>
              </a:rPr>
              <a:t>The Samsung memory mapping bug: </a:t>
            </a:r>
            <a:r>
              <a:rPr lang="zh-CN" altLang="en-US" sz="1400" dirty="0">
                <a:solidFill>
                  <a:srgbClr val="000000"/>
                </a:solidFill>
                <a:latin typeface="等线" panose="02010600030101010101" pitchFamily="2" charset="-122"/>
              </a:rPr>
              <a:t>http://forum.xda-developers.com/showthread.php?t=2048511</a:t>
            </a:r>
          </a:p>
        </p:txBody>
      </p:sp>
    </p:spTree>
    <p:extLst>
      <p:ext uri="{BB962C8B-B14F-4D97-AF65-F5344CB8AC3E}">
        <p14:creationId xmlns:p14="http://schemas.microsoft.com/office/powerpoint/2010/main" val="236218201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VM Memory Isolation</a:t>
            </a:r>
          </a:p>
        </p:txBody>
      </p:sp>
      <p:sp>
        <p:nvSpPr>
          <p:cNvPr id="4" name="Content Placeholder 3"/>
          <p:cNvSpPr>
            <a:spLocks noGrp="1"/>
          </p:cNvSpPr>
          <p:nvPr>
            <p:ph idx="1"/>
          </p:nvPr>
        </p:nvSpPr>
        <p:spPr>
          <a:xfrm>
            <a:off x="457200" y="1657366"/>
            <a:ext cx="8229600" cy="2940327"/>
          </a:xfrm>
        </p:spPr>
        <p:txBody>
          <a:bodyPr>
            <a:normAutofit fontScale="92500" lnSpcReduction="10000"/>
          </a:bodyPr>
          <a:lstStyle/>
          <a:p>
            <a:pPr marL="0" indent="0">
              <a:buNone/>
            </a:pPr>
            <a:r>
              <a:rPr lang="en-US" dirty="0"/>
              <a:t>Goal: forbid hypervisor access to VM memory</a:t>
            </a:r>
          </a:p>
          <a:p>
            <a:pPr marL="0" indent="0">
              <a:buNone/>
            </a:pPr>
            <a:endParaRPr lang="en-US" dirty="0"/>
          </a:p>
          <a:p>
            <a:pPr marL="0" indent="0">
              <a:buNone/>
            </a:pPr>
            <a:r>
              <a:rPr lang="en-US" dirty="0"/>
              <a:t>Rules:</a:t>
            </a:r>
          </a:p>
          <a:p>
            <a:pPr marL="457200" lvl="1" indent="0">
              <a:buNone/>
            </a:pPr>
            <a:r>
              <a:rPr lang="en-US" dirty="0"/>
              <a:t>When a page is assigned to a VM, CloudVisor changes the ownership of the page</a:t>
            </a:r>
          </a:p>
          <a:p>
            <a:pPr marL="457200" lvl="1" indent="0">
              <a:buNone/>
            </a:pPr>
            <a:r>
              <a:rPr lang="en-US" dirty="0"/>
              <a:t>A memory page is only accessible to its owner</a:t>
            </a:r>
          </a:p>
          <a:p>
            <a:pPr lvl="1"/>
            <a:endParaRPr lang="en-US" dirty="0"/>
          </a:p>
          <a:p>
            <a:endParaRPr lang="en-US" dirty="0"/>
          </a:p>
        </p:txBody>
      </p:sp>
    </p:spTree>
    <p:extLst>
      <p:ext uri="{BB962C8B-B14F-4D97-AF65-F5344CB8AC3E}">
        <p14:creationId xmlns:p14="http://schemas.microsoft.com/office/powerpoint/2010/main" val="244902721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kumimoji="1" lang="en-US" sz="4000" dirty="0"/>
              <a:t>Intel</a:t>
            </a:r>
            <a:r>
              <a:rPr kumimoji="1" lang="zh-CN" altLang="en-US" sz="4000" dirty="0"/>
              <a:t> </a:t>
            </a:r>
            <a:r>
              <a:rPr kumimoji="1" lang="en-US" sz="4000" dirty="0"/>
              <a:t>SGX : Isolated Execution</a:t>
            </a:r>
          </a:p>
        </p:txBody>
      </p:sp>
      <p:sp>
        <p:nvSpPr>
          <p:cNvPr id="4" name="내용 개체 틀 3"/>
          <p:cNvSpPr>
            <a:spLocks noGrp="1"/>
          </p:cNvSpPr>
          <p:nvPr>
            <p:ph idx="1"/>
          </p:nvPr>
        </p:nvSpPr>
        <p:spPr>
          <a:xfrm>
            <a:off x="887755" y="3932047"/>
            <a:ext cx="6978308" cy="1570726"/>
          </a:xfrm>
        </p:spPr>
        <p:txBody>
          <a:bodyPr>
            <a:normAutofit fontScale="92500" lnSpcReduction="10000"/>
          </a:bodyPr>
          <a:lstStyle/>
          <a:p>
            <a:r>
              <a:rPr lang="en-US" altLang="ko-KR" sz="2333" dirty="0"/>
              <a:t>Application keeps its data/code inside the “</a:t>
            </a:r>
            <a:r>
              <a:rPr lang="en-US" altLang="ko-KR" sz="2333" dirty="0">
                <a:solidFill>
                  <a:srgbClr val="FF0000"/>
                </a:solidFill>
              </a:rPr>
              <a:t>enclave</a:t>
            </a:r>
            <a:r>
              <a:rPr lang="en-US" altLang="ko-KR" sz="2333" dirty="0"/>
              <a:t>”</a:t>
            </a:r>
          </a:p>
          <a:p>
            <a:pPr lvl="1"/>
            <a:r>
              <a:rPr lang="en-US" altLang="ko-KR" sz="2000" dirty="0"/>
              <a:t>Smallest attack surface by reducing TCB (App + processor)</a:t>
            </a:r>
          </a:p>
          <a:p>
            <a:pPr lvl="1"/>
            <a:r>
              <a:rPr lang="en-US" altLang="ko-KR" sz="2000" dirty="0"/>
              <a:t>Protect app’s secret from untrusted privilege software (e.g., OS, VMM)</a:t>
            </a:r>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91B666-3878-BD42-A439-D00B4D0C3E47}" type="slidenum">
              <a:rPr kumimoji="0" lang="en-US" sz="1200" b="0" i="0" u="none" strike="noStrike" kern="1200" cap="none" spc="0" normalizeH="0" baseline="0" noProof="0" smtClean="0">
                <a:ln>
                  <a:noFill/>
                </a:ln>
                <a:solidFill>
                  <a:prstClr val="black">
                    <a:tint val="75000"/>
                  </a:prstClr>
                </a:solidFill>
                <a:effectLst/>
                <a:uLnTx/>
                <a:uFillTx/>
                <a:latin typeface="DengXian" charset="0"/>
                <a:ea typeface="DengXian" charset="0"/>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tint val="75000"/>
                </a:prstClr>
              </a:solidFill>
              <a:effectLst/>
              <a:uLnTx/>
              <a:uFillTx/>
              <a:latin typeface="DengXian" charset="0"/>
              <a:ea typeface="DengXian" charset="0"/>
            </a:endParaRPr>
          </a:p>
        </p:txBody>
      </p:sp>
      <p:sp>
        <p:nvSpPr>
          <p:cNvPr id="5" name="TextBox 4"/>
          <p:cNvSpPr txBox="1"/>
          <p:nvPr/>
        </p:nvSpPr>
        <p:spPr>
          <a:xfrm>
            <a:off x="2074084" y="1481549"/>
            <a:ext cx="1542730"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2000" b="1" i="0" u="none" strike="noStrike" kern="1200" cap="none" spc="0" normalizeH="0" baseline="0" noProof="0" dirty="0">
                <a:ln>
                  <a:noFill/>
                </a:ln>
                <a:solidFill>
                  <a:prstClr val="black"/>
                </a:solidFill>
                <a:effectLst/>
                <a:uLnTx/>
                <a:uFillTx/>
                <a:latin typeface="等线"/>
                <a:ea typeface="微软雅黑"/>
                <a:cs typeface="+mn-cs"/>
              </a:rPr>
              <a:t>CPU Package</a:t>
            </a:r>
            <a:endParaRPr kumimoji="0" lang="ko-KR" altLang="en-US" sz="2000" b="1" i="0" u="none" strike="noStrike" kern="1200" cap="none" spc="0" normalizeH="0" baseline="0" noProof="0" dirty="0">
              <a:ln>
                <a:noFill/>
              </a:ln>
              <a:solidFill>
                <a:prstClr val="black"/>
              </a:solidFill>
              <a:effectLst/>
              <a:uLnTx/>
              <a:uFillTx/>
              <a:latin typeface="等线"/>
              <a:cs typeface="+mn-cs"/>
            </a:endParaRPr>
          </a:p>
        </p:txBody>
      </p:sp>
      <p:sp>
        <p:nvSpPr>
          <p:cNvPr id="84" name="TextBox 83"/>
          <p:cNvSpPr txBox="1"/>
          <p:nvPr/>
        </p:nvSpPr>
        <p:spPr>
          <a:xfrm>
            <a:off x="4898705" y="1038780"/>
            <a:ext cx="1918602"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2000" b="1" i="0" u="none" strike="noStrike" kern="1200" cap="none" spc="0" normalizeH="0" baseline="0" noProof="0" dirty="0">
                <a:ln>
                  <a:noFill/>
                </a:ln>
                <a:solidFill>
                  <a:prstClr val="black"/>
                </a:solidFill>
                <a:effectLst/>
                <a:uLnTx/>
                <a:uFillTx/>
                <a:latin typeface="等线"/>
                <a:ea typeface="微软雅黑"/>
                <a:cs typeface="+mn-cs"/>
              </a:rPr>
              <a:t>System Memory</a:t>
            </a:r>
            <a:endParaRPr kumimoji="0" lang="ko-KR" altLang="en-US" sz="2000" b="1" i="0" u="none" strike="noStrike" kern="1200" cap="none" spc="0" normalizeH="0" baseline="0" noProof="0" dirty="0">
              <a:ln>
                <a:noFill/>
              </a:ln>
              <a:solidFill>
                <a:prstClr val="black"/>
              </a:solidFill>
              <a:effectLst/>
              <a:uLnTx/>
              <a:uFillTx/>
              <a:latin typeface="等线"/>
              <a:cs typeface="+mn-cs"/>
            </a:endParaRPr>
          </a:p>
        </p:txBody>
      </p:sp>
      <p:sp>
        <p:nvSpPr>
          <p:cNvPr id="11" name="직사각형 10"/>
          <p:cNvSpPr/>
          <p:nvPr/>
        </p:nvSpPr>
        <p:spPr>
          <a:xfrm>
            <a:off x="5159389" y="1487366"/>
            <a:ext cx="1309688" cy="231469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500" b="0" i="0" u="none" strike="noStrike" kern="1200" cap="none" spc="0" normalizeH="0" baseline="0" noProof="0">
              <a:ln>
                <a:noFill/>
              </a:ln>
              <a:solidFill>
                <a:prstClr val="black"/>
              </a:solidFill>
              <a:effectLst/>
              <a:uLnTx/>
              <a:uFillTx/>
              <a:latin typeface="等线"/>
              <a:cs typeface="+mn-cs"/>
            </a:endParaRPr>
          </a:p>
        </p:txBody>
      </p:sp>
      <p:pic>
        <p:nvPicPr>
          <p:cNvPr id="2050" name="Picture 2" descr="https://encrypted-tbn1.gstatic.com/images?q=tbn:ANd9GcS5Jhe31P4apttL3XnCuTtr3hhw6V8jIu4IPVZ2RJi0Cg2PPD0bq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74084" y="1890083"/>
            <a:ext cx="1397688" cy="1397688"/>
          </a:xfrm>
          <a:prstGeom prst="rect">
            <a:avLst/>
          </a:prstGeom>
          <a:noFill/>
          <a:extLst>
            <a:ext uri="{909E8E84-426E-40dd-AFC4-6F175D3DCCD1}">
              <a14:hiddenFill xmlns:a14="http://schemas.microsoft.com/office/drawing/2010/main" xmlns="">
                <a:solidFill>
                  <a:srgbClr val="FFFFFF"/>
                </a:solidFill>
              </a14:hiddenFill>
            </a:ext>
          </a:extLst>
        </p:spPr>
      </p:pic>
      <p:sp>
        <p:nvSpPr>
          <p:cNvPr id="12" name="직사각형 11"/>
          <p:cNvSpPr/>
          <p:nvPr/>
        </p:nvSpPr>
        <p:spPr>
          <a:xfrm>
            <a:off x="5159389" y="1882145"/>
            <a:ext cx="1309688" cy="1396747"/>
          </a:xfrm>
          <a:prstGeom prst="rect">
            <a:avLst/>
          </a:prstGeom>
          <a:solidFill>
            <a:srgbClr val="FFC000"/>
          </a:solid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2000" b="1" i="0" u="none" strike="noStrike" kern="1200" cap="none" spc="0" normalizeH="0" baseline="0" noProof="0" dirty="0">
                <a:ln>
                  <a:noFill/>
                </a:ln>
                <a:solidFill>
                  <a:prstClr val="black"/>
                </a:solidFill>
                <a:effectLst/>
                <a:uLnTx/>
                <a:uFillTx/>
                <a:latin typeface="等线"/>
                <a:ea typeface="微软雅黑"/>
                <a:cs typeface="+mn-cs"/>
              </a:rPr>
              <a:t>Enclave</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ko-KR" sz="2000" b="1" i="0" u="none" strike="noStrike" kern="1200" cap="none" spc="0" normalizeH="0" baseline="0" noProof="0" dirty="0">
              <a:ln>
                <a:noFill/>
              </a:ln>
              <a:solidFill>
                <a:prstClr val="black"/>
              </a:solidFill>
              <a:effectLst/>
              <a:uLnTx/>
              <a:uFillTx/>
              <a:latin typeface="等线"/>
              <a:ea typeface="微软雅黑"/>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ko-KR" sz="2000" b="1" i="0" u="none" strike="noStrike" kern="1200" cap="none" spc="0" normalizeH="0" baseline="0" noProof="0" dirty="0">
              <a:ln>
                <a:noFill/>
              </a:ln>
              <a:solidFill>
                <a:prstClr val="black"/>
              </a:solidFill>
              <a:effectLst/>
              <a:uLnTx/>
              <a:uFillTx/>
              <a:latin typeface="等线"/>
              <a:ea typeface="微软雅黑"/>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ko-KR" sz="2000" b="1" i="0" u="none" strike="noStrike" kern="1200" cap="none" spc="0" normalizeH="0" baseline="0" noProof="0" dirty="0">
              <a:ln>
                <a:noFill/>
              </a:ln>
              <a:solidFill>
                <a:prstClr val="black"/>
              </a:solidFill>
              <a:effectLst/>
              <a:uLnTx/>
              <a:uFillTx/>
              <a:latin typeface="等线"/>
              <a:ea typeface="微软雅黑"/>
              <a:cs typeface="+mn-cs"/>
            </a:endParaRPr>
          </a:p>
        </p:txBody>
      </p:sp>
      <p:sp>
        <p:nvSpPr>
          <p:cNvPr id="13" name="직사각형 12"/>
          <p:cNvSpPr/>
          <p:nvPr/>
        </p:nvSpPr>
        <p:spPr>
          <a:xfrm>
            <a:off x="2569544" y="2416115"/>
            <a:ext cx="375504" cy="352341"/>
          </a:xfrm>
          <a:prstGeom prst="rect">
            <a:avLst/>
          </a:prstGeom>
          <a:solidFill>
            <a:schemeClr val="accent3">
              <a:lumMod val="20000"/>
              <a:lumOff val="80000"/>
            </a:schemeClr>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500" b="0" i="0" u="none" strike="noStrike" kern="1200" cap="none" spc="0" normalizeH="0" baseline="0" noProof="0">
              <a:ln>
                <a:noFill/>
              </a:ln>
              <a:solidFill>
                <a:prstClr val="black"/>
              </a:solidFill>
              <a:effectLst/>
              <a:uLnTx/>
              <a:uFillTx/>
              <a:latin typeface="等线"/>
              <a:cs typeface="+mn-cs"/>
            </a:endParaRPr>
          </a:p>
        </p:txBody>
      </p:sp>
      <p:grpSp>
        <p:nvGrpSpPr>
          <p:cNvPr id="16" name="그룹 15"/>
          <p:cNvGrpSpPr/>
          <p:nvPr/>
        </p:nvGrpSpPr>
        <p:grpSpPr>
          <a:xfrm>
            <a:off x="871697" y="2494816"/>
            <a:ext cx="1761347" cy="1015663"/>
            <a:chOff x="131636" y="2662480"/>
            <a:chExt cx="2113617" cy="1218795"/>
          </a:xfrm>
        </p:grpSpPr>
        <p:sp>
          <p:nvSpPr>
            <p:cNvPr id="94" name="TextBox 93"/>
            <p:cNvSpPr txBox="1"/>
            <p:nvPr/>
          </p:nvSpPr>
          <p:spPr>
            <a:xfrm>
              <a:off x="131636" y="2662480"/>
              <a:ext cx="1885517" cy="1218795"/>
            </a:xfrm>
            <a:prstGeom prst="rect">
              <a:avLst/>
            </a:prstGeom>
            <a:noFill/>
          </p:spPr>
          <p:txBody>
            <a:bodyPr wrap="non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altLang="ko-KR" sz="2000" b="0" i="0" u="none" strike="noStrike" kern="1200" cap="none" spc="0" normalizeH="0" baseline="0" noProof="0" dirty="0">
                  <a:ln>
                    <a:noFill/>
                  </a:ln>
                  <a:solidFill>
                    <a:prstClr val="black"/>
                  </a:solidFill>
                  <a:effectLst/>
                  <a:uLnTx/>
                  <a:uFillTx/>
                  <a:latin typeface="等线"/>
                  <a:ea typeface="微软雅黑"/>
                  <a:cs typeface="+mn-cs"/>
                </a:rPr>
                <a:t>Memory</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altLang="ko-KR" sz="2000" b="0" i="0" u="none" strike="noStrike" kern="1200" cap="none" spc="0" normalizeH="0" baseline="0" noProof="0" dirty="0">
                  <a:ln>
                    <a:noFill/>
                  </a:ln>
                  <a:solidFill>
                    <a:prstClr val="black"/>
                  </a:solidFill>
                  <a:effectLst/>
                  <a:uLnTx/>
                  <a:uFillTx/>
                  <a:latin typeface="等线"/>
                  <a:ea typeface="微软雅黑"/>
                  <a:cs typeface="+mn-cs"/>
                </a:rPr>
                <a:t>Encryption</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altLang="ko-KR" sz="2000" b="0" i="0" u="none" strike="noStrike" kern="1200" cap="none" spc="0" normalizeH="0" baseline="0" noProof="0" dirty="0">
                  <a:ln>
                    <a:noFill/>
                  </a:ln>
                  <a:solidFill>
                    <a:prstClr val="black"/>
                  </a:solidFill>
                  <a:effectLst/>
                  <a:uLnTx/>
                  <a:uFillTx/>
                  <a:latin typeface="等线"/>
                  <a:ea typeface="微软雅黑"/>
                  <a:cs typeface="+mn-cs"/>
                </a:rPr>
                <a:t>Engine (MEE)</a:t>
              </a:r>
            </a:p>
          </p:txBody>
        </p:sp>
        <p:sp>
          <p:nvSpPr>
            <p:cNvPr id="15" name="오른쪽 화살표 14"/>
            <p:cNvSpPr/>
            <p:nvPr/>
          </p:nvSpPr>
          <p:spPr>
            <a:xfrm>
              <a:off x="1434177" y="2773769"/>
              <a:ext cx="811076" cy="263070"/>
            </a:xfrm>
            <a:prstGeom prst="rightArrow">
              <a:avLst/>
            </a:prstGeom>
            <a:solidFill>
              <a:srgbClr val="92D050"/>
            </a:solid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500" b="0" i="0" u="none" strike="noStrike" kern="1200" cap="none" spc="0" normalizeH="0" baseline="0" noProof="0">
                <a:ln>
                  <a:noFill/>
                </a:ln>
                <a:solidFill>
                  <a:prstClr val="black"/>
                </a:solidFill>
                <a:effectLst/>
                <a:uLnTx/>
                <a:uFillTx/>
                <a:latin typeface="等线"/>
                <a:cs typeface="+mn-cs"/>
              </a:endParaRPr>
            </a:p>
          </p:txBody>
        </p:sp>
      </p:grpSp>
      <p:sp>
        <p:nvSpPr>
          <p:cNvPr id="17" name="직사각형 16"/>
          <p:cNvSpPr/>
          <p:nvPr/>
        </p:nvSpPr>
        <p:spPr>
          <a:xfrm>
            <a:off x="3135313" y="2518627"/>
            <a:ext cx="2016139" cy="164248"/>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500" b="0" i="0" u="none" strike="noStrike" kern="1200" cap="none" spc="0" normalizeH="0" baseline="0" noProof="0">
              <a:ln>
                <a:noFill/>
              </a:ln>
              <a:solidFill>
                <a:prstClr val="white"/>
              </a:solidFill>
              <a:effectLst/>
              <a:uLnTx/>
              <a:uFillTx/>
              <a:latin typeface="等线"/>
              <a:cs typeface="+mn-cs"/>
            </a:endParaRPr>
          </a:p>
        </p:txBody>
      </p:sp>
      <p:grpSp>
        <p:nvGrpSpPr>
          <p:cNvPr id="26" name="그룹 25"/>
          <p:cNvGrpSpPr/>
          <p:nvPr/>
        </p:nvGrpSpPr>
        <p:grpSpPr>
          <a:xfrm>
            <a:off x="3617813" y="2747145"/>
            <a:ext cx="1434518" cy="622241"/>
            <a:chOff x="3426976" y="3296574"/>
            <a:chExt cx="1721421" cy="746689"/>
          </a:xfrm>
        </p:grpSpPr>
        <p:sp>
          <p:nvSpPr>
            <p:cNvPr id="14" name="TextBox 13"/>
            <p:cNvSpPr txBox="1"/>
            <p:nvPr/>
          </p:nvSpPr>
          <p:spPr>
            <a:xfrm>
              <a:off x="3761094" y="3296574"/>
              <a:ext cx="1387303" cy="4801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2000" b="0" i="0" u="none" strike="noStrike" kern="1200" cap="none" spc="0" normalizeH="0" baseline="0" noProof="0" dirty="0">
                  <a:ln>
                    <a:noFill/>
                  </a:ln>
                  <a:solidFill>
                    <a:prstClr val="black"/>
                  </a:solidFill>
                  <a:effectLst/>
                  <a:uLnTx/>
                  <a:uFillTx/>
                  <a:latin typeface="等线"/>
                  <a:ea typeface="微软雅黑"/>
                  <a:cs typeface="+mn-cs"/>
                </a:rPr>
                <a:t>Snooping</a:t>
              </a:r>
            </a:p>
          </p:txBody>
        </p:sp>
        <p:sp>
          <p:nvSpPr>
            <p:cNvPr id="18" name="굽은 화살표 17"/>
            <p:cNvSpPr/>
            <p:nvPr/>
          </p:nvSpPr>
          <p:spPr>
            <a:xfrm rot="16200000">
              <a:off x="3614281" y="3111231"/>
              <a:ext cx="665642" cy="1040252"/>
            </a:xfrm>
            <a:prstGeom prst="bentArrow">
              <a:avLst>
                <a:gd name="adj1" fmla="val 25000"/>
                <a:gd name="adj2" fmla="val 25000"/>
                <a:gd name="adj3" fmla="val 27862"/>
                <a:gd name="adj4" fmla="val 43750"/>
              </a:avLst>
            </a:prstGeom>
            <a:solidFill>
              <a:srgbClr val="FFFF00"/>
            </a:solid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500" b="0" i="0" u="none" strike="noStrike" kern="1200" cap="none" spc="0" normalizeH="0" baseline="0" noProof="0">
                <a:ln>
                  <a:noFill/>
                </a:ln>
                <a:solidFill>
                  <a:prstClr val="black"/>
                </a:solidFill>
                <a:effectLst/>
                <a:uLnTx/>
                <a:uFillTx/>
                <a:latin typeface="等线"/>
                <a:cs typeface="+mn-cs"/>
              </a:endParaRPr>
            </a:p>
          </p:txBody>
        </p:sp>
        <p:grpSp>
          <p:nvGrpSpPr>
            <p:cNvPr id="97" name="그룹 96"/>
            <p:cNvGrpSpPr/>
            <p:nvPr/>
          </p:nvGrpSpPr>
          <p:grpSpPr>
            <a:xfrm>
              <a:off x="3762375" y="3737224"/>
              <a:ext cx="306039" cy="306039"/>
              <a:chOff x="7259058" y="1737874"/>
              <a:chExt cx="457200" cy="457200"/>
            </a:xfrm>
          </p:grpSpPr>
          <p:cxnSp>
            <p:nvCxnSpPr>
              <p:cNvPr id="98" name="직선 연결선 97"/>
              <p:cNvCxnSpPr>
                <a:stCxn id="99" idx="1"/>
                <a:endCxn id="99" idx="5"/>
              </p:cNvCxnSpPr>
              <p:nvPr/>
            </p:nvCxnSpPr>
            <p:spPr>
              <a:xfrm>
                <a:off x="7326013" y="1804829"/>
                <a:ext cx="323290" cy="323290"/>
              </a:xfrm>
              <a:prstGeom prst="line">
                <a:avLst/>
              </a:prstGeom>
              <a:ln w="57150">
                <a:solidFill>
                  <a:srgbClr val="FF0000"/>
                </a:solidFill>
              </a:ln>
            </p:spPr>
            <p:style>
              <a:lnRef idx="2">
                <a:schemeClr val="accent1"/>
              </a:lnRef>
              <a:fillRef idx="0">
                <a:schemeClr val="accent1"/>
              </a:fillRef>
              <a:effectRef idx="1">
                <a:schemeClr val="accent1"/>
              </a:effectRef>
              <a:fontRef idx="minor">
                <a:schemeClr val="tx1"/>
              </a:fontRef>
            </p:style>
          </p:cxnSp>
          <p:sp>
            <p:nvSpPr>
              <p:cNvPr id="99" name="타원 98"/>
              <p:cNvSpPr/>
              <p:nvPr/>
            </p:nvSpPr>
            <p:spPr>
              <a:xfrm>
                <a:off x="7259058" y="1737874"/>
                <a:ext cx="457200" cy="457200"/>
              </a:xfrm>
              <a:prstGeom prst="ellipse">
                <a:avLst/>
              </a:prstGeom>
              <a:noFill/>
              <a:ln w="57150">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500" b="0" i="0" u="none" strike="noStrike" kern="1200" cap="none" spc="0" normalizeH="0" baseline="0" noProof="0">
                  <a:ln>
                    <a:noFill/>
                  </a:ln>
                  <a:solidFill>
                    <a:prstClr val="black"/>
                  </a:solidFill>
                  <a:effectLst/>
                  <a:uLnTx/>
                  <a:uFillTx/>
                  <a:latin typeface="等线"/>
                  <a:cs typeface="+mn-cs"/>
                </a:endParaRPr>
              </a:p>
            </p:txBody>
          </p:sp>
        </p:grpSp>
      </p:grpSp>
      <p:grpSp>
        <p:nvGrpSpPr>
          <p:cNvPr id="27" name="그룹 26"/>
          <p:cNvGrpSpPr/>
          <p:nvPr/>
        </p:nvGrpSpPr>
        <p:grpSpPr>
          <a:xfrm>
            <a:off x="6236005" y="2178475"/>
            <a:ext cx="2102782" cy="707886"/>
            <a:chOff x="6568807" y="2614169"/>
            <a:chExt cx="2523338" cy="849463"/>
          </a:xfrm>
        </p:grpSpPr>
        <p:sp>
          <p:nvSpPr>
            <p:cNvPr id="92" name="TextBox 91"/>
            <p:cNvSpPr txBox="1"/>
            <p:nvPr/>
          </p:nvSpPr>
          <p:spPr>
            <a:xfrm>
              <a:off x="7290421" y="2614169"/>
              <a:ext cx="1801724" cy="849463"/>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2000" b="0" i="0" u="none" strike="noStrike" kern="1200" cap="none" spc="0" normalizeH="0" baseline="0" noProof="0" dirty="0">
                  <a:ln>
                    <a:noFill/>
                  </a:ln>
                  <a:solidFill>
                    <a:prstClr val="black"/>
                  </a:solidFill>
                  <a:effectLst/>
                  <a:uLnTx/>
                  <a:uFillTx/>
                  <a:latin typeface="等线"/>
                  <a:ea typeface="微软雅黑"/>
                  <a:cs typeface="+mn-cs"/>
                </a:rPr>
                <a:t>Access from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2000" b="0" i="0" u="none" strike="noStrike" kern="1200" cap="none" spc="0" normalizeH="0" baseline="0" noProof="0" dirty="0">
                  <a:ln>
                    <a:noFill/>
                  </a:ln>
                  <a:solidFill>
                    <a:prstClr val="black"/>
                  </a:solidFill>
                  <a:effectLst/>
                  <a:uLnTx/>
                  <a:uFillTx/>
                  <a:latin typeface="等线"/>
                  <a:ea typeface="微软雅黑"/>
                  <a:cs typeface="+mn-cs"/>
                </a:rPr>
                <a:t>OS/VMM</a:t>
              </a:r>
            </a:p>
          </p:txBody>
        </p:sp>
        <p:sp>
          <p:nvSpPr>
            <p:cNvPr id="96" name="오른쪽 화살표 95"/>
            <p:cNvSpPr/>
            <p:nvPr/>
          </p:nvSpPr>
          <p:spPr>
            <a:xfrm rot="10800000">
              <a:off x="6568807" y="2818151"/>
              <a:ext cx="657646" cy="387723"/>
            </a:xfrm>
            <a:prstGeom prst="rightArrow">
              <a:avLst/>
            </a:prstGeom>
            <a:solidFill>
              <a:srgbClr val="FFFF00"/>
            </a:solid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500" b="0" i="0" u="none" strike="noStrike" kern="1200" cap="none" spc="0" normalizeH="0" baseline="0" noProof="0">
                <a:ln>
                  <a:noFill/>
                </a:ln>
                <a:solidFill>
                  <a:prstClr val="black"/>
                </a:solidFill>
                <a:effectLst/>
                <a:uLnTx/>
                <a:uFillTx/>
                <a:latin typeface="等线"/>
                <a:cs typeface="+mn-cs"/>
              </a:endParaRPr>
            </a:p>
          </p:txBody>
        </p:sp>
        <p:grpSp>
          <p:nvGrpSpPr>
            <p:cNvPr id="22" name="그룹 21"/>
            <p:cNvGrpSpPr/>
            <p:nvPr/>
          </p:nvGrpSpPr>
          <p:grpSpPr>
            <a:xfrm>
              <a:off x="6843984" y="2867668"/>
              <a:ext cx="306039" cy="306039"/>
              <a:chOff x="7259058" y="1737874"/>
              <a:chExt cx="457200" cy="457200"/>
            </a:xfrm>
          </p:grpSpPr>
          <p:cxnSp>
            <p:nvCxnSpPr>
              <p:cNvPr id="21" name="직선 연결선 20"/>
              <p:cNvCxnSpPr>
                <a:stCxn id="19" idx="1"/>
                <a:endCxn id="19" idx="5"/>
              </p:cNvCxnSpPr>
              <p:nvPr/>
            </p:nvCxnSpPr>
            <p:spPr>
              <a:xfrm>
                <a:off x="7326013" y="1804829"/>
                <a:ext cx="323290" cy="323290"/>
              </a:xfrm>
              <a:prstGeom prst="line">
                <a:avLst/>
              </a:prstGeom>
              <a:ln w="57150">
                <a:solidFill>
                  <a:srgbClr val="FF0000"/>
                </a:solidFill>
              </a:ln>
            </p:spPr>
            <p:style>
              <a:lnRef idx="2">
                <a:schemeClr val="accent1"/>
              </a:lnRef>
              <a:fillRef idx="0">
                <a:schemeClr val="accent1"/>
              </a:fillRef>
              <a:effectRef idx="1">
                <a:schemeClr val="accent1"/>
              </a:effectRef>
              <a:fontRef idx="minor">
                <a:schemeClr val="tx1"/>
              </a:fontRef>
            </p:style>
          </p:cxnSp>
          <p:sp>
            <p:nvSpPr>
              <p:cNvPr id="19" name="타원 18"/>
              <p:cNvSpPr/>
              <p:nvPr/>
            </p:nvSpPr>
            <p:spPr>
              <a:xfrm>
                <a:off x="7259058" y="1737874"/>
                <a:ext cx="457200" cy="457200"/>
              </a:xfrm>
              <a:prstGeom prst="ellipse">
                <a:avLst/>
              </a:prstGeom>
              <a:noFill/>
              <a:ln w="57150">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500" b="0" i="0" u="none" strike="noStrike" kern="1200" cap="none" spc="0" normalizeH="0" baseline="0" noProof="0">
                  <a:ln>
                    <a:noFill/>
                  </a:ln>
                  <a:solidFill>
                    <a:prstClr val="black"/>
                  </a:solidFill>
                  <a:effectLst/>
                  <a:uLnTx/>
                  <a:uFillTx/>
                  <a:latin typeface="等线"/>
                  <a:cs typeface="+mn-cs"/>
                </a:endParaRPr>
              </a:p>
            </p:txBody>
          </p:sp>
        </p:grpSp>
      </p:grpSp>
      <p:sp>
        <p:nvSpPr>
          <p:cNvPr id="25" name="직사각형 24"/>
          <p:cNvSpPr/>
          <p:nvPr/>
        </p:nvSpPr>
        <p:spPr>
          <a:xfrm>
            <a:off x="5158881" y="2468009"/>
            <a:ext cx="341807" cy="166273"/>
          </a:xfrm>
          <a:prstGeom prst="rect">
            <a:avLst/>
          </a:prstGeom>
          <a:pattFill prst="wdUpDiag">
            <a:fgClr>
              <a:schemeClr val="tx1"/>
            </a:fgClr>
            <a:bgClr>
              <a:schemeClr val="bg1"/>
            </a:bgClr>
          </a:patt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500" b="0" i="0" u="none" strike="noStrike" kern="1200" cap="none" spc="0" normalizeH="0" baseline="0" noProof="0">
              <a:ln>
                <a:noFill/>
              </a:ln>
              <a:solidFill>
                <a:prstClr val="black"/>
              </a:solidFill>
              <a:effectLst/>
              <a:uLnTx/>
              <a:uFillTx/>
              <a:latin typeface="等线"/>
              <a:cs typeface="+mn-cs"/>
            </a:endParaRPr>
          </a:p>
        </p:txBody>
      </p:sp>
      <p:sp>
        <p:nvSpPr>
          <p:cNvPr id="103" name="직사각형 102"/>
          <p:cNvSpPr/>
          <p:nvPr/>
        </p:nvSpPr>
        <p:spPr>
          <a:xfrm>
            <a:off x="2586392" y="2472669"/>
            <a:ext cx="341807" cy="166273"/>
          </a:xfrm>
          <a:prstGeom prst="rect">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500" b="0" i="0" u="none" strike="noStrike" kern="1200" cap="none" spc="0" normalizeH="0" baseline="0" noProof="0">
              <a:ln>
                <a:noFill/>
              </a:ln>
              <a:solidFill>
                <a:prstClr val="black"/>
              </a:solidFill>
              <a:effectLst/>
              <a:uLnTx/>
              <a:uFillTx/>
              <a:latin typeface="等线"/>
              <a:cs typeface="+mn-cs"/>
            </a:endParaRPr>
          </a:p>
        </p:txBody>
      </p:sp>
      <p:pic>
        <p:nvPicPr>
          <p:cNvPr id="104" name="Picture 4" descr="http://icons.iconarchive.com/icons/aha-soft/security/256/key-icon.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798899" y="2193717"/>
            <a:ext cx="365213" cy="365213"/>
          </a:xfrm>
          <a:prstGeom prst="rect">
            <a:avLst/>
          </a:prstGeom>
          <a:noFill/>
          <a:extLst>
            <a:ext uri="{909E8E84-426E-40dd-AFC4-6F175D3DCCD1}">
              <a14:hiddenFill xmlns:a14="http://schemas.microsoft.com/office/drawing/2010/main" xmlns="">
                <a:solidFill>
                  <a:srgbClr val="FFFFFF"/>
                </a:solidFill>
              </a14:hiddenFill>
            </a:ext>
          </a:extLst>
        </p:spPr>
      </p:pic>
      <p:sp>
        <p:nvSpPr>
          <p:cNvPr id="28" name="직사각형 27"/>
          <p:cNvSpPr/>
          <p:nvPr/>
        </p:nvSpPr>
        <p:spPr>
          <a:xfrm>
            <a:off x="5109897" y="2594494"/>
            <a:ext cx="1173734" cy="65646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833" b="0" i="0" u="none" strike="noStrike" kern="1200" cap="none" spc="0" normalizeH="0" baseline="0" noProof="0" dirty="0">
                <a:ln>
                  <a:noFill/>
                </a:ln>
                <a:solidFill>
                  <a:prstClr val="black"/>
                </a:solidFill>
                <a:effectLst/>
                <a:uLnTx/>
                <a:uFillTx/>
                <a:latin typeface="等线"/>
                <a:ea typeface="微软雅黑"/>
                <a:cs typeface="+mn-cs"/>
              </a:rPr>
              <a:t>Encrypted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833" b="0" i="0" u="none" strike="noStrike" kern="1200" cap="none" spc="0" normalizeH="0" baseline="0" noProof="0" dirty="0">
                <a:ln>
                  <a:noFill/>
                </a:ln>
                <a:solidFill>
                  <a:prstClr val="black"/>
                </a:solidFill>
                <a:effectLst/>
                <a:uLnTx/>
                <a:uFillTx/>
                <a:latin typeface="等线"/>
                <a:ea typeface="微软雅黑"/>
                <a:cs typeface="+mn-cs"/>
              </a:rPr>
              <a:t>code/data</a:t>
            </a:r>
          </a:p>
        </p:txBody>
      </p:sp>
    </p:spTree>
    <p:extLst>
      <p:ext uri="{BB962C8B-B14F-4D97-AF65-F5344CB8AC3E}">
        <p14:creationId xmlns:p14="http://schemas.microsoft.com/office/powerpoint/2010/main" val="2349846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35" presetClass="path" presetSubtype="0" accel="50000" decel="50000" fill="hold" grpId="1" nodeType="clickEffect">
                                  <p:stCondLst>
                                    <p:cond delay="0"/>
                                  </p:stCondLst>
                                  <p:childTnLst>
                                    <p:animMotion origin="layout" path="M 8.33333E-7 3.7037E-6 L -0.33802 3.7037E-6 " pathEditMode="relative" rAng="0" ptsTypes="AA">
                                      <p:cBhvr>
                                        <p:cTn id="16" dur="2000" fill="hold"/>
                                        <p:tgtEl>
                                          <p:spTgt spid="25"/>
                                        </p:tgtEl>
                                        <p:attrNameLst>
                                          <p:attrName>ppt_x</p:attrName>
                                          <p:attrName>ppt_y</p:attrName>
                                        </p:attrNameLst>
                                      </p:cBhvr>
                                      <p:rCtr x="-16910" y="0"/>
                                    </p:animMotion>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grpId="2" nodeType="clickEffect">
                                  <p:stCondLst>
                                    <p:cond delay="0"/>
                                  </p:stCondLst>
                                  <p:childTnLst>
                                    <p:set>
                                      <p:cBhvr>
                                        <p:cTn id="20" dur="1" fill="hold">
                                          <p:stCondLst>
                                            <p:cond delay="0"/>
                                          </p:stCondLst>
                                        </p:cTn>
                                        <p:tgtEl>
                                          <p:spTgt spid="25"/>
                                        </p:tgtEl>
                                        <p:attrNameLst>
                                          <p:attrName>style.visibility</p:attrName>
                                        </p:attrNameLst>
                                      </p:cBhvr>
                                      <p:to>
                                        <p:strVal val="hidden"/>
                                      </p:to>
                                    </p:set>
                                  </p:childTnLst>
                                </p:cTn>
                              </p:par>
                              <p:par>
                                <p:cTn id="21" presetID="1" presetClass="entr" presetSubtype="0" fill="hold" grpId="0" nodeType="withEffect">
                                  <p:stCondLst>
                                    <p:cond delay="0"/>
                                  </p:stCondLst>
                                  <p:childTnLst>
                                    <p:set>
                                      <p:cBhvr>
                                        <p:cTn id="22" dur="1" fill="hold">
                                          <p:stCondLst>
                                            <p:cond delay="0"/>
                                          </p:stCondLst>
                                        </p:cTn>
                                        <p:tgtEl>
                                          <p:spTgt spid="10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5" grpId="1" animBg="1"/>
      <p:bldP spid="25" grpId="2" animBg="1"/>
      <p:bldP spid="103" grpId="0" animBg="1"/>
      <p:bldP spid="28"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t>SGX's Vulnerabilities:</a:t>
            </a:r>
            <a:r>
              <a:rPr lang="zh-CN" altLang="en-US" dirty="0"/>
              <a:t> </a:t>
            </a:r>
            <a:r>
              <a:rPr lang="en-US" altLang="zh-CN" dirty="0"/>
              <a:t>Side</a:t>
            </a:r>
            <a:r>
              <a:rPr lang="zh-CN" altLang="en-US" dirty="0"/>
              <a:t> </a:t>
            </a:r>
            <a:r>
              <a:rPr lang="en-US" altLang="zh-CN" dirty="0"/>
              <a:t>Channel</a:t>
            </a:r>
            <a:r>
              <a:rPr lang="zh-CN" altLang="en-US" dirty="0"/>
              <a:t> </a:t>
            </a:r>
            <a:r>
              <a:rPr lang="en-US" altLang="zh-CN" dirty="0"/>
              <a:t>(again!)</a:t>
            </a:r>
            <a:endParaRPr lang="zh-CN" altLang="en-US" dirty="0"/>
          </a:p>
        </p:txBody>
      </p:sp>
      <p:sp>
        <p:nvSpPr>
          <p:cNvPr id="3" name="内容占位符 2"/>
          <p:cNvSpPr>
            <a:spLocks noGrp="1"/>
          </p:cNvSpPr>
          <p:nvPr>
            <p:ph idx="1"/>
          </p:nvPr>
        </p:nvSpPr>
        <p:spPr>
          <a:xfrm>
            <a:off x="457200" y="1333501"/>
            <a:ext cx="4186808" cy="3771636"/>
          </a:xfrm>
        </p:spPr>
        <p:txBody>
          <a:bodyPr>
            <a:normAutofit fontScale="92500" lnSpcReduction="10000"/>
          </a:bodyPr>
          <a:lstStyle/>
          <a:p>
            <a:r>
              <a:rPr lang="en-US" altLang="zh-CN" sz="2800" dirty="0"/>
              <a:t>Side channel attack</a:t>
            </a:r>
          </a:p>
          <a:p>
            <a:pPr lvl="1"/>
            <a:r>
              <a:rPr lang="en-US" altLang="zh-CN" sz="2400" dirty="0"/>
              <a:t>Malicious OS still controls page fault handler</a:t>
            </a:r>
          </a:p>
          <a:p>
            <a:pPr lvl="1"/>
            <a:r>
              <a:rPr lang="en-US" altLang="zh-CN" sz="2400" dirty="0"/>
              <a:t>If know the photo processing algorithm, can get the image by monitoring page fault</a:t>
            </a:r>
          </a:p>
          <a:p>
            <a:pPr lvl="1"/>
            <a:r>
              <a:rPr lang="en-US" altLang="zh-CN" sz="2400" dirty="0"/>
              <a:t>Not 100% accurate, but still good enough</a:t>
            </a:r>
            <a:endParaRPr lang="zh-CN" altLang="en-US" sz="2400" dirty="0"/>
          </a:p>
        </p:txBody>
      </p:sp>
      <p:pic>
        <p:nvPicPr>
          <p:cNvPr id="4" name="图片 3"/>
          <p:cNvPicPr>
            <a:picLocks noChangeAspect="1"/>
          </p:cNvPicPr>
          <p:nvPr/>
        </p:nvPicPr>
        <p:blipFill>
          <a:blip r:embed="rId2"/>
          <a:stretch>
            <a:fillRect/>
          </a:stretch>
        </p:blipFill>
        <p:spPr>
          <a:xfrm>
            <a:off x="4716016" y="1417341"/>
            <a:ext cx="4298826" cy="3183308"/>
          </a:xfrm>
          <a:prstGeom prst="rect">
            <a:avLst/>
          </a:prstGeom>
        </p:spPr>
      </p:pic>
    </p:spTree>
    <p:extLst>
      <p:ext uri="{BB962C8B-B14F-4D97-AF65-F5344CB8AC3E}">
        <p14:creationId xmlns:p14="http://schemas.microsoft.com/office/powerpoint/2010/main" val="359278388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8373FAAA-5CF3-EC4E-96C1-518AAD1C20BA}"/>
              </a:ext>
            </a:extLst>
          </p:cNvPr>
          <p:cNvSpPr>
            <a:spLocks noGrp="1"/>
          </p:cNvSpPr>
          <p:nvPr>
            <p:ph type="title"/>
          </p:nvPr>
        </p:nvSpPr>
        <p:spPr/>
        <p:txBody>
          <a:bodyPr/>
          <a:lstStyle/>
          <a:p>
            <a:r>
              <a:rPr kumimoji="1" lang="en-US" altLang="zh-CN" dirty="0" err="1"/>
              <a:t>RowHammer</a:t>
            </a:r>
            <a:r>
              <a:rPr kumimoji="1" lang="zh-CN" altLang="en-US" dirty="0"/>
              <a:t> </a:t>
            </a:r>
            <a:r>
              <a:rPr kumimoji="1" lang="en-US" altLang="zh-CN" dirty="0" err="1"/>
              <a:t>ATtack</a:t>
            </a:r>
            <a:endParaRPr kumimoji="1" lang="zh-CN" altLang="en-US" dirty="0"/>
          </a:p>
        </p:txBody>
      </p:sp>
      <p:sp>
        <p:nvSpPr>
          <p:cNvPr id="5" name="文本占位符 4">
            <a:extLst>
              <a:ext uri="{FF2B5EF4-FFF2-40B4-BE49-F238E27FC236}">
                <a16:creationId xmlns:a16="http://schemas.microsoft.com/office/drawing/2014/main" id="{98A9C6D5-A260-394A-BB8F-797F4CB01FCD}"/>
              </a:ext>
            </a:extLst>
          </p:cNvPr>
          <p:cNvSpPr>
            <a:spLocks noGrp="1"/>
          </p:cNvSpPr>
          <p:nvPr>
            <p:ph type="body" idx="1"/>
          </p:nvPr>
        </p:nvSpPr>
        <p:spPr/>
        <p:txBody>
          <a:bodyPr/>
          <a:lstStyle/>
          <a:p>
            <a:endParaRPr kumimoji="1" lang="zh-CN" altLang="en-US"/>
          </a:p>
        </p:txBody>
      </p:sp>
    </p:spTree>
    <p:extLst>
      <p:ext uri="{BB962C8B-B14F-4D97-AF65-F5344CB8AC3E}">
        <p14:creationId xmlns:p14="http://schemas.microsoft.com/office/powerpoint/2010/main" val="276483542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线箭头连接符 23"/>
          <p:cNvCxnSpPr/>
          <p:nvPr/>
        </p:nvCxnSpPr>
        <p:spPr>
          <a:xfrm>
            <a:off x="1798849" y="3087523"/>
            <a:ext cx="1666754"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5" name="直线箭头连接符 24"/>
          <p:cNvCxnSpPr/>
          <p:nvPr/>
        </p:nvCxnSpPr>
        <p:spPr>
          <a:xfrm>
            <a:off x="1798849" y="3332411"/>
            <a:ext cx="1666754" cy="0"/>
          </a:xfrm>
          <a:prstGeom prst="straightConnector1">
            <a:avLst/>
          </a:prstGeom>
          <a:ln w="28575">
            <a:headEnd type="triangle"/>
            <a:tailEnd type="none"/>
          </a:ln>
        </p:spPr>
        <p:style>
          <a:lnRef idx="1">
            <a:schemeClr val="accent1"/>
          </a:lnRef>
          <a:fillRef idx="0">
            <a:schemeClr val="accent1"/>
          </a:fillRef>
          <a:effectRef idx="0">
            <a:schemeClr val="accent1"/>
          </a:effectRef>
          <a:fontRef idx="minor">
            <a:schemeClr val="tx1"/>
          </a:fontRef>
        </p:style>
      </p:cxnSp>
      <p:sp>
        <p:nvSpPr>
          <p:cNvPr id="2" name="Text Placeholder 1"/>
          <p:cNvSpPr>
            <a:spLocks noGrp="1"/>
          </p:cNvSpPr>
          <p:nvPr>
            <p:ph type="body" sz="quarter" idx="10"/>
          </p:nvPr>
        </p:nvSpPr>
        <p:spPr>
          <a:xfrm>
            <a:off x="609600" y="820664"/>
            <a:ext cx="3722225" cy="558743"/>
          </a:xfrm>
        </p:spPr>
        <p:txBody>
          <a:bodyPr/>
          <a:lstStyle/>
          <a:p>
            <a:r>
              <a:rPr kumimoji="1" lang="en-US" altLang="zh-CN" dirty="0" err="1"/>
              <a:t>RowHammer</a:t>
            </a:r>
            <a:r>
              <a:rPr kumimoji="1" lang="zh-CN" altLang="en-US" dirty="0"/>
              <a:t> </a:t>
            </a:r>
            <a:r>
              <a:rPr kumimoji="1" lang="en-US" altLang="zh-CN" dirty="0"/>
              <a:t>Attack</a:t>
            </a:r>
            <a:endParaRPr lang="zh-CN" altLang="en-US" dirty="0"/>
          </a:p>
        </p:txBody>
      </p:sp>
      <p:pic>
        <p:nvPicPr>
          <p:cNvPr id="15" name="图片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8052" y="2716088"/>
            <a:ext cx="943578" cy="943578"/>
          </a:xfrm>
          <a:prstGeom prst="rect">
            <a:avLst/>
          </a:prstGeom>
        </p:spPr>
      </p:pic>
      <p:pic>
        <p:nvPicPr>
          <p:cNvPr id="23" name="图片 2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0831" y="3551848"/>
            <a:ext cx="575560" cy="583077"/>
          </a:xfrm>
          <a:prstGeom prst="rect">
            <a:avLst/>
          </a:prstGeom>
        </p:spPr>
      </p:pic>
      <p:sp>
        <p:nvSpPr>
          <p:cNvPr id="18" name="矩形 17"/>
          <p:cNvSpPr/>
          <p:nvPr/>
        </p:nvSpPr>
        <p:spPr>
          <a:xfrm>
            <a:off x="3952887" y="2946045"/>
            <a:ext cx="386366" cy="386366"/>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lnSpc>
                <a:spcPct val="130000"/>
              </a:lnSpc>
            </a:pPr>
            <a:endParaRPr kumimoji="1" lang="zh-CN" altLang="en-US" sz="900" dirty="0">
              <a:solidFill>
                <a:srgbClr val="FFFFFF"/>
              </a:solidFill>
              <a:latin typeface="微软雅黑" panose="020B0503020204020204" pitchFamily="34" charset="-122"/>
              <a:ea typeface="微软雅黑" panose="020B0503020204020204" pitchFamily="34" charset="-122"/>
            </a:endParaRPr>
          </a:p>
        </p:txBody>
      </p:sp>
      <p:sp>
        <p:nvSpPr>
          <p:cNvPr id="30" name="矩形 29"/>
          <p:cNvSpPr/>
          <p:nvPr/>
        </p:nvSpPr>
        <p:spPr>
          <a:xfrm>
            <a:off x="4339253" y="2946045"/>
            <a:ext cx="386366" cy="386366"/>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lnSpc>
                <a:spcPct val="130000"/>
              </a:lnSpc>
            </a:pPr>
            <a:endParaRPr kumimoji="1" lang="zh-CN" altLang="en-US" sz="900" dirty="0">
              <a:solidFill>
                <a:srgbClr val="FFFFFF"/>
              </a:solidFill>
              <a:latin typeface="微软雅黑" panose="020B0503020204020204" pitchFamily="34" charset="-122"/>
              <a:ea typeface="微软雅黑" panose="020B0503020204020204" pitchFamily="34" charset="-122"/>
            </a:endParaRPr>
          </a:p>
        </p:txBody>
      </p:sp>
      <p:sp>
        <p:nvSpPr>
          <p:cNvPr id="31" name="矩形 30"/>
          <p:cNvSpPr/>
          <p:nvPr/>
        </p:nvSpPr>
        <p:spPr>
          <a:xfrm>
            <a:off x="4725619" y="2946045"/>
            <a:ext cx="386366" cy="386366"/>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lnSpc>
                <a:spcPct val="130000"/>
              </a:lnSpc>
            </a:pPr>
            <a:endParaRPr kumimoji="1" lang="zh-CN" altLang="en-US" sz="900" dirty="0">
              <a:solidFill>
                <a:srgbClr val="FFFFFF"/>
              </a:solidFill>
              <a:latin typeface="微软雅黑" panose="020B0503020204020204" pitchFamily="34" charset="-122"/>
              <a:ea typeface="微软雅黑" panose="020B0503020204020204" pitchFamily="34" charset="-122"/>
            </a:endParaRPr>
          </a:p>
        </p:txBody>
      </p:sp>
      <p:sp>
        <p:nvSpPr>
          <p:cNvPr id="32" name="矩形 31"/>
          <p:cNvSpPr/>
          <p:nvPr/>
        </p:nvSpPr>
        <p:spPr>
          <a:xfrm>
            <a:off x="5111986" y="2946045"/>
            <a:ext cx="386366" cy="386366"/>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lnSpc>
                <a:spcPct val="130000"/>
              </a:lnSpc>
            </a:pPr>
            <a:endParaRPr kumimoji="1" lang="zh-CN" altLang="en-US" sz="900" dirty="0">
              <a:solidFill>
                <a:srgbClr val="FFFFFF"/>
              </a:solidFill>
              <a:latin typeface="微软雅黑" panose="020B0503020204020204" pitchFamily="34" charset="-122"/>
              <a:ea typeface="微软雅黑" panose="020B0503020204020204" pitchFamily="34" charset="-122"/>
            </a:endParaRPr>
          </a:p>
        </p:txBody>
      </p:sp>
      <p:sp>
        <p:nvSpPr>
          <p:cNvPr id="33" name="矩形 32"/>
          <p:cNvSpPr/>
          <p:nvPr/>
        </p:nvSpPr>
        <p:spPr>
          <a:xfrm>
            <a:off x="3952887" y="3332411"/>
            <a:ext cx="386366" cy="386366"/>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lnSpc>
                <a:spcPct val="130000"/>
              </a:lnSpc>
            </a:pPr>
            <a:r>
              <a:rPr kumimoji="1" lang="en-US" altLang="zh-CN" sz="1350" dirty="0">
                <a:solidFill>
                  <a:srgbClr val="000000"/>
                </a:solidFill>
                <a:latin typeface="微软雅黑" panose="020B0503020204020204" pitchFamily="34" charset="-122"/>
                <a:ea typeface="微软雅黑" panose="020B0503020204020204" pitchFamily="34" charset="-122"/>
              </a:rPr>
              <a:t>0</a:t>
            </a:r>
            <a:endParaRPr kumimoji="1" lang="zh-CN" altLang="en-US" sz="900" dirty="0">
              <a:solidFill>
                <a:srgbClr val="000000"/>
              </a:solidFill>
              <a:latin typeface="微软雅黑" panose="020B0503020204020204" pitchFamily="34" charset="-122"/>
              <a:ea typeface="微软雅黑" panose="020B0503020204020204" pitchFamily="34" charset="-122"/>
            </a:endParaRPr>
          </a:p>
        </p:txBody>
      </p:sp>
      <p:sp>
        <p:nvSpPr>
          <p:cNvPr id="34" name="矩形 33"/>
          <p:cNvSpPr/>
          <p:nvPr/>
        </p:nvSpPr>
        <p:spPr>
          <a:xfrm>
            <a:off x="4339253" y="3332411"/>
            <a:ext cx="386366" cy="386366"/>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lnSpc>
                <a:spcPct val="130000"/>
              </a:lnSpc>
            </a:pPr>
            <a:r>
              <a:rPr kumimoji="1" lang="en-US" altLang="zh-CN" sz="1350" dirty="0">
                <a:solidFill>
                  <a:srgbClr val="000000"/>
                </a:solidFill>
                <a:latin typeface="微软雅黑" panose="020B0503020204020204" pitchFamily="34" charset="-122"/>
                <a:ea typeface="微软雅黑" panose="020B0503020204020204" pitchFamily="34" charset="-122"/>
              </a:rPr>
              <a:t>1</a:t>
            </a:r>
            <a:endParaRPr kumimoji="1" lang="zh-CN" altLang="en-US" sz="1350" dirty="0">
              <a:solidFill>
                <a:srgbClr val="000000"/>
              </a:solidFill>
              <a:latin typeface="微软雅黑" panose="020B0503020204020204" pitchFamily="34" charset="-122"/>
              <a:ea typeface="微软雅黑" panose="020B0503020204020204" pitchFamily="34" charset="-122"/>
            </a:endParaRPr>
          </a:p>
        </p:txBody>
      </p:sp>
      <p:sp>
        <p:nvSpPr>
          <p:cNvPr id="35" name="矩形 34"/>
          <p:cNvSpPr/>
          <p:nvPr/>
        </p:nvSpPr>
        <p:spPr>
          <a:xfrm>
            <a:off x="4725619" y="3332411"/>
            <a:ext cx="386366" cy="386366"/>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lnSpc>
                <a:spcPct val="130000"/>
              </a:lnSpc>
            </a:pPr>
            <a:r>
              <a:rPr kumimoji="1" lang="en-US" altLang="zh-CN" sz="1350" dirty="0">
                <a:solidFill>
                  <a:srgbClr val="000000"/>
                </a:solidFill>
                <a:latin typeface="微软雅黑" panose="020B0503020204020204" pitchFamily="34" charset="-122"/>
                <a:ea typeface="微软雅黑" panose="020B0503020204020204" pitchFamily="34" charset="-122"/>
              </a:rPr>
              <a:t>1</a:t>
            </a:r>
            <a:endParaRPr kumimoji="1" lang="zh-CN" altLang="en-US" sz="1350" dirty="0">
              <a:solidFill>
                <a:srgbClr val="000000"/>
              </a:solidFill>
              <a:latin typeface="微软雅黑" panose="020B0503020204020204" pitchFamily="34" charset="-122"/>
              <a:ea typeface="微软雅黑" panose="020B0503020204020204" pitchFamily="34" charset="-122"/>
            </a:endParaRPr>
          </a:p>
        </p:txBody>
      </p:sp>
      <p:sp>
        <p:nvSpPr>
          <p:cNvPr id="36" name="矩形 35"/>
          <p:cNvSpPr/>
          <p:nvPr/>
        </p:nvSpPr>
        <p:spPr>
          <a:xfrm>
            <a:off x="5111986" y="3332411"/>
            <a:ext cx="386366" cy="386366"/>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lnSpc>
                <a:spcPct val="130000"/>
              </a:lnSpc>
            </a:pPr>
            <a:r>
              <a:rPr kumimoji="1" lang="en-US" altLang="zh-CN" sz="1350" dirty="0">
                <a:solidFill>
                  <a:srgbClr val="000000"/>
                </a:solidFill>
                <a:latin typeface="微软雅黑" panose="020B0503020204020204" pitchFamily="34" charset="-122"/>
                <a:ea typeface="微软雅黑" panose="020B0503020204020204" pitchFamily="34" charset="-122"/>
              </a:rPr>
              <a:t>1</a:t>
            </a:r>
            <a:endParaRPr kumimoji="1" lang="zh-CN" altLang="en-US" sz="900" dirty="0">
              <a:solidFill>
                <a:srgbClr val="000000"/>
              </a:solidFill>
              <a:latin typeface="微软雅黑" panose="020B0503020204020204" pitchFamily="34" charset="-122"/>
              <a:ea typeface="微软雅黑" panose="020B0503020204020204" pitchFamily="34" charset="-122"/>
            </a:endParaRPr>
          </a:p>
        </p:txBody>
      </p:sp>
      <p:sp>
        <p:nvSpPr>
          <p:cNvPr id="37" name="矩形 36"/>
          <p:cNvSpPr/>
          <p:nvPr/>
        </p:nvSpPr>
        <p:spPr>
          <a:xfrm>
            <a:off x="3952887" y="3718777"/>
            <a:ext cx="386366" cy="386366"/>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zh-CN"/>
            </a:defPPr>
            <a:lvl1pPr marL="0" algn="l" defTabSz="914377" rtl="0" eaLnBrk="1" latinLnBrk="0" hangingPunct="1">
              <a:defRPr sz="1800" kern="1200">
                <a:solidFill>
                  <a:schemeClr val="lt1"/>
                </a:solidFill>
                <a:latin typeface="+mn-lt"/>
                <a:ea typeface="+mn-ea"/>
                <a:cs typeface="+mn-cs"/>
              </a:defRPr>
            </a:lvl1pPr>
            <a:lvl2pPr marL="457189" algn="l" defTabSz="914377" rtl="0" eaLnBrk="1" latinLnBrk="0" hangingPunct="1">
              <a:defRPr sz="1800" kern="1200">
                <a:solidFill>
                  <a:schemeClr val="lt1"/>
                </a:solidFill>
                <a:latin typeface="+mn-lt"/>
                <a:ea typeface="+mn-ea"/>
                <a:cs typeface="+mn-cs"/>
              </a:defRPr>
            </a:lvl2pPr>
            <a:lvl3pPr marL="914377" algn="l" defTabSz="914377" rtl="0" eaLnBrk="1" latinLnBrk="0" hangingPunct="1">
              <a:defRPr sz="1800" kern="1200">
                <a:solidFill>
                  <a:schemeClr val="lt1"/>
                </a:solidFill>
                <a:latin typeface="+mn-lt"/>
                <a:ea typeface="+mn-ea"/>
                <a:cs typeface="+mn-cs"/>
              </a:defRPr>
            </a:lvl3pPr>
            <a:lvl4pPr marL="1371566" algn="l" defTabSz="914377" rtl="0" eaLnBrk="1" latinLnBrk="0" hangingPunct="1">
              <a:defRPr sz="1800" kern="1200">
                <a:solidFill>
                  <a:schemeClr val="lt1"/>
                </a:solidFill>
                <a:latin typeface="+mn-lt"/>
                <a:ea typeface="+mn-ea"/>
                <a:cs typeface="+mn-cs"/>
              </a:defRPr>
            </a:lvl4pPr>
            <a:lvl5pPr marL="1828754" algn="l" defTabSz="914377" rtl="0" eaLnBrk="1" latinLnBrk="0" hangingPunct="1">
              <a:defRPr sz="1800" kern="1200">
                <a:solidFill>
                  <a:schemeClr val="lt1"/>
                </a:solidFill>
                <a:latin typeface="+mn-lt"/>
                <a:ea typeface="+mn-ea"/>
                <a:cs typeface="+mn-cs"/>
              </a:defRPr>
            </a:lvl5pPr>
            <a:lvl6pPr marL="2285943" algn="l" defTabSz="914377" rtl="0" eaLnBrk="1" latinLnBrk="0" hangingPunct="1">
              <a:defRPr sz="1800" kern="1200">
                <a:solidFill>
                  <a:schemeClr val="lt1"/>
                </a:solidFill>
                <a:latin typeface="+mn-lt"/>
                <a:ea typeface="+mn-ea"/>
                <a:cs typeface="+mn-cs"/>
              </a:defRPr>
            </a:lvl6pPr>
            <a:lvl7pPr marL="2743131" algn="l" defTabSz="914377" rtl="0" eaLnBrk="1" latinLnBrk="0" hangingPunct="1">
              <a:defRPr sz="1800" kern="1200">
                <a:solidFill>
                  <a:schemeClr val="lt1"/>
                </a:solidFill>
                <a:latin typeface="+mn-lt"/>
                <a:ea typeface="+mn-ea"/>
                <a:cs typeface="+mn-cs"/>
              </a:defRPr>
            </a:lvl7pPr>
            <a:lvl8pPr marL="3200320" algn="l" defTabSz="914377" rtl="0" eaLnBrk="1" latinLnBrk="0" hangingPunct="1">
              <a:defRPr sz="1800" kern="1200">
                <a:solidFill>
                  <a:schemeClr val="lt1"/>
                </a:solidFill>
                <a:latin typeface="+mn-lt"/>
                <a:ea typeface="+mn-ea"/>
                <a:cs typeface="+mn-cs"/>
              </a:defRPr>
            </a:lvl8pPr>
            <a:lvl9pPr marL="3657509" algn="l" defTabSz="914377" rtl="0" eaLnBrk="1" latinLnBrk="0" hangingPunct="1">
              <a:defRPr sz="1800" kern="1200">
                <a:solidFill>
                  <a:schemeClr val="lt1"/>
                </a:solidFill>
                <a:latin typeface="+mn-lt"/>
                <a:ea typeface="+mn-ea"/>
                <a:cs typeface="+mn-cs"/>
              </a:defRPr>
            </a:lvl9pPr>
          </a:lstStyle>
          <a:p>
            <a:pPr algn="ctr" defTabSz="685783">
              <a:lnSpc>
                <a:spcPct val="130000"/>
              </a:lnSpc>
            </a:pPr>
            <a:endParaRPr kumimoji="1" lang="zh-CN" altLang="en-US" sz="900" dirty="0">
              <a:solidFill>
                <a:srgbClr val="FFFFFF"/>
              </a:solidFill>
              <a:latin typeface="微软雅黑" panose="020B0503020204020204" pitchFamily="34" charset="-122"/>
              <a:ea typeface="微软雅黑" panose="020B0503020204020204" pitchFamily="34" charset="-122"/>
            </a:endParaRPr>
          </a:p>
        </p:txBody>
      </p:sp>
      <p:sp>
        <p:nvSpPr>
          <p:cNvPr id="38" name="矩形 37"/>
          <p:cNvSpPr/>
          <p:nvPr/>
        </p:nvSpPr>
        <p:spPr>
          <a:xfrm>
            <a:off x="4339253" y="3718777"/>
            <a:ext cx="386366" cy="386366"/>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zh-CN"/>
            </a:defPPr>
            <a:lvl1pPr marL="0" algn="l" defTabSz="914377" rtl="0" eaLnBrk="1" latinLnBrk="0" hangingPunct="1">
              <a:defRPr sz="1800" kern="1200">
                <a:solidFill>
                  <a:schemeClr val="lt1"/>
                </a:solidFill>
                <a:latin typeface="+mn-lt"/>
                <a:ea typeface="+mn-ea"/>
                <a:cs typeface="+mn-cs"/>
              </a:defRPr>
            </a:lvl1pPr>
            <a:lvl2pPr marL="457189" algn="l" defTabSz="914377" rtl="0" eaLnBrk="1" latinLnBrk="0" hangingPunct="1">
              <a:defRPr sz="1800" kern="1200">
                <a:solidFill>
                  <a:schemeClr val="lt1"/>
                </a:solidFill>
                <a:latin typeface="+mn-lt"/>
                <a:ea typeface="+mn-ea"/>
                <a:cs typeface="+mn-cs"/>
              </a:defRPr>
            </a:lvl2pPr>
            <a:lvl3pPr marL="914377" algn="l" defTabSz="914377" rtl="0" eaLnBrk="1" latinLnBrk="0" hangingPunct="1">
              <a:defRPr sz="1800" kern="1200">
                <a:solidFill>
                  <a:schemeClr val="lt1"/>
                </a:solidFill>
                <a:latin typeface="+mn-lt"/>
                <a:ea typeface="+mn-ea"/>
                <a:cs typeface="+mn-cs"/>
              </a:defRPr>
            </a:lvl3pPr>
            <a:lvl4pPr marL="1371566" algn="l" defTabSz="914377" rtl="0" eaLnBrk="1" latinLnBrk="0" hangingPunct="1">
              <a:defRPr sz="1800" kern="1200">
                <a:solidFill>
                  <a:schemeClr val="lt1"/>
                </a:solidFill>
                <a:latin typeface="+mn-lt"/>
                <a:ea typeface="+mn-ea"/>
                <a:cs typeface="+mn-cs"/>
              </a:defRPr>
            </a:lvl4pPr>
            <a:lvl5pPr marL="1828754" algn="l" defTabSz="914377" rtl="0" eaLnBrk="1" latinLnBrk="0" hangingPunct="1">
              <a:defRPr sz="1800" kern="1200">
                <a:solidFill>
                  <a:schemeClr val="lt1"/>
                </a:solidFill>
                <a:latin typeface="+mn-lt"/>
                <a:ea typeface="+mn-ea"/>
                <a:cs typeface="+mn-cs"/>
              </a:defRPr>
            </a:lvl5pPr>
            <a:lvl6pPr marL="2285943" algn="l" defTabSz="914377" rtl="0" eaLnBrk="1" latinLnBrk="0" hangingPunct="1">
              <a:defRPr sz="1800" kern="1200">
                <a:solidFill>
                  <a:schemeClr val="lt1"/>
                </a:solidFill>
                <a:latin typeface="+mn-lt"/>
                <a:ea typeface="+mn-ea"/>
                <a:cs typeface="+mn-cs"/>
              </a:defRPr>
            </a:lvl6pPr>
            <a:lvl7pPr marL="2743131" algn="l" defTabSz="914377" rtl="0" eaLnBrk="1" latinLnBrk="0" hangingPunct="1">
              <a:defRPr sz="1800" kern="1200">
                <a:solidFill>
                  <a:schemeClr val="lt1"/>
                </a:solidFill>
                <a:latin typeface="+mn-lt"/>
                <a:ea typeface="+mn-ea"/>
                <a:cs typeface="+mn-cs"/>
              </a:defRPr>
            </a:lvl7pPr>
            <a:lvl8pPr marL="3200320" algn="l" defTabSz="914377" rtl="0" eaLnBrk="1" latinLnBrk="0" hangingPunct="1">
              <a:defRPr sz="1800" kern="1200">
                <a:solidFill>
                  <a:schemeClr val="lt1"/>
                </a:solidFill>
                <a:latin typeface="+mn-lt"/>
                <a:ea typeface="+mn-ea"/>
                <a:cs typeface="+mn-cs"/>
              </a:defRPr>
            </a:lvl8pPr>
            <a:lvl9pPr marL="3657509" algn="l" defTabSz="914377" rtl="0" eaLnBrk="1" latinLnBrk="0" hangingPunct="1">
              <a:defRPr sz="1800" kern="1200">
                <a:solidFill>
                  <a:schemeClr val="lt1"/>
                </a:solidFill>
                <a:latin typeface="+mn-lt"/>
                <a:ea typeface="+mn-ea"/>
                <a:cs typeface="+mn-cs"/>
              </a:defRPr>
            </a:lvl9pPr>
          </a:lstStyle>
          <a:p>
            <a:pPr algn="ctr" defTabSz="685783">
              <a:lnSpc>
                <a:spcPct val="130000"/>
              </a:lnSpc>
            </a:pPr>
            <a:endParaRPr kumimoji="1" lang="zh-CN" altLang="en-US" sz="900" dirty="0">
              <a:solidFill>
                <a:srgbClr val="FFFFFF"/>
              </a:solidFill>
              <a:latin typeface="微软雅黑" panose="020B0503020204020204" pitchFamily="34" charset="-122"/>
              <a:ea typeface="微软雅黑" panose="020B0503020204020204" pitchFamily="34" charset="-122"/>
            </a:endParaRPr>
          </a:p>
        </p:txBody>
      </p:sp>
      <p:sp>
        <p:nvSpPr>
          <p:cNvPr id="39" name="矩形 38"/>
          <p:cNvSpPr/>
          <p:nvPr/>
        </p:nvSpPr>
        <p:spPr>
          <a:xfrm>
            <a:off x="4725619" y="3718777"/>
            <a:ext cx="386366" cy="386366"/>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zh-CN"/>
            </a:defPPr>
            <a:lvl1pPr marL="0" algn="l" defTabSz="914377" rtl="0" eaLnBrk="1" latinLnBrk="0" hangingPunct="1">
              <a:defRPr sz="1800" kern="1200">
                <a:solidFill>
                  <a:schemeClr val="lt1"/>
                </a:solidFill>
                <a:latin typeface="+mn-lt"/>
                <a:ea typeface="+mn-ea"/>
                <a:cs typeface="+mn-cs"/>
              </a:defRPr>
            </a:lvl1pPr>
            <a:lvl2pPr marL="457189" algn="l" defTabSz="914377" rtl="0" eaLnBrk="1" latinLnBrk="0" hangingPunct="1">
              <a:defRPr sz="1800" kern="1200">
                <a:solidFill>
                  <a:schemeClr val="lt1"/>
                </a:solidFill>
                <a:latin typeface="+mn-lt"/>
                <a:ea typeface="+mn-ea"/>
                <a:cs typeface="+mn-cs"/>
              </a:defRPr>
            </a:lvl2pPr>
            <a:lvl3pPr marL="914377" algn="l" defTabSz="914377" rtl="0" eaLnBrk="1" latinLnBrk="0" hangingPunct="1">
              <a:defRPr sz="1800" kern="1200">
                <a:solidFill>
                  <a:schemeClr val="lt1"/>
                </a:solidFill>
                <a:latin typeface="+mn-lt"/>
                <a:ea typeface="+mn-ea"/>
                <a:cs typeface="+mn-cs"/>
              </a:defRPr>
            </a:lvl3pPr>
            <a:lvl4pPr marL="1371566" algn="l" defTabSz="914377" rtl="0" eaLnBrk="1" latinLnBrk="0" hangingPunct="1">
              <a:defRPr sz="1800" kern="1200">
                <a:solidFill>
                  <a:schemeClr val="lt1"/>
                </a:solidFill>
                <a:latin typeface="+mn-lt"/>
                <a:ea typeface="+mn-ea"/>
                <a:cs typeface="+mn-cs"/>
              </a:defRPr>
            </a:lvl4pPr>
            <a:lvl5pPr marL="1828754" algn="l" defTabSz="914377" rtl="0" eaLnBrk="1" latinLnBrk="0" hangingPunct="1">
              <a:defRPr sz="1800" kern="1200">
                <a:solidFill>
                  <a:schemeClr val="lt1"/>
                </a:solidFill>
                <a:latin typeface="+mn-lt"/>
                <a:ea typeface="+mn-ea"/>
                <a:cs typeface="+mn-cs"/>
              </a:defRPr>
            </a:lvl5pPr>
            <a:lvl6pPr marL="2285943" algn="l" defTabSz="914377" rtl="0" eaLnBrk="1" latinLnBrk="0" hangingPunct="1">
              <a:defRPr sz="1800" kern="1200">
                <a:solidFill>
                  <a:schemeClr val="lt1"/>
                </a:solidFill>
                <a:latin typeface="+mn-lt"/>
                <a:ea typeface="+mn-ea"/>
                <a:cs typeface="+mn-cs"/>
              </a:defRPr>
            </a:lvl6pPr>
            <a:lvl7pPr marL="2743131" algn="l" defTabSz="914377" rtl="0" eaLnBrk="1" latinLnBrk="0" hangingPunct="1">
              <a:defRPr sz="1800" kern="1200">
                <a:solidFill>
                  <a:schemeClr val="lt1"/>
                </a:solidFill>
                <a:latin typeface="+mn-lt"/>
                <a:ea typeface="+mn-ea"/>
                <a:cs typeface="+mn-cs"/>
              </a:defRPr>
            </a:lvl7pPr>
            <a:lvl8pPr marL="3200320" algn="l" defTabSz="914377" rtl="0" eaLnBrk="1" latinLnBrk="0" hangingPunct="1">
              <a:defRPr sz="1800" kern="1200">
                <a:solidFill>
                  <a:schemeClr val="lt1"/>
                </a:solidFill>
                <a:latin typeface="+mn-lt"/>
                <a:ea typeface="+mn-ea"/>
                <a:cs typeface="+mn-cs"/>
              </a:defRPr>
            </a:lvl8pPr>
            <a:lvl9pPr marL="3657509" algn="l" defTabSz="914377" rtl="0" eaLnBrk="1" latinLnBrk="0" hangingPunct="1">
              <a:defRPr sz="1800" kern="1200">
                <a:solidFill>
                  <a:schemeClr val="lt1"/>
                </a:solidFill>
                <a:latin typeface="+mn-lt"/>
                <a:ea typeface="+mn-ea"/>
                <a:cs typeface="+mn-cs"/>
              </a:defRPr>
            </a:lvl9pPr>
          </a:lstStyle>
          <a:p>
            <a:pPr algn="ctr" defTabSz="685783">
              <a:lnSpc>
                <a:spcPct val="130000"/>
              </a:lnSpc>
            </a:pPr>
            <a:endParaRPr kumimoji="1" lang="zh-CN" altLang="en-US" sz="900" dirty="0">
              <a:solidFill>
                <a:srgbClr val="FFFFFF"/>
              </a:solidFill>
              <a:latin typeface="微软雅黑" panose="020B0503020204020204" pitchFamily="34" charset="-122"/>
              <a:ea typeface="微软雅黑" panose="020B0503020204020204" pitchFamily="34" charset="-122"/>
            </a:endParaRPr>
          </a:p>
        </p:txBody>
      </p:sp>
      <p:sp>
        <p:nvSpPr>
          <p:cNvPr id="40" name="矩形 39"/>
          <p:cNvSpPr/>
          <p:nvPr/>
        </p:nvSpPr>
        <p:spPr>
          <a:xfrm>
            <a:off x="5111986" y="3718777"/>
            <a:ext cx="386366" cy="386366"/>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zh-CN"/>
            </a:defPPr>
            <a:lvl1pPr marL="0" algn="l" defTabSz="914377" rtl="0" eaLnBrk="1" latinLnBrk="0" hangingPunct="1">
              <a:defRPr sz="1800" kern="1200">
                <a:solidFill>
                  <a:schemeClr val="lt1"/>
                </a:solidFill>
                <a:latin typeface="+mn-lt"/>
                <a:ea typeface="+mn-ea"/>
                <a:cs typeface="+mn-cs"/>
              </a:defRPr>
            </a:lvl1pPr>
            <a:lvl2pPr marL="457189" algn="l" defTabSz="914377" rtl="0" eaLnBrk="1" latinLnBrk="0" hangingPunct="1">
              <a:defRPr sz="1800" kern="1200">
                <a:solidFill>
                  <a:schemeClr val="lt1"/>
                </a:solidFill>
                <a:latin typeface="+mn-lt"/>
                <a:ea typeface="+mn-ea"/>
                <a:cs typeface="+mn-cs"/>
              </a:defRPr>
            </a:lvl2pPr>
            <a:lvl3pPr marL="914377" algn="l" defTabSz="914377" rtl="0" eaLnBrk="1" latinLnBrk="0" hangingPunct="1">
              <a:defRPr sz="1800" kern="1200">
                <a:solidFill>
                  <a:schemeClr val="lt1"/>
                </a:solidFill>
                <a:latin typeface="+mn-lt"/>
                <a:ea typeface="+mn-ea"/>
                <a:cs typeface="+mn-cs"/>
              </a:defRPr>
            </a:lvl3pPr>
            <a:lvl4pPr marL="1371566" algn="l" defTabSz="914377" rtl="0" eaLnBrk="1" latinLnBrk="0" hangingPunct="1">
              <a:defRPr sz="1800" kern="1200">
                <a:solidFill>
                  <a:schemeClr val="lt1"/>
                </a:solidFill>
                <a:latin typeface="+mn-lt"/>
                <a:ea typeface="+mn-ea"/>
                <a:cs typeface="+mn-cs"/>
              </a:defRPr>
            </a:lvl4pPr>
            <a:lvl5pPr marL="1828754" algn="l" defTabSz="914377" rtl="0" eaLnBrk="1" latinLnBrk="0" hangingPunct="1">
              <a:defRPr sz="1800" kern="1200">
                <a:solidFill>
                  <a:schemeClr val="lt1"/>
                </a:solidFill>
                <a:latin typeface="+mn-lt"/>
                <a:ea typeface="+mn-ea"/>
                <a:cs typeface="+mn-cs"/>
              </a:defRPr>
            </a:lvl5pPr>
            <a:lvl6pPr marL="2285943" algn="l" defTabSz="914377" rtl="0" eaLnBrk="1" latinLnBrk="0" hangingPunct="1">
              <a:defRPr sz="1800" kern="1200">
                <a:solidFill>
                  <a:schemeClr val="lt1"/>
                </a:solidFill>
                <a:latin typeface="+mn-lt"/>
                <a:ea typeface="+mn-ea"/>
                <a:cs typeface="+mn-cs"/>
              </a:defRPr>
            </a:lvl6pPr>
            <a:lvl7pPr marL="2743131" algn="l" defTabSz="914377" rtl="0" eaLnBrk="1" latinLnBrk="0" hangingPunct="1">
              <a:defRPr sz="1800" kern="1200">
                <a:solidFill>
                  <a:schemeClr val="lt1"/>
                </a:solidFill>
                <a:latin typeface="+mn-lt"/>
                <a:ea typeface="+mn-ea"/>
                <a:cs typeface="+mn-cs"/>
              </a:defRPr>
            </a:lvl7pPr>
            <a:lvl8pPr marL="3200320" algn="l" defTabSz="914377" rtl="0" eaLnBrk="1" latinLnBrk="0" hangingPunct="1">
              <a:defRPr sz="1800" kern="1200">
                <a:solidFill>
                  <a:schemeClr val="lt1"/>
                </a:solidFill>
                <a:latin typeface="+mn-lt"/>
                <a:ea typeface="+mn-ea"/>
                <a:cs typeface="+mn-cs"/>
              </a:defRPr>
            </a:lvl8pPr>
            <a:lvl9pPr marL="3657509" algn="l" defTabSz="914377" rtl="0" eaLnBrk="1" latinLnBrk="0" hangingPunct="1">
              <a:defRPr sz="1800" kern="1200">
                <a:solidFill>
                  <a:schemeClr val="lt1"/>
                </a:solidFill>
                <a:latin typeface="+mn-lt"/>
                <a:ea typeface="+mn-ea"/>
                <a:cs typeface="+mn-cs"/>
              </a:defRPr>
            </a:lvl9pPr>
          </a:lstStyle>
          <a:p>
            <a:pPr algn="ctr" defTabSz="685783">
              <a:lnSpc>
                <a:spcPct val="130000"/>
              </a:lnSpc>
            </a:pPr>
            <a:endParaRPr kumimoji="1" lang="zh-CN" altLang="en-US" sz="900" dirty="0">
              <a:solidFill>
                <a:srgbClr val="FFFFFF"/>
              </a:solidFill>
              <a:latin typeface="微软雅黑" panose="020B0503020204020204" pitchFamily="34" charset="-122"/>
              <a:ea typeface="微软雅黑" panose="020B0503020204020204" pitchFamily="34" charset="-122"/>
            </a:endParaRPr>
          </a:p>
        </p:txBody>
      </p:sp>
      <p:sp>
        <p:nvSpPr>
          <p:cNvPr id="41" name="矩形 40"/>
          <p:cNvSpPr/>
          <p:nvPr/>
        </p:nvSpPr>
        <p:spPr>
          <a:xfrm>
            <a:off x="3952887" y="4105144"/>
            <a:ext cx="386366" cy="386366"/>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zh-CN"/>
            </a:defPPr>
            <a:lvl1pPr marL="0" algn="l" defTabSz="914377" rtl="0" eaLnBrk="1" latinLnBrk="0" hangingPunct="1">
              <a:defRPr sz="1800" kern="1200">
                <a:solidFill>
                  <a:schemeClr val="lt1"/>
                </a:solidFill>
                <a:latin typeface="+mn-lt"/>
                <a:ea typeface="+mn-ea"/>
                <a:cs typeface="+mn-cs"/>
              </a:defRPr>
            </a:lvl1pPr>
            <a:lvl2pPr marL="457189" algn="l" defTabSz="914377" rtl="0" eaLnBrk="1" latinLnBrk="0" hangingPunct="1">
              <a:defRPr sz="1800" kern="1200">
                <a:solidFill>
                  <a:schemeClr val="lt1"/>
                </a:solidFill>
                <a:latin typeface="+mn-lt"/>
                <a:ea typeface="+mn-ea"/>
                <a:cs typeface="+mn-cs"/>
              </a:defRPr>
            </a:lvl2pPr>
            <a:lvl3pPr marL="914377" algn="l" defTabSz="914377" rtl="0" eaLnBrk="1" latinLnBrk="0" hangingPunct="1">
              <a:defRPr sz="1800" kern="1200">
                <a:solidFill>
                  <a:schemeClr val="lt1"/>
                </a:solidFill>
                <a:latin typeface="+mn-lt"/>
                <a:ea typeface="+mn-ea"/>
                <a:cs typeface="+mn-cs"/>
              </a:defRPr>
            </a:lvl3pPr>
            <a:lvl4pPr marL="1371566" algn="l" defTabSz="914377" rtl="0" eaLnBrk="1" latinLnBrk="0" hangingPunct="1">
              <a:defRPr sz="1800" kern="1200">
                <a:solidFill>
                  <a:schemeClr val="lt1"/>
                </a:solidFill>
                <a:latin typeface="+mn-lt"/>
                <a:ea typeface="+mn-ea"/>
                <a:cs typeface="+mn-cs"/>
              </a:defRPr>
            </a:lvl4pPr>
            <a:lvl5pPr marL="1828754" algn="l" defTabSz="914377" rtl="0" eaLnBrk="1" latinLnBrk="0" hangingPunct="1">
              <a:defRPr sz="1800" kern="1200">
                <a:solidFill>
                  <a:schemeClr val="lt1"/>
                </a:solidFill>
                <a:latin typeface="+mn-lt"/>
                <a:ea typeface="+mn-ea"/>
                <a:cs typeface="+mn-cs"/>
              </a:defRPr>
            </a:lvl5pPr>
            <a:lvl6pPr marL="2285943" algn="l" defTabSz="914377" rtl="0" eaLnBrk="1" latinLnBrk="0" hangingPunct="1">
              <a:defRPr sz="1800" kern="1200">
                <a:solidFill>
                  <a:schemeClr val="lt1"/>
                </a:solidFill>
                <a:latin typeface="+mn-lt"/>
                <a:ea typeface="+mn-ea"/>
                <a:cs typeface="+mn-cs"/>
              </a:defRPr>
            </a:lvl6pPr>
            <a:lvl7pPr marL="2743131" algn="l" defTabSz="914377" rtl="0" eaLnBrk="1" latinLnBrk="0" hangingPunct="1">
              <a:defRPr sz="1800" kern="1200">
                <a:solidFill>
                  <a:schemeClr val="lt1"/>
                </a:solidFill>
                <a:latin typeface="+mn-lt"/>
                <a:ea typeface="+mn-ea"/>
                <a:cs typeface="+mn-cs"/>
              </a:defRPr>
            </a:lvl7pPr>
            <a:lvl8pPr marL="3200320" algn="l" defTabSz="914377" rtl="0" eaLnBrk="1" latinLnBrk="0" hangingPunct="1">
              <a:defRPr sz="1800" kern="1200">
                <a:solidFill>
                  <a:schemeClr val="lt1"/>
                </a:solidFill>
                <a:latin typeface="+mn-lt"/>
                <a:ea typeface="+mn-ea"/>
                <a:cs typeface="+mn-cs"/>
              </a:defRPr>
            </a:lvl8pPr>
            <a:lvl9pPr marL="3657509" algn="l" defTabSz="914377" rtl="0" eaLnBrk="1" latinLnBrk="0" hangingPunct="1">
              <a:defRPr sz="1800" kern="1200">
                <a:solidFill>
                  <a:schemeClr val="lt1"/>
                </a:solidFill>
                <a:latin typeface="+mn-lt"/>
                <a:ea typeface="+mn-ea"/>
                <a:cs typeface="+mn-cs"/>
              </a:defRPr>
            </a:lvl9pPr>
          </a:lstStyle>
          <a:p>
            <a:pPr algn="ctr" defTabSz="685783">
              <a:lnSpc>
                <a:spcPct val="130000"/>
              </a:lnSpc>
            </a:pPr>
            <a:endParaRPr kumimoji="1" lang="zh-CN" altLang="en-US" sz="900" dirty="0">
              <a:solidFill>
                <a:srgbClr val="FFFFFF"/>
              </a:solidFill>
              <a:latin typeface="微软雅黑" panose="020B0503020204020204" pitchFamily="34" charset="-122"/>
              <a:ea typeface="微软雅黑" panose="020B0503020204020204" pitchFamily="34" charset="-122"/>
            </a:endParaRPr>
          </a:p>
        </p:txBody>
      </p:sp>
      <p:sp>
        <p:nvSpPr>
          <p:cNvPr id="42" name="矩形 41"/>
          <p:cNvSpPr/>
          <p:nvPr/>
        </p:nvSpPr>
        <p:spPr>
          <a:xfrm>
            <a:off x="4339253" y="4105144"/>
            <a:ext cx="386366" cy="386366"/>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zh-CN"/>
            </a:defPPr>
            <a:lvl1pPr marL="0" algn="l" defTabSz="914377" rtl="0" eaLnBrk="1" latinLnBrk="0" hangingPunct="1">
              <a:defRPr sz="1800" kern="1200">
                <a:solidFill>
                  <a:schemeClr val="lt1"/>
                </a:solidFill>
                <a:latin typeface="+mn-lt"/>
                <a:ea typeface="+mn-ea"/>
                <a:cs typeface="+mn-cs"/>
              </a:defRPr>
            </a:lvl1pPr>
            <a:lvl2pPr marL="457189" algn="l" defTabSz="914377" rtl="0" eaLnBrk="1" latinLnBrk="0" hangingPunct="1">
              <a:defRPr sz="1800" kern="1200">
                <a:solidFill>
                  <a:schemeClr val="lt1"/>
                </a:solidFill>
                <a:latin typeface="+mn-lt"/>
                <a:ea typeface="+mn-ea"/>
                <a:cs typeface="+mn-cs"/>
              </a:defRPr>
            </a:lvl2pPr>
            <a:lvl3pPr marL="914377" algn="l" defTabSz="914377" rtl="0" eaLnBrk="1" latinLnBrk="0" hangingPunct="1">
              <a:defRPr sz="1800" kern="1200">
                <a:solidFill>
                  <a:schemeClr val="lt1"/>
                </a:solidFill>
                <a:latin typeface="+mn-lt"/>
                <a:ea typeface="+mn-ea"/>
                <a:cs typeface="+mn-cs"/>
              </a:defRPr>
            </a:lvl3pPr>
            <a:lvl4pPr marL="1371566" algn="l" defTabSz="914377" rtl="0" eaLnBrk="1" latinLnBrk="0" hangingPunct="1">
              <a:defRPr sz="1800" kern="1200">
                <a:solidFill>
                  <a:schemeClr val="lt1"/>
                </a:solidFill>
                <a:latin typeface="+mn-lt"/>
                <a:ea typeface="+mn-ea"/>
                <a:cs typeface="+mn-cs"/>
              </a:defRPr>
            </a:lvl4pPr>
            <a:lvl5pPr marL="1828754" algn="l" defTabSz="914377" rtl="0" eaLnBrk="1" latinLnBrk="0" hangingPunct="1">
              <a:defRPr sz="1800" kern="1200">
                <a:solidFill>
                  <a:schemeClr val="lt1"/>
                </a:solidFill>
                <a:latin typeface="+mn-lt"/>
                <a:ea typeface="+mn-ea"/>
                <a:cs typeface="+mn-cs"/>
              </a:defRPr>
            </a:lvl5pPr>
            <a:lvl6pPr marL="2285943" algn="l" defTabSz="914377" rtl="0" eaLnBrk="1" latinLnBrk="0" hangingPunct="1">
              <a:defRPr sz="1800" kern="1200">
                <a:solidFill>
                  <a:schemeClr val="lt1"/>
                </a:solidFill>
                <a:latin typeface="+mn-lt"/>
                <a:ea typeface="+mn-ea"/>
                <a:cs typeface="+mn-cs"/>
              </a:defRPr>
            </a:lvl6pPr>
            <a:lvl7pPr marL="2743131" algn="l" defTabSz="914377" rtl="0" eaLnBrk="1" latinLnBrk="0" hangingPunct="1">
              <a:defRPr sz="1800" kern="1200">
                <a:solidFill>
                  <a:schemeClr val="lt1"/>
                </a:solidFill>
                <a:latin typeface="+mn-lt"/>
                <a:ea typeface="+mn-ea"/>
                <a:cs typeface="+mn-cs"/>
              </a:defRPr>
            </a:lvl7pPr>
            <a:lvl8pPr marL="3200320" algn="l" defTabSz="914377" rtl="0" eaLnBrk="1" latinLnBrk="0" hangingPunct="1">
              <a:defRPr sz="1800" kern="1200">
                <a:solidFill>
                  <a:schemeClr val="lt1"/>
                </a:solidFill>
                <a:latin typeface="+mn-lt"/>
                <a:ea typeface="+mn-ea"/>
                <a:cs typeface="+mn-cs"/>
              </a:defRPr>
            </a:lvl8pPr>
            <a:lvl9pPr marL="3657509" algn="l" defTabSz="914377" rtl="0" eaLnBrk="1" latinLnBrk="0" hangingPunct="1">
              <a:defRPr sz="1800" kern="1200">
                <a:solidFill>
                  <a:schemeClr val="lt1"/>
                </a:solidFill>
                <a:latin typeface="+mn-lt"/>
                <a:ea typeface="+mn-ea"/>
                <a:cs typeface="+mn-cs"/>
              </a:defRPr>
            </a:lvl9pPr>
          </a:lstStyle>
          <a:p>
            <a:pPr algn="ctr" defTabSz="685783">
              <a:lnSpc>
                <a:spcPct val="130000"/>
              </a:lnSpc>
            </a:pPr>
            <a:endParaRPr kumimoji="1" lang="zh-CN" altLang="en-US" sz="900" dirty="0">
              <a:solidFill>
                <a:srgbClr val="FFFFFF"/>
              </a:solidFill>
              <a:latin typeface="微软雅黑" panose="020B0503020204020204" pitchFamily="34" charset="-122"/>
              <a:ea typeface="微软雅黑" panose="020B0503020204020204" pitchFamily="34" charset="-122"/>
            </a:endParaRPr>
          </a:p>
        </p:txBody>
      </p:sp>
      <p:sp>
        <p:nvSpPr>
          <p:cNvPr id="43" name="矩形 42"/>
          <p:cNvSpPr/>
          <p:nvPr/>
        </p:nvSpPr>
        <p:spPr>
          <a:xfrm>
            <a:off x="4725619" y="4105144"/>
            <a:ext cx="386366" cy="386366"/>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zh-CN"/>
            </a:defPPr>
            <a:lvl1pPr marL="0" algn="l" defTabSz="914377" rtl="0" eaLnBrk="1" latinLnBrk="0" hangingPunct="1">
              <a:defRPr sz="1800" kern="1200">
                <a:solidFill>
                  <a:schemeClr val="lt1"/>
                </a:solidFill>
                <a:latin typeface="+mn-lt"/>
                <a:ea typeface="+mn-ea"/>
                <a:cs typeface="+mn-cs"/>
              </a:defRPr>
            </a:lvl1pPr>
            <a:lvl2pPr marL="457189" algn="l" defTabSz="914377" rtl="0" eaLnBrk="1" latinLnBrk="0" hangingPunct="1">
              <a:defRPr sz="1800" kern="1200">
                <a:solidFill>
                  <a:schemeClr val="lt1"/>
                </a:solidFill>
                <a:latin typeface="+mn-lt"/>
                <a:ea typeface="+mn-ea"/>
                <a:cs typeface="+mn-cs"/>
              </a:defRPr>
            </a:lvl2pPr>
            <a:lvl3pPr marL="914377" algn="l" defTabSz="914377" rtl="0" eaLnBrk="1" latinLnBrk="0" hangingPunct="1">
              <a:defRPr sz="1800" kern="1200">
                <a:solidFill>
                  <a:schemeClr val="lt1"/>
                </a:solidFill>
                <a:latin typeface="+mn-lt"/>
                <a:ea typeface="+mn-ea"/>
                <a:cs typeface="+mn-cs"/>
              </a:defRPr>
            </a:lvl3pPr>
            <a:lvl4pPr marL="1371566" algn="l" defTabSz="914377" rtl="0" eaLnBrk="1" latinLnBrk="0" hangingPunct="1">
              <a:defRPr sz="1800" kern="1200">
                <a:solidFill>
                  <a:schemeClr val="lt1"/>
                </a:solidFill>
                <a:latin typeface="+mn-lt"/>
                <a:ea typeface="+mn-ea"/>
                <a:cs typeface="+mn-cs"/>
              </a:defRPr>
            </a:lvl4pPr>
            <a:lvl5pPr marL="1828754" algn="l" defTabSz="914377" rtl="0" eaLnBrk="1" latinLnBrk="0" hangingPunct="1">
              <a:defRPr sz="1800" kern="1200">
                <a:solidFill>
                  <a:schemeClr val="lt1"/>
                </a:solidFill>
                <a:latin typeface="+mn-lt"/>
                <a:ea typeface="+mn-ea"/>
                <a:cs typeface="+mn-cs"/>
              </a:defRPr>
            </a:lvl5pPr>
            <a:lvl6pPr marL="2285943" algn="l" defTabSz="914377" rtl="0" eaLnBrk="1" latinLnBrk="0" hangingPunct="1">
              <a:defRPr sz="1800" kern="1200">
                <a:solidFill>
                  <a:schemeClr val="lt1"/>
                </a:solidFill>
                <a:latin typeface="+mn-lt"/>
                <a:ea typeface="+mn-ea"/>
                <a:cs typeface="+mn-cs"/>
              </a:defRPr>
            </a:lvl6pPr>
            <a:lvl7pPr marL="2743131" algn="l" defTabSz="914377" rtl="0" eaLnBrk="1" latinLnBrk="0" hangingPunct="1">
              <a:defRPr sz="1800" kern="1200">
                <a:solidFill>
                  <a:schemeClr val="lt1"/>
                </a:solidFill>
                <a:latin typeface="+mn-lt"/>
                <a:ea typeface="+mn-ea"/>
                <a:cs typeface="+mn-cs"/>
              </a:defRPr>
            </a:lvl7pPr>
            <a:lvl8pPr marL="3200320" algn="l" defTabSz="914377" rtl="0" eaLnBrk="1" latinLnBrk="0" hangingPunct="1">
              <a:defRPr sz="1800" kern="1200">
                <a:solidFill>
                  <a:schemeClr val="lt1"/>
                </a:solidFill>
                <a:latin typeface="+mn-lt"/>
                <a:ea typeface="+mn-ea"/>
                <a:cs typeface="+mn-cs"/>
              </a:defRPr>
            </a:lvl8pPr>
            <a:lvl9pPr marL="3657509" algn="l" defTabSz="914377" rtl="0" eaLnBrk="1" latinLnBrk="0" hangingPunct="1">
              <a:defRPr sz="1800" kern="1200">
                <a:solidFill>
                  <a:schemeClr val="lt1"/>
                </a:solidFill>
                <a:latin typeface="+mn-lt"/>
                <a:ea typeface="+mn-ea"/>
                <a:cs typeface="+mn-cs"/>
              </a:defRPr>
            </a:lvl9pPr>
          </a:lstStyle>
          <a:p>
            <a:pPr algn="ctr" defTabSz="685783">
              <a:lnSpc>
                <a:spcPct val="130000"/>
              </a:lnSpc>
            </a:pPr>
            <a:endParaRPr kumimoji="1" lang="zh-CN" altLang="en-US" sz="900" dirty="0">
              <a:solidFill>
                <a:srgbClr val="FFFFFF"/>
              </a:solidFill>
              <a:latin typeface="微软雅黑" panose="020B0503020204020204" pitchFamily="34" charset="-122"/>
              <a:ea typeface="微软雅黑" panose="020B0503020204020204" pitchFamily="34" charset="-122"/>
            </a:endParaRPr>
          </a:p>
        </p:txBody>
      </p:sp>
      <p:sp>
        <p:nvSpPr>
          <p:cNvPr id="44" name="矩形 43"/>
          <p:cNvSpPr/>
          <p:nvPr/>
        </p:nvSpPr>
        <p:spPr>
          <a:xfrm>
            <a:off x="5111986" y="4105144"/>
            <a:ext cx="386366" cy="386366"/>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zh-CN"/>
            </a:defPPr>
            <a:lvl1pPr marL="0" algn="l" defTabSz="914377" rtl="0" eaLnBrk="1" latinLnBrk="0" hangingPunct="1">
              <a:defRPr sz="1800" kern="1200">
                <a:solidFill>
                  <a:schemeClr val="lt1"/>
                </a:solidFill>
                <a:latin typeface="+mn-lt"/>
                <a:ea typeface="+mn-ea"/>
                <a:cs typeface="+mn-cs"/>
              </a:defRPr>
            </a:lvl1pPr>
            <a:lvl2pPr marL="457189" algn="l" defTabSz="914377" rtl="0" eaLnBrk="1" latinLnBrk="0" hangingPunct="1">
              <a:defRPr sz="1800" kern="1200">
                <a:solidFill>
                  <a:schemeClr val="lt1"/>
                </a:solidFill>
                <a:latin typeface="+mn-lt"/>
                <a:ea typeface="+mn-ea"/>
                <a:cs typeface="+mn-cs"/>
              </a:defRPr>
            </a:lvl2pPr>
            <a:lvl3pPr marL="914377" algn="l" defTabSz="914377" rtl="0" eaLnBrk="1" latinLnBrk="0" hangingPunct="1">
              <a:defRPr sz="1800" kern="1200">
                <a:solidFill>
                  <a:schemeClr val="lt1"/>
                </a:solidFill>
                <a:latin typeface="+mn-lt"/>
                <a:ea typeface="+mn-ea"/>
                <a:cs typeface="+mn-cs"/>
              </a:defRPr>
            </a:lvl3pPr>
            <a:lvl4pPr marL="1371566" algn="l" defTabSz="914377" rtl="0" eaLnBrk="1" latinLnBrk="0" hangingPunct="1">
              <a:defRPr sz="1800" kern="1200">
                <a:solidFill>
                  <a:schemeClr val="lt1"/>
                </a:solidFill>
                <a:latin typeface="+mn-lt"/>
                <a:ea typeface="+mn-ea"/>
                <a:cs typeface="+mn-cs"/>
              </a:defRPr>
            </a:lvl4pPr>
            <a:lvl5pPr marL="1828754" algn="l" defTabSz="914377" rtl="0" eaLnBrk="1" latinLnBrk="0" hangingPunct="1">
              <a:defRPr sz="1800" kern="1200">
                <a:solidFill>
                  <a:schemeClr val="lt1"/>
                </a:solidFill>
                <a:latin typeface="+mn-lt"/>
                <a:ea typeface="+mn-ea"/>
                <a:cs typeface="+mn-cs"/>
              </a:defRPr>
            </a:lvl5pPr>
            <a:lvl6pPr marL="2285943" algn="l" defTabSz="914377" rtl="0" eaLnBrk="1" latinLnBrk="0" hangingPunct="1">
              <a:defRPr sz="1800" kern="1200">
                <a:solidFill>
                  <a:schemeClr val="lt1"/>
                </a:solidFill>
                <a:latin typeface="+mn-lt"/>
                <a:ea typeface="+mn-ea"/>
                <a:cs typeface="+mn-cs"/>
              </a:defRPr>
            </a:lvl6pPr>
            <a:lvl7pPr marL="2743131" algn="l" defTabSz="914377" rtl="0" eaLnBrk="1" latinLnBrk="0" hangingPunct="1">
              <a:defRPr sz="1800" kern="1200">
                <a:solidFill>
                  <a:schemeClr val="lt1"/>
                </a:solidFill>
                <a:latin typeface="+mn-lt"/>
                <a:ea typeface="+mn-ea"/>
                <a:cs typeface="+mn-cs"/>
              </a:defRPr>
            </a:lvl7pPr>
            <a:lvl8pPr marL="3200320" algn="l" defTabSz="914377" rtl="0" eaLnBrk="1" latinLnBrk="0" hangingPunct="1">
              <a:defRPr sz="1800" kern="1200">
                <a:solidFill>
                  <a:schemeClr val="lt1"/>
                </a:solidFill>
                <a:latin typeface="+mn-lt"/>
                <a:ea typeface="+mn-ea"/>
                <a:cs typeface="+mn-cs"/>
              </a:defRPr>
            </a:lvl8pPr>
            <a:lvl9pPr marL="3657509" algn="l" defTabSz="914377" rtl="0" eaLnBrk="1" latinLnBrk="0" hangingPunct="1">
              <a:defRPr sz="1800" kern="1200">
                <a:solidFill>
                  <a:schemeClr val="lt1"/>
                </a:solidFill>
                <a:latin typeface="+mn-lt"/>
                <a:ea typeface="+mn-ea"/>
                <a:cs typeface="+mn-cs"/>
              </a:defRPr>
            </a:lvl9pPr>
          </a:lstStyle>
          <a:p>
            <a:pPr algn="ctr" defTabSz="685783">
              <a:lnSpc>
                <a:spcPct val="130000"/>
              </a:lnSpc>
            </a:pPr>
            <a:endParaRPr kumimoji="1" lang="zh-CN" altLang="en-US" sz="900" dirty="0">
              <a:solidFill>
                <a:srgbClr val="FFFFFF"/>
              </a:solidFill>
              <a:latin typeface="微软雅黑" panose="020B0503020204020204" pitchFamily="34" charset="-122"/>
              <a:ea typeface="微软雅黑" panose="020B0503020204020204" pitchFamily="34" charset="-122"/>
            </a:endParaRPr>
          </a:p>
        </p:txBody>
      </p:sp>
      <p:sp>
        <p:nvSpPr>
          <p:cNvPr id="45" name="矩形 44"/>
          <p:cNvSpPr/>
          <p:nvPr/>
        </p:nvSpPr>
        <p:spPr>
          <a:xfrm>
            <a:off x="3952887" y="2166658"/>
            <a:ext cx="386366" cy="386366"/>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zh-CN"/>
            </a:defPPr>
            <a:lvl1pPr marL="0" algn="l" defTabSz="914377" rtl="0" eaLnBrk="1" latinLnBrk="0" hangingPunct="1">
              <a:defRPr sz="1800" kern="1200">
                <a:solidFill>
                  <a:schemeClr val="lt1"/>
                </a:solidFill>
                <a:latin typeface="+mn-lt"/>
                <a:ea typeface="+mn-ea"/>
                <a:cs typeface="+mn-cs"/>
              </a:defRPr>
            </a:lvl1pPr>
            <a:lvl2pPr marL="457189" algn="l" defTabSz="914377" rtl="0" eaLnBrk="1" latinLnBrk="0" hangingPunct="1">
              <a:defRPr sz="1800" kern="1200">
                <a:solidFill>
                  <a:schemeClr val="lt1"/>
                </a:solidFill>
                <a:latin typeface="+mn-lt"/>
                <a:ea typeface="+mn-ea"/>
                <a:cs typeface="+mn-cs"/>
              </a:defRPr>
            </a:lvl2pPr>
            <a:lvl3pPr marL="914377" algn="l" defTabSz="914377" rtl="0" eaLnBrk="1" latinLnBrk="0" hangingPunct="1">
              <a:defRPr sz="1800" kern="1200">
                <a:solidFill>
                  <a:schemeClr val="lt1"/>
                </a:solidFill>
                <a:latin typeface="+mn-lt"/>
                <a:ea typeface="+mn-ea"/>
                <a:cs typeface="+mn-cs"/>
              </a:defRPr>
            </a:lvl3pPr>
            <a:lvl4pPr marL="1371566" algn="l" defTabSz="914377" rtl="0" eaLnBrk="1" latinLnBrk="0" hangingPunct="1">
              <a:defRPr sz="1800" kern="1200">
                <a:solidFill>
                  <a:schemeClr val="lt1"/>
                </a:solidFill>
                <a:latin typeface="+mn-lt"/>
                <a:ea typeface="+mn-ea"/>
                <a:cs typeface="+mn-cs"/>
              </a:defRPr>
            </a:lvl4pPr>
            <a:lvl5pPr marL="1828754" algn="l" defTabSz="914377" rtl="0" eaLnBrk="1" latinLnBrk="0" hangingPunct="1">
              <a:defRPr sz="1800" kern="1200">
                <a:solidFill>
                  <a:schemeClr val="lt1"/>
                </a:solidFill>
                <a:latin typeface="+mn-lt"/>
                <a:ea typeface="+mn-ea"/>
                <a:cs typeface="+mn-cs"/>
              </a:defRPr>
            </a:lvl5pPr>
            <a:lvl6pPr marL="2285943" algn="l" defTabSz="914377" rtl="0" eaLnBrk="1" latinLnBrk="0" hangingPunct="1">
              <a:defRPr sz="1800" kern="1200">
                <a:solidFill>
                  <a:schemeClr val="lt1"/>
                </a:solidFill>
                <a:latin typeface="+mn-lt"/>
                <a:ea typeface="+mn-ea"/>
                <a:cs typeface="+mn-cs"/>
              </a:defRPr>
            </a:lvl6pPr>
            <a:lvl7pPr marL="2743131" algn="l" defTabSz="914377" rtl="0" eaLnBrk="1" latinLnBrk="0" hangingPunct="1">
              <a:defRPr sz="1800" kern="1200">
                <a:solidFill>
                  <a:schemeClr val="lt1"/>
                </a:solidFill>
                <a:latin typeface="+mn-lt"/>
                <a:ea typeface="+mn-ea"/>
                <a:cs typeface="+mn-cs"/>
              </a:defRPr>
            </a:lvl7pPr>
            <a:lvl8pPr marL="3200320" algn="l" defTabSz="914377" rtl="0" eaLnBrk="1" latinLnBrk="0" hangingPunct="1">
              <a:defRPr sz="1800" kern="1200">
                <a:solidFill>
                  <a:schemeClr val="lt1"/>
                </a:solidFill>
                <a:latin typeface="+mn-lt"/>
                <a:ea typeface="+mn-ea"/>
                <a:cs typeface="+mn-cs"/>
              </a:defRPr>
            </a:lvl8pPr>
            <a:lvl9pPr marL="3657509" algn="l" defTabSz="914377" rtl="0" eaLnBrk="1" latinLnBrk="0" hangingPunct="1">
              <a:defRPr sz="1800" kern="1200">
                <a:solidFill>
                  <a:schemeClr val="lt1"/>
                </a:solidFill>
                <a:latin typeface="+mn-lt"/>
                <a:ea typeface="+mn-ea"/>
                <a:cs typeface="+mn-cs"/>
              </a:defRPr>
            </a:lvl9pPr>
          </a:lstStyle>
          <a:p>
            <a:pPr algn="ctr" defTabSz="685783">
              <a:lnSpc>
                <a:spcPct val="130000"/>
              </a:lnSpc>
            </a:pPr>
            <a:endParaRPr kumimoji="1" lang="zh-CN" altLang="en-US" sz="900" dirty="0">
              <a:solidFill>
                <a:srgbClr val="FFFFFF"/>
              </a:solidFill>
              <a:latin typeface="微软雅黑" panose="020B0503020204020204" pitchFamily="34" charset="-122"/>
              <a:ea typeface="微软雅黑" panose="020B0503020204020204" pitchFamily="34" charset="-122"/>
            </a:endParaRPr>
          </a:p>
        </p:txBody>
      </p:sp>
      <p:sp>
        <p:nvSpPr>
          <p:cNvPr id="46" name="矩形 45"/>
          <p:cNvSpPr/>
          <p:nvPr/>
        </p:nvSpPr>
        <p:spPr>
          <a:xfrm>
            <a:off x="4339253" y="2166658"/>
            <a:ext cx="386366" cy="386366"/>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zh-CN"/>
            </a:defPPr>
            <a:lvl1pPr marL="0" algn="l" defTabSz="914377" rtl="0" eaLnBrk="1" latinLnBrk="0" hangingPunct="1">
              <a:defRPr sz="1800" kern="1200">
                <a:solidFill>
                  <a:schemeClr val="lt1"/>
                </a:solidFill>
                <a:latin typeface="+mn-lt"/>
                <a:ea typeface="+mn-ea"/>
                <a:cs typeface="+mn-cs"/>
              </a:defRPr>
            </a:lvl1pPr>
            <a:lvl2pPr marL="457189" algn="l" defTabSz="914377" rtl="0" eaLnBrk="1" latinLnBrk="0" hangingPunct="1">
              <a:defRPr sz="1800" kern="1200">
                <a:solidFill>
                  <a:schemeClr val="lt1"/>
                </a:solidFill>
                <a:latin typeface="+mn-lt"/>
                <a:ea typeface="+mn-ea"/>
                <a:cs typeface="+mn-cs"/>
              </a:defRPr>
            </a:lvl2pPr>
            <a:lvl3pPr marL="914377" algn="l" defTabSz="914377" rtl="0" eaLnBrk="1" latinLnBrk="0" hangingPunct="1">
              <a:defRPr sz="1800" kern="1200">
                <a:solidFill>
                  <a:schemeClr val="lt1"/>
                </a:solidFill>
                <a:latin typeface="+mn-lt"/>
                <a:ea typeface="+mn-ea"/>
                <a:cs typeface="+mn-cs"/>
              </a:defRPr>
            </a:lvl3pPr>
            <a:lvl4pPr marL="1371566" algn="l" defTabSz="914377" rtl="0" eaLnBrk="1" latinLnBrk="0" hangingPunct="1">
              <a:defRPr sz="1800" kern="1200">
                <a:solidFill>
                  <a:schemeClr val="lt1"/>
                </a:solidFill>
                <a:latin typeface="+mn-lt"/>
                <a:ea typeface="+mn-ea"/>
                <a:cs typeface="+mn-cs"/>
              </a:defRPr>
            </a:lvl4pPr>
            <a:lvl5pPr marL="1828754" algn="l" defTabSz="914377" rtl="0" eaLnBrk="1" latinLnBrk="0" hangingPunct="1">
              <a:defRPr sz="1800" kern="1200">
                <a:solidFill>
                  <a:schemeClr val="lt1"/>
                </a:solidFill>
                <a:latin typeface="+mn-lt"/>
                <a:ea typeface="+mn-ea"/>
                <a:cs typeface="+mn-cs"/>
              </a:defRPr>
            </a:lvl5pPr>
            <a:lvl6pPr marL="2285943" algn="l" defTabSz="914377" rtl="0" eaLnBrk="1" latinLnBrk="0" hangingPunct="1">
              <a:defRPr sz="1800" kern="1200">
                <a:solidFill>
                  <a:schemeClr val="lt1"/>
                </a:solidFill>
                <a:latin typeface="+mn-lt"/>
                <a:ea typeface="+mn-ea"/>
                <a:cs typeface="+mn-cs"/>
              </a:defRPr>
            </a:lvl6pPr>
            <a:lvl7pPr marL="2743131" algn="l" defTabSz="914377" rtl="0" eaLnBrk="1" latinLnBrk="0" hangingPunct="1">
              <a:defRPr sz="1800" kern="1200">
                <a:solidFill>
                  <a:schemeClr val="lt1"/>
                </a:solidFill>
                <a:latin typeface="+mn-lt"/>
                <a:ea typeface="+mn-ea"/>
                <a:cs typeface="+mn-cs"/>
              </a:defRPr>
            </a:lvl7pPr>
            <a:lvl8pPr marL="3200320" algn="l" defTabSz="914377" rtl="0" eaLnBrk="1" latinLnBrk="0" hangingPunct="1">
              <a:defRPr sz="1800" kern="1200">
                <a:solidFill>
                  <a:schemeClr val="lt1"/>
                </a:solidFill>
                <a:latin typeface="+mn-lt"/>
                <a:ea typeface="+mn-ea"/>
                <a:cs typeface="+mn-cs"/>
              </a:defRPr>
            </a:lvl8pPr>
            <a:lvl9pPr marL="3657509" algn="l" defTabSz="914377" rtl="0" eaLnBrk="1" latinLnBrk="0" hangingPunct="1">
              <a:defRPr sz="1800" kern="1200">
                <a:solidFill>
                  <a:schemeClr val="lt1"/>
                </a:solidFill>
                <a:latin typeface="+mn-lt"/>
                <a:ea typeface="+mn-ea"/>
                <a:cs typeface="+mn-cs"/>
              </a:defRPr>
            </a:lvl9pPr>
          </a:lstStyle>
          <a:p>
            <a:pPr algn="ctr" defTabSz="685783">
              <a:lnSpc>
                <a:spcPct val="130000"/>
              </a:lnSpc>
            </a:pPr>
            <a:endParaRPr kumimoji="1" lang="zh-CN" altLang="en-US" sz="900" dirty="0">
              <a:solidFill>
                <a:srgbClr val="FFFFFF"/>
              </a:solidFill>
              <a:latin typeface="微软雅黑" panose="020B0503020204020204" pitchFamily="34" charset="-122"/>
              <a:ea typeface="微软雅黑" panose="020B0503020204020204" pitchFamily="34" charset="-122"/>
            </a:endParaRPr>
          </a:p>
        </p:txBody>
      </p:sp>
      <p:sp>
        <p:nvSpPr>
          <p:cNvPr id="47" name="矩形 46"/>
          <p:cNvSpPr/>
          <p:nvPr/>
        </p:nvSpPr>
        <p:spPr>
          <a:xfrm>
            <a:off x="4725619" y="2166658"/>
            <a:ext cx="386366" cy="386366"/>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zh-CN"/>
            </a:defPPr>
            <a:lvl1pPr marL="0" algn="l" defTabSz="914377" rtl="0" eaLnBrk="1" latinLnBrk="0" hangingPunct="1">
              <a:defRPr sz="1800" kern="1200">
                <a:solidFill>
                  <a:schemeClr val="lt1"/>
                </a:solidFill>
                <a:latin typeface="+mn-lt"/>
                <a:ea typeface="+mn-ea"/>
                <a:cs typeface="+mn-cs"/>
              </a:defRPr>
            </a:lvl1pPr>
            <a:lvl2pPr marL="457189" algn="l" defTabSz="914377" rtl="0" eaLnBrk="1" latinLnBrk="0" hangingPunct="1">
              <a:defRPr sz="1800" kern="1200">
                <a:solidFill>
                  <a:schemeClr val="lt1"/>
                </a:solidFill>
                <a:latin typeface="+mn-lt"/>
                <a:ea typeface="+mn-ea"/>
                <a:cs typeface="+mn-cs"/>
              </a:defRPr>
            </a:lvl2pPr>
            <a:lvl3pPr marL="914377" algn="l" defTabSz="914377" rtl="0" eaLnBrk="1" latinLnBrk="0" hangingPunct="1">
              <a:defRPr sz="1800" kern="1200">
                <a:solidFill>
                  <a:schemeClr val="lt1"/>
                </a:solidFill>
                <a:latin typeface="+mn-lt"/>
                <a:ea typeface="+mn-ea"/>
                <a:cs typeface="+mn-cs"/>
              </a:defRPr>
            </a:lvl3pPr>
            <a:lvl4pPr marL="1371566" algn="l" defTabSz="914377" rtl="0" eaLnBrk="1" latinLnBrk="0" hangingPunct="1">
              <a:defRPr sz="1800" kern="1200">
                <a:solidFill>
                  <a:schemeClr val="lt1"/>
                </a:solidFill>
                <a:latin typeface="+mn-lt"/>
                <a:ea typeface="+mn-ea"/>
                <a:cs typeface="+mn-cs"/>
              </a:defRPr>
            </a:lvl4pPr>
            <a:lvl5pPr marL="1828754" algn="l" defTabSz="914377" rtl="0" eaLnBrk="1" latinLnBrk="0" hangingPunct="1">
              <a:defRPr sz="1800" kern="1200">
                <a:solidFill>
                  <a:schemeClr val="lt1"/>
                </a:solidFill>
                <a:latin typeface="+mn-lt"/>
                <a:ea typeface="+mn-ea"/>
                <a:cs typeface="+mn-cs"/>
              </a:defRPr>
            </a:lvl5pPr>
            <a:lvl6pPr marL="2285943" algn="l" defTabSz="914377" rtl="0" eaLnBrk="1" latinLnBrk="0" hangingPunct="1">
              <a:defRPr sz="1800" kern="1200">
                <a:solidFill>
                  <a:schemeClr val="lt1"/>
                </a:solidFill>
                <a:latin typeface="+mn-lt"/>
                <a:ea typeface="+mn-ea"/>
                <a:cs typeface="+mn-cs"/>
              </a:defRPr>
            </a:lvl6pPr>
            <a:lvl7pPr marL="2743131" algn="l" defTabSz="914377" rtl="0" eaLnBrk="1" latinLnBrk="0" hangingPunct="1">
              <a:defRPr sz="1800" kern="1200">
                <a:solidFill>
                  <a:schemeClr val="lt1"/>
                </a:solidFill>
                <a:latin typeface="+mn-lt"/>
                <a:ea typeface="+mn-ea"/>
                <a:cs typeface="+mn-cs"/>
              </a:defRPr>
            </a:lvl7pPr>
            <a:lvl8pPr marL="3200320" algn="l" defTabSz="914377" rtl="0" eaLnBrk="1" latinLnBrk="0" hangingPunct="1">
              <a:defRPr sz="1800" kern="1200">
                <a:solidFill>
                  <a:schemeClr val="lt1"/>
                </a:solidFill>
                <a:latin typeface="+mn-lt"/>
                <a:ea typeface="+mn-ea"/>
                <a:cs typeface="+mn-cs"/>
              </a:defRPr>
            </a:lvl8pPr>
            <a:lvl9pPr marL="3657509" algn="l" defTabSz="914377" rtl="0" eaLnBrk="1" latinLnBrk="0" hangingPunct="1">
              <a:defRPr sz="1800" kern="1200">
                <a:solidFill>
                  <a:schemeClr val="lt1"/>
                </a:solidFill>
                <a:latin typeface="+mn-lt"/>
                <a:ea typeface="+mn-ea"/>
                <a:cs typeface="+mn-cs"/>
              </a:defRPr>
            </a:lvl9pPr>
          </a:lstStyle>
          <a:p>
            <a:pPr algn="ctr" defTabSz="685783">
              <a:lnSpc>
                <a:spcPct val="130000"/>
              </a:lnSpc>
            </a:pPr>
            <a:endParaRPr kumimoji="1" lang="zh-CN" altLang="en-US" sz="900" dirty="0">
              <a:solidFill>
                <a:srgbClr val="FFFFFF"/>
              </a:solidFill>
              <a:latin typeface="微软雅黑" panose="020B0503020204020204" pitchFamily="34" charset="-122"/>
              <a:ea typeface="微软雅黑" panose="020B0503020204020204" pitchFamily="34" charset="-122"/>
            </a:endParaRPr>
          </a:p>
        </p:txBody>
      </p:sp>
      <p:sp>
        <p:nvSpPr>
          <p:cNvPr id="48" name="矩形 47"/>
          <p:cNvSpPr/>
          <p:nvPr/>
        </p:nvSpPr>
        <p:spPr>
          <a:xfrm>
            <a:off x="5111986" y="2166658"/>
            <a:ext cx="386366" cy="386366"/>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zh-CN"/>
            </a:defPPr>
            <a:lvl1pPr marL="0" algn="l" defTabSz="914377" rtl="0" eaLnBrk="1" latinLnBrk="0" hangingPunct="1">
              <a:defRPr sz="1800" kern="1200">
                <a:solidFill>
                  <a:schemeClr val="lt1"/>
                </a:solidFill>
                <a:latin typeface="+mn-lt"/>
                <a:ea typeface="+mn-ea"/>
                <a:cs typeface="+mn-cs"/>
              </a:defRPr>
            </a:lvl1pPr>
            <a:lvl2pPr marL="457189" algn="l" defTabSz="914377" rtl="0" eaLnBrk="1" latinLnBrk="0" hangingPunct="1">
              <a:defRPr sz="1800" kern="1200">
                <a:solidFill>
                  <a:schemeClr val="lt1"/>
                </a:solidFill>
                <a:latin typeface="+mn-lt"/>
                <a:ea typeface="+mn-ea"/>
                <a:cs typeface="+mn-cs"/>
              </a:defRPr>
            </a:lvl2pPr>
            <a:lvl3pPr marL="914377" algn="l" defTabSz="914377" rtl="0" eaLnBrk="1" latinLnBrk="0" hangingPunct="1">
              <a:defRPr sz="1800" kern="1200">
                <a:solidFill>
                  <a:schemeClr val="lt1"/>
                </a:solidFill>
                <a:latin typeface="+mn-lt"/>
                <a:ea typeface="+mn-ea"/>
                <a:cs typeface="+mn-cs"/>
              </a:defRPr>
            </a:lvl3pPr>
            <a:lvl4pPr marL="1371566" algn="l" defTabSz="914377" rtl="0" eaLnBrk="1" latinLnBrk="0" hangingPunct="1">
              <a:defRPr sz="1800" kern="1200">
                <a:solidFill>
                  <a:schemeClr val="lt1"/>
                </a:solidFill>
                <a:latin typeface="+mn-lt"/>
                <a:ea typeface="+mn-ea"/>
                <a:cs typeface="+mn-cs"/>
              </a:defRPr>
            </a:lvl4pPr>
            <a:lvl5pPr marL="1828754" algn="l" defTabSz="914377" rtl="0" eaLnBrk="1" latinLnBrk="0" hangingPunct="1">
              <a:defRPr sz="1800" kern="1200">
                <a:solidFill>
                  <a:schemeClr val="lt1"/>
                </a:solidFill>
                <a:latin typeface="+mn-lt"/>
                <a:ea typeface="+mn-ea"/>
                <a:cs typeface="+mn-cs"/>
              </a:defRPr>
            </a:lvl5pPr>
            <a:lvl6pPr marL="2285943" algn="l" defTabSz="914377" rtl="0" eaLnBrk="1" latinLnBrk="0" hangingPunct="1">
              <a:defRPr sz="1800" kern="1200">
                <a:solidFill>
                  <a:schemeClr val="lt1"/>
                </a:solidFill>
                <a:latin typeface="+mn-lt"/>
                <a:ea typeface="+mn-ea"/>
                <a:cs typeface="+mn-cs"/>
              </a:defRPr>
            </a:lvl6pPr>
            <a:lvl7pPr marL="2743131" algn="l" defTabSz="914377" rtl="0" eaLnBrk="1" latinLnBrk="0" hangingPunct="1">
              <a:defRPr sz="1800" kern="1200">
                <a:solidFill>
                  <a:schemeClr val="lt1"/>
                </a:solidFill>
                <a:latin typeface="+mn-lt"/>
                <a:ea typeface="+mn-ea"/>
                <a:cs typeface="+mn-cs"/>
              </a:defRPr>
            </a:lvl7pPr>
            <a:lvl8pPr marL="3200320" algn="l" defTabSz="914377" rtl="0" eaLnBrk="1" latinLnBrk="0" hangingPunct="1">
              <a:defRPr sz="1800" kern="1200">
                <a:solidFill>
                  <a:schemeClr val="lt1"/>
                </a:solidFill>
                <a:latin typeface="+mn-lt"/>
                <a:ea typeface="+mn-ea"/>
                <a:cs typeface="+mn-cs"/>
              </a:defRPr>
            </a:lvl8pPr>
            <a:lvl9pPr marL="3657509" algn="l" defTabSz="914377" rtl="0" eaLnBrk="1" latinLnBrk="0" hangingPunct="1">
              <a:defRPr sz="1800" kern="1200">
                <a:solidFill>
                  <a:schemeClr val="lt1"/>
                </a:solidFill>
                <a:latin typeface="+mn-lt"/>
                <a:ea typeface="+mn-ea"/>
                <a:cs typeface="+mn-cs"/>
              </a:defRPr>
            </a:lvl9pPr>
          </a:lstStyle>
          <a:p>
            <a:pPr algn="ctr" defTabSz="685783">
              <a:lnSpc>
                <a:spcPct val="130000"/>
              </a:lnSpc>
            </a:pPr>
            <a:endParaRPr kumimoji="1" lang="zh-CN" altLang="en-US" sz="900" dirty="0">
              <a:solidFill>
                <a:srgbClr val="FFFFFF"/>
              </a:solidFill>
              <a:latin typeface="微软雅黑" panose="020B0503020204020204" pitchFamily="34" charset="-122"/>
              <a:ea typeface="微软雅黑" panose="020B0503020204020204" pitchFamily="34" charset="-122"/>
            </a:endParaRPr>
          </a:p>
        </p:txBody>
      </p:sp>
      <p:cxnSp>
        <p:nvCxnSpPr>
          <p:cNvPr id="57" name="直线箭头连接符 56"/>
          <p:cNvCxnSpPr/>
          <p:nvPr/>
        </p:nvCxnSpPr>
        <p:spPr>
          <a:xfrm>
            <a:off x="4339253" y="2595853"/>
            <a:ext cx="0" cy="301895"/>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cxnSp>
        <p:nvCxnSpPr>
          <p:cNvPr id="58" name="直线箭头连接符 57"/>
          <p:cNvCxnSpPr/>
          <p:nvPr/>
        </p:nvCxnSpPr>
        <p:spPr>
          <a:xfrm>
            <a:off x="5111985" y="2595853"/>
            <a:ext cx="0" cy="301895"/>
          </a:xfrm>
          <a:prstGeom prst="straightConnector1">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sp>
        <p:nvSpPr>
          <p:cNvPr id="61" name="文本框 60"/>
          <p:cNvSpPr txBox="1"/>
          <p:nvPr/>
        </p:nvSpPr>
        <p:spPr>
          <a:xfrm>
            <a:off x="5602310" y="2216869"/>
            <a:ext cx="1410237" cy="308995"/>
          </a:xfrm>
          <a:prstGeom prst="rect">
            <a:avLst/>
          </a:prstGeom>
          <a:noFill/>
        </p:spPr>
        <p:txBody>
          <a:bodyPr wrap="square" rtlCol="0">
            <a:spAutoFit/>
          </a:bodyPr>
          <a:lstStyle/>
          <a:p>
            <a:pPr defTabSz="685783">
              <a:lnSpc>
                <a:spcPct val="130000"/>
              </a:lnSpc>
              <a:spcBef>
                <a:spcPts val="450"/>
              </a:spcBef>
            </a:pPr>
            <a:r>
              <a:rPr kumimoji="1" lang="en-US" altLang="zh-CN" sz="1200" kern="0" dirty="0">
                <a:solidFill>
                  <a:srgbClr val="000000"/>
                </a:solidFill>
                <a:latin typeface="微软雅黑" panose="020B0503020204020204" pitchFamily="34" charset="-122"/>
                <a:ea typeface="微软雅黑" panose="020B0503020204020204" pitchFamily="34" charset="-122"/>
                <a:cs typeface="+mn-ea"/>
                <a:sym typeface="+mn-lt"/>
              </a:rPr>
              <a:t>Row Buffer</a:t>
            </a:r>
            <a:endParaRPr kumimoji="1" lang="zh-CN" altLang="en-US" sz="1200" kern="0" dirty="0">
              <a:solidFill>
                <a:srgbClr val="000000"/>
              </a:solidFill>
              <a:latin typeface="微软雅黑" panose="020B0503020204020204" pitchFamily="34" charset="-122"/>
              <a:ea typeface="微软雅黑" panose="020B0503020204020204" pitchFamily="34" charset="-122"/>
              <a:cs typeface="+mn-ea"/>
              <a:sym typeface="+mn-lt"/>
            </a:endParaRPr>
          </a:p>
        </p:txBody>
      </p:sp>
      <p:sp>
        <p:nvSpPr>
          <p:cNvPr id="62" name="文本框 61"/>
          <p:cNvSpPr txBox="1"/>
          <p:nvPr/>
        </p:nvSpPr>
        <p:spPr>
          <a:xfrm>
            <a:off x="5602310" y="2996256"/>
            <a:ext cx="1410237" cy="308995"/>
          </a:xfrm>
          <a:prstGeom prst="rect">
            <a:avLst/>
          </a:prstGeom>
          <a:noFill/>
        </p:spPr>
        <p:txBody>
          <a:bodyPr wrap="square" rtlCol="0">
            <a:spAutoFit/>
          </a:bodyPr>
          <a:lstStyle/>
          <a:p>
            <a:pPr defTabSz="685783">
              <a:lnSpc>
                <a:spcPct val="130000"/>
              </a:lnSpc>
              <a:spcBef>
                <a:spcPts val="450"/>
              </a:spcBef>
            </a:pPr>
            <a:r>
              <a:rPr kumimoji="1" lang="en-US" altLang="zh-CN" sz="1200" kern="0" dirty="0">
                <a:solidFill>
                  <a:srgbClr val="000000"/>
                </a:solidFill>
                <a:latin typeface="微软雅黑" panose="020B0503020204020204" pitchFamily="34" charset="-122"/>
                <a:ea typeface="微软雅黑" panose="020B0503020204020204" pitchFamily="34" charset="-122"/>
                <a:cs typeface="+mn-ea"/>
                <a:sym typeface="+mn-lt"/>
              </a:rPr>
              <a:t>Row 1</a:t>
            </a:r>
            <a:endParaRPr kumimoji="1" lang="zh-CN" altLang="en-US" sz="1200" kern="0" dirty="0">
              <a:solidFill>
                <a:srgbClr val="000000"/>
              </a:solidFill>
              <a:latin typeface="微软雅黑" panose="020B0503020204020204" pitchFamily="34" charset="-122"/>
              <a:ea typeface="微软雅黑" panose="020B0503020204020204" pitchFamily="34" charset="-122"/>
              <a:cs typeface="+mn-ea"/>
              <a:sym typeface="+mn-lt"/>
            </a:endParaRPr>
          </a:p>
        </p:txBody>
      </p:sp>
      <p:sp>
        <p:nvSpPr>
          <p:cNvPr id="63" name="文本框 62"/>
          <p:cNvSpPr txBox="1"/>
          <p:nvPr/>
        </p:nvSpPr>
        <p:spPr>
          <a:xfrm>
            <a:off x="5602310" y="3382622"/>
            <a:ext cx="1410237" cy="308995"/>
          </a:xfrm>
          <a:prstGeom prst="rect">
            <a:avLst/>
          </a:prstGeom>
          <a:noFill/>
        </p:spPr>
        <p:txBody>
          <a:bodyPr wrap="square" rtlCol="0">
            <a:spAutoFit/>
          </a:bodyPr>
          <a:lstStyle/>
          <a:p>
            <a:pPr defTabSz="685783">
              <a:lnSpc>
                <a:spcPct val="130000"/>
              </a:lnSpc>
              <a:spcBef>
                <a:spcPts val="450"/>
              </a:spcBef>
            </a:pPr>
            <a:r>
              <a:rPr kumimoji="1" lang="en-US" altLang="zh-CN" sz="1200" kern="0" dirty="0">
                <a:solidFill>
                  <a:srgbClr val="000000"/>
                </a:solidFill>
                <a:latin typeface="微软雅黑" panose="020B0503020204020204" pitchFamily="34" charset="-122"/>
                <a:ea typeface="微软雅黑" panose="020B0503020204020204" pitchFamily="34" charset="-122"/>
                <a:cs typeface="+mn-ea"/>
                <a:sym typeface="+mn-lt"/>
              </a:rPr>
              <a:t>Row 2</a:t>
            </a:r>
            <a:endParaRPr kumimoji="1" lang="zh-CN" altLang="en-US" sz="1200" kern="0" dirty="0">
              <a:solidFill>
                <a:srgbClr val="000000"/>
              </a:solidFill>
              <a:latin typeface="微软雅黑" panose="020B0503020204020204" pitchFamily="34" charset="-122"/>
              <a:ea typeface="微软雅黑" panose="020B0503020204020204" pitchFamily="34" charset="-122"/>
              <a:cs typeface="+mn-ea"/>
              <a:sym typeface="+mn-lt"/>
            </a:endParaRPr>
          </a:p>
        </p:txBody>
      </p:sp>
      <p:sp>
        <p:nvSpPr>
          <p:cNvPr id="64" name="文本框 63"/>
          <p:cNvSpPr txBox="1"/>
          <p:nvPr/>
        </p:nvSpPr>
        <p:spPr>
          <a:xfrm>
            <a:off x="5602310" y="3768988"/>
            <a:ext cx="1410237" cy="308995"/>
          </a:xfrm>
          <a:prstGeom prst="rect">
            <a:avLst/>
          </a:prstGeom>
          <a:noFill/>
        </p:spPr>
        <p:txBody>
          <a:bodyPr wrap="square" rtlCol="0">
            <a:spAutoFit/>
          </a:bodyPr>
          <a:lstStyle/>
          <a:p>
            <a:pPr defTabSz="685783">
              <a:lnSpc>
                <a:spcPct val="130000"/>
              </a:lnSpc>
              <a:spcBef>
                <a:spcPts val="450"/>
              </a:spcBef>
            </a:pPr>
            <a:r>
              <a:rPr kumimoji="1" lang="en-US" altLang="zh-CN" sz="1200" kern="0" dirty="0">
                <a:solidFill>
                  <a:srgbClr val="000000"/>
                </a:solidFill>
                <a:latin typeface="微软雅黑" panose="020B0503020204020204" pitchFamily="34" charset="-122"/>
                <a:ea typeface="微软雅黑" panose="020B0503020204020204" pitchFamily="34" charset="-122"/>
                <a:cs typeface="+mn-ea"/>
                <a:sym typeface="+mn-lt"/>
              </a:rPr>
              <a:t>Row 3</a:t>
            </a:r>
            <a:endParaRPr kumimoji="1" lang="zh-CN" altLang="en-US" sz="1200" kern="0" dirty="0">
              <a:solidFill>
                <a:srgbClr val="000000"/>
              </a:solidFill>
              <a:latin typeface="微软雅黑" panose="020B0503020204020204" pitchFamily="34" charset="-122"/>
              <a:ea typeface="微软雅黑" panose="020B0503020204020204" pitchFamily="34" charset="-122"/>
              <a:cs typeface="+mn-ea"/>
              <a:sym typeface="+mn-lt"/>
            </a:endParaRPr>
          </a:p>
        </p:txBody>
      </p:sp>
      <p:sp>
        <p:nvSpPr>
          <p:cNvPr id="65" name="文本框 64"/>
          <p:cNvSpPr txBox="1"/>
          <p:nvPr/>
        </p:nvSpPr>
        <p:spPr>
          <a:xfrm>
            <a:off x="5602310" y="4155355"/>
            <a:ext cx="1410237" cy="308995"/>
          </a:xfrm>
          <a:prstGeom prst="rect">
            <a:avLst/>
          </a:prstGeom>
          <a:noFill/>
        </p:spPr>
        <p:txBody>
          <a:bodyPr wrap="square" rtlCol="0">
            <a:spAutoFit/>
          </a:bodyPr>
          <a:lstStyle/>
          <a:p>
            <a:pPr defTabSz="685783">
              <a:lnSpc>
                <a:spcPct val="130000"/>
              </a:lnSpc>
              <a:spcBef>
                <a:spcPts val="450"/>
              </a:spcBef>
            </a:pPr>
            <a:r>
              <a:rPr kumimoji="1" lang="en-US" altLang="zh-CN" sz="1200" kern="0" dirty="0">
                <a:solidFill>
                  <a:srgbClr val="000000"/>
                </a:solidFill>
                <a:latin typeface="微软雅黑" panose="020B0503020204020204" pitchFamily="34" charset="-122"/>
                <a:ea typeface="微软雅黑" panose="020B0503020204020204" pitchFamily="34" charset="-122"/>
                <a:cs typeface="+mn-ea"/>
                <a:sym typeface="+mn-lt"/>
              </a:rPr>
              <a:t>Row 4</a:t>
            </a:r>
            <a:endParaRPr kumimoji="1" lang="zh-CN" altLang="en-US" sz="1200" kern="0" dirty="0">
              <a:solidFill>
                <a:srgbClr val="000000"/>
              </a:solidFill>
              <a:latin typeface="微软雅黑" panose="020B0503020204020204" pitchFamily="34" charset="-122"/>
              <a:ea typeface="微软雅黑" panose="020B0503020204020204" pitchFamily="34" charset="-122"/>
              <a:cs typeface="+mn-ea"/>
              <a:sym typeface="+mn-lt"/>
            </a:endParaRPr>
          </a:p>
        </p:txBody>
      </p:sp>
    </p:spTree>
    <p:extLst>
      <p:ext uri="{BB962C8B-B14F-4D97-AF65-F5344CB8AC3E}">
        <p14:creationId xmlns:p14="http://schemas.microsoft.com/office/powerpoint/2010/main" val="310584439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线箭头连接符 23"/>
          <p:cNvCxnSpPr/>
          <p:nvPr/>
        </p:nvCxnSpPr>
        <p:spPr>
          <a:xfrm>
            <a:off x="1798849" y="3087523"/>
            <a:ext cx="1666754"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5" name="直线箭头连接符 24"/>
          <p:cNvCxnSpPr/>
          <p:nvPr/>
        </p:nvCxnSpPr>
        <p:spPr>
          <a:xfrm>
            <a:off x="1798849" y="3332411"/>
            <a:ext cx="1666754" cy="0"/>
          </a:xfrm>
          <a:prstGeom prst="straightConnector1">
            <a:avLst/>
          </a:prstGeom>
          <a:ln w="28575">
            <a:headEnd type="triangle"/>
            <a:tailEnd type="none"/>
          </a:ln>
        </p:spPr>
        <p:style>
          <a:lnRef idx="1">
            <a:schemeClr val="accent1"/>
          </a:lnRef>
          <a:fillRef idx="0">
            <a:schemeClr val="accent1"/>
          </a:fillRef>
          <a:effectRef idx="0">
            <a:schemeClr val="accent1"/>
          </a:effectRef>
          <a:fontRef idx="minor">
            <a:schemeClr val="tx1"/>
          </a:fontRef>
        </p:style>
      </p:cxnSp>
      <p:sp>
        <p:nvSpPr>
          <p:cNvPr id="2" name="Text Placeholder 1"/>
          <p:cNvSpPr>
            <a:spLocks noGrp="1"/>
          </p:cNvSpPr>
          <p:nvPr>
            <p:ph type="body" sz="quarter" idx="10"/>
          </p:nvPr>
        </p:nvSpPr>
        <p:spPr>
          <a:xfrm>
            <a:off x="609600" y="820664"/>
            <a:ext cx="3722225" cy="558743"/>
          </a:xfrm>
        </p:spPr>
        <p:txBody>
          <a:bodyPr/>
          <a:lstStyle/>
          <a:p>
            <a:r>
              <a:rPr kumimoji="1" lang="en-US" altLang="zh-CN" dirty="0" err="1"/>
              <a:t>RowHammer</a:t>
            </a:r>
            <a:r>
              <a:rPr kumimoji="1" lang="zh-CN" altLang="en-US" dirty="0"/>
              <a:t> </a:t>
            </a:r>
            <a:r>
              <a:rPr kumimoji="1" lang="en-US" altLang="zh-CN" dirty="0"/>
              <a:t>Attack</a:t>
            </a:r>
            <a:endParaRPr lang="zh-CN" altLang="en-US" dirty="0"/>
          </a:p>
        </p:txBody>
      </p:sp>
      <p:pic>
        <p:nvPicPr>
          <p:cNvPr id="15" name="图片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8052" y="2716088"/>
            <a:ext cx="943578" cy="943578"/>
          </a:xfrm>
          <a:prstGeom prst="rect">
            <a:avLst/>
          </a:prstGeom>
        </p:spPr>
      </p:pic>
      <p:pic>
        <p:nvPicPr>
          <p:cNvPr id="23" name="图片 2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0831" y="3551848"/>
            <a:ext cx="575560" cy="583077"/>
          </a:xfrm>
          <a:prstGeom prst="rect">
            <a:avLst/>
          </a:prstGeom>
        </p:spPr>
      </p:pic>
      <p:sp>
        <p:nvSpPr>
          <p:cNvPr id="18" name="矩形 17"/>
          <p:cNvSpPr/>
          <p:nvPr/>
        </p:nvSpPr>
        <p:spPr>
          <a:xfrm>
            <a:off x="3952887" y="2946045"/>
            <a:ext cx="386366" cy="386366"/>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lnSpc>
                <a:spcPct val="130000"/>
              </a:lnSpc>
            </a:pPr>
            <a:endParaRPr kumimoji="1" lang="zh-CN" altLang="en-US" sz="900" dirty="0">
              <a:solidFill>
                <a:srgbClr val="FFFFFF"/>
              </a:solidFill>
              <a:latin typeface="微软雅黑" panose="020B0503020204020204" pitchFamily="34" charset="-122"/>
              <a:ea typeface="微软雅黑" panose="020B0503020204020204" pitchFamily="34" charset="-122"/>
            </a:endParaRPr>
          </a:p>
        </p:txBody>
      </p:sp>
      <p:sp>
        <p:nvSpPr>
          <p:cNvPr id="30" name="矩形 29"/>
          <p:cNvSpPr/>
          <p:nvPr/>
        </p:nvSpPr>
        <p:spPr>
          <a:xfrm>
            <a:off x="4339253" y="2946045"/>
            <a:ext cx="386366" cy="386366"/>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lnSpc>
                <a:spcPct val="130000"/>
              </a:lnSpc>
            </a:pPr>
            <a:endParaRPr kumimoji="1" lang="zh-CN" altLang="en-US" sz="900" dirty="0">
              <a:solidFill>
                <a:srgbClr val="FFFFFF"/>
              </a:solidFill>
              <a:latin typeface="微软雅黑" panose="020B0503020204020204" pitchFamily="34" charset="-122"/>
              <a:ea typeface="微软雅黑" panose="020B0503020204020204" pitchFamily="34" charset="-122"/>
            </a:endParaRPr>
          </a:p>
        </p:txBody>
      </p:sp>
      <p:sp>
        <p:nvSpPr>
          <p:cNvPr id="31" name="矩形 30"/>
          <p:cNvSpPr/>
          <p:nvPr/>
        </p:nvSpPr>
        <p:spPr>
          <a:xfrm>
            <a:off x="4725619" y="2946045"/>
            <a:ext cx="386366" cy="386366"/>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lnSpc>
                <a:spcPct val="130000"/>
              </a:lnSpc>
            </a:pPr>
            <a:endParaRPr kumimoji="1" lang="zh-CN" altLang="en-US" sz="900" dirty="0">
              <a:solidFill>
                <a:srgbClr val="FFFFFF"/>
              </a:solidFill>
              <a:latin typeface="微软雅黑" panose="020B0503020204020204" pitchFamily="34" charset="-122"/>
              <a:ea typeface="微软雅黑" panose="020B0503020204020204" pitchFamily="34" charset="-122"/>
            </a:endParaRPr>
          </a:p>
        </p:txBody>
      </p:sp>
      <p:sp>
        <p:nvSpPr>
          <p:cNvPr id="32" name="矩形 31"/>
          <p:cNvSpPr/>
          <p:nvPr/>
        </p:nvSpPr>
        <p:spPr>
          <a:xfrm>
            <a:off x="5111986" y="2946045"/>
            <a:ext cx="386366" cy="386366"/>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lnSpc>
                <a:spcPct val="130000"/>
              </a:lnSpc>
            </a:pPr>
            <a:endParaRPr kumimoji="1" lang="zh-CN" altLang="en-US" sz="900" dirty="0">
              <a:solidFill>
                <a:srgbClr val="FFFFFF"/>
              </a:solidFill>
              <a:latin typeface="微软雅黑" panose="020B0503020204020204" pitchFamily="34" charset="-122"/>
              <a:ea typeface="微软雅黑" panose="020B0503020204020204" pitchFamily="34" charset="-122"/>
            </a:endParaRPr>
          </a:p>
        </p:txBody>
      </p:sp>
      <p:sp>
        <p:nvSpPr>
          <p:cNvPr id="33" name="矩形 32"/>
          <p:cNvSpPr/>
          <p:nvPr/>
        </p:nvSpPr>
        <p:spPr>
          <a:xfrm>
            <a:off x="3952887" y="3332411"/>
            <a:ext cx="386366" cy="386366"/>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lnSpc>
                <a:spcPct val="130000"/>
              </a:lnSpc>
            </a:pPr>
            <a:r>
              <a:rPr kumimoji="1" lang="en-US" altLang="zh-CN" sz="1350" dirty="0">
                <a:solidFill>
                  <a:srgbClr val="000000"/>
                </a:solidFill>
                <a:latin typeface="微软雅黑" panose="020B0503020204020204" pitchFamily="34" charset="-122"/>
                <a:ea typeface="微软雅黑" panose="020B0503020204020204" pitchFamily="34" charset="-122"/>
              </a:rPr>
              <a:t>0</a:t>
            </a:r>
            <a:endParaRPr kumimoji="1" lang="zh-CN" altLang="en-US" sz="900" dirty="0">
              <a:solidFill>
                <a:srgbClr val="000000"/>
              </a:solidFill>
              <a:latin typeface="微软雅黑" panose="020B0503020204020204" pitchFamily="34" charset="-122"/>
              <a:ea typeface="微软雅黑" panose="020B0503020204020204" pitchFamily="34" charset="-122"/>
            </a:endParaRPr>
          </a:p>
        </p:txBody>
      </p:sp>
      <p:sp>
        <p:nvSpPr>
          <p:cNvPr id="34" name="矩形 33"/>
          <p:cNvSpPr/>
          <p:nvPr/>
        </p:nvSpPr>
        <p:spPr>
          <a:xfrm>
            <a:off x="4339253" y="3332411"/>
            <a:ext cx="386366" cy="386366"/>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lnSpc>
                <a:spcPct val="130000"/>
              </a:lnSpc>
            </a:pPr>
            <a:r>
              <a:rPr kumimoji="1" lang="en-US" altLang="zh-CN" sz="1350" dirty="0">
                <a:solidFill>
                  <a:srgbClr val="000000"/>
                </a:solidFill>
                <a:latin typeface="微软雅黑" panose="020B0503020204020204" pitchFamily="34" charset="-122"/>
                <a:ea typeface="微软雅黑" panose="020B0503020204020204" pitchFamily="34" charset="-122"/>
              </a:rPr>
              <a:t>1</a:t>
            </a:r>
            <a:endParaRPr kumimoji="1" lang="zh-CN" altLang="en-US" sz="1350" dirty="0">
              <a:solidFill>
                <a:srgbClr val="000000"/>
              </a:solidFill>
              <a:latin typeface="微软雅黑" panose="020B0503020204020204" pitchFamily="34" charset="-122"/>
              <a:ea typeface="微软雅黑" panose="020B0503020204020204" pitchFamily="34" charset="-122"/>
            </a:endParaRPr>
          </a:p>
        </p:txBody>
      </p:sp>
      <p:sp>
        <p:nvSpPr>
          <p:cNvPr id="35" name="矩形 34"/>
          <p:cNvSpPr/>
          <p:nvPr/>
        </p:nvSpPr>
        <p:spPr>
          <a:xfrm>
            <a:off x="4725619" y="3332411"/>
            <a:ext cx="386366" cy="386366"/>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lnSpc>
                <a:spcPct val="130000"/>
              </a:lnSpc>
            </a:pPr>
            <a:r>
              <a:rPr kumimoji="1" lang="en-US" altLang="zh-CN" sz="1350" dirty="0">
                <a:solidFill>
                  <a:srgbClr val="000000"/>
                </a:solidFill>
                <a:latin typeface="微软雅黑" panose="020B0503020204020204" pitchFamily="34" charset="-122"/>
                <a:ea typeface="微软雅黑" panose="020B0503020204020204" pitchFamily="34" charset="-122"/>
              </a:rPr>
              <a:t>1</a:t>
            </a:r>
            <a:endParaRPr kumimoji="1" lang="zh-CN" altLang="en-US" sz="1350" dirty="0">
              <a:solidFill>
                <a:srgbClr val="000000"/>
              </a:solidFill>
              <a:latin typeface="微软雅黑" panose="020B0503020204020204" pitchFamily="34" charset="-122"/>
              <a:ea typeface="微软雅黑" panose="020B0503020204020204" pitchFamily="34" charset="-122"/>
            </a:endParaRPr>
          </a:p>
        </p:txBody>
      </p:sp>
      <p:sp>
        <p:nvSpPr>
          <p:cNvPr id="36" name="矩形 35"/>
          <p:cNvSpPr/>
          <p:nvPr/>
        </p:nvSpPr>
        <p:spPr>
          <a:xfrm>
            <a:off x="5111986" y="3332411"/>
            <a:ext cx="386366" cy="386366"/>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lnSpc>
                <a:spcPct val="130000"/>
              </a:lnSpc>
            </a:pPr>
            <a:r>
              <a:rPr kumimoji="1" lang="en-US" altLang="zh-CN" sz="1350" dirty="0">
                <a:solidFill>
                  <a:srgbClr val="000000"/>
                </a:solidFill>
                <a:latin typeface="微软雅黑" panose="020B0503020204020204" pitchFamily="34" charset="-122"/>
                <a:ea typeface="微软雅黑" panose="020B0503020204020204" pitchFamily="34" charset="-122"/>
              </a:rPr>
              <a:t>1</a:t>
            </a:r>
            <a:endParaRPr kumimoji="1" lang="zh-CN" altLang="en-US" sz="900" dirty="0">
              <a:solidFill>
                <a:srgbClr val="000000"/>
              </a:solidFill>
              <a:latin typeface="微软雅黑" panose="020B0503020204020204" pitchFamily="34" charset="-122"/>
              <a:ea typeface="微软雅黑" panose="020B0503020204020204" pitchFamily="34" charset="-122"/>
            </a:endParaRPr>
          </a:p>
        </p:txBody>
      </p:sp>
      <p:sp>
        <p:nvSpPr>
          <p:cNvPr id="37" name="矩形 36"/>
          <p:cNvSpPr/>
          <p:nvPr/>
        </p:nvSpPr>
        <p:spPr>
          <a:xfrm>
            <a:off x="3952887" y="3718777"/>
            <a:ext cx="386366" cy="386366"/>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zh-CN"/>
            </a:defPPr>
            <a:lvl1pPr marL="0" algn="l" defTabSz="914377" rtl="0" eaLnBrk="1" latinLnBrk="0" hangingPunct="1">
              <a:defRPr sz="1800" kern="1200">
                <a:solidFill>
                  <a:schemeClr val="lt1"/>
                </a:solidFill>
                <a:latin typeface="+mn-lt"/>
                <a:ea typeface="+mn-ea"/>
                <a:cs typeface="+mn-cs"/>
              </a:defRPr>
            </a:lvl1pPr>
            <a:lvl2pPr marL="457189" algn="l" defTabSz="914377" rtl="0" eaLnBrk="1" latinLnBrk="0" hangingPunct="1">
              <a:defRPr sz="1800" kern="1200">
                <a:solidFill>
                  <a:schemeClr val="lt1"/>
                </a:solidFill>
                <a:latin typeface="+mn-lt"/>
                <a:ea typeface="+mn-ea"/>
                <a:cs typeface="+mn-cs"/>
              </a:defRPr>
            </a:lvl2pPr>
            <a:lvl3pPr marL="914377" algn="l" defTabSz="914377" rtl="0" eaLnBrk="1" latinLnBrk="0" hangingPunct="1">
              <a:defRPr sz="1800" kern="1200">
                <a:solidFill>
                  <a:schemeClr val="lt1"/>
                </a:solidFill>
                <a:latin typeface="+mn-lt"/>
                <a:ea typeface="+mn-ea"/>
                <a:cs typeface="+mn-cs"/>
              </a:defRPr>
            </a:lvl3pPr>
            <a:lvl4pPr marL="1371566" algn="l" defTabSz="914377" rtl="0" eaLnBrk="1" latinLnBrk="0" hangingPunct="1">
              <a:defRPr sz="1800" kern="1200">
                <a:solidFill>
                  <a:schemeClr val="lt1"/>
                </a:solidFill>
                <a:latin typeface="+mn-lt"/>
                <a:ea typeface="+mn-ea"/>
                <a:cs typeface="+mn-cs"/>
              </a:defRPr>
            </a:lvl4pPr>
            <a:lvl5pPr marL="1828754" algn="l" defTabSz="914377" rtl="0" eaLnBrk="1" latinLnBrk="0" hangingPunct="1">
              <a:defRPr sz="1800" kern="1200">
                <a:solidFill>
                  <a:schemeClr val="lt1"/>
                </a:solidFill>
                <a:latin typeface="+mn-lt"/>
                <a:ea typeface="+mn-ea"/>
                <a:cs typeface="+mn-cs"/>
              </a:defRPr>
            </a:lvl5pPr>
            <a:lvl6pPr marL="2285943" algn="l" defTabSz="914377" rtl="0" eaLnBrk="1" latinLnBrk="0" hangingPunct="1">
              <a:defRPr sz="1800" kern="1200">
                <a:solidFill>
                  <a:schemeClr val="lt1"/>
                </a:solidFill>
                <a:latin typeface="+mn-lt"/>
                <a:ea typeface="+mn-ea"/>
                <a:cs typeface="+mn-cs"/>
              </a:defRPr>
            </a:lvl6pPr>
            <a:lvl7pPr marL="2743131" algn="l" defTabSz="914377" rtl="0" eaLnBrk="1" latinLnBrk="0" hangingPunct="1">
              <a:defRPr sz="1800" kern="1200">
                <a:solidFill>
                  <a:schemeClr val="lt1"/>
                </a:solidFill>
                <a:latin typeface="+mn-lt"/>
                <a:ea typeface="+mn-ea"/>
                <a:cs typeface="+mn-cs"/>
              </a:defRPr>
            </a:lvl7pPr>
            <a:lvl8pPr marL="3200320" algn="l" defTabSz="914377" rtl="0" eaLnBrk="1" latinLnBrk="0" hangingPunct="1">
              <a:defRPr sz="1800" kern="1200">
                <a:solidFill>
                  <a:schemeClr val="lt1"/>
                </a:solidFill>
                <a:latin typeface="+mn-lt"/>
                <a:ea typeface="+mn-ea"/>
                <a:cs typeface="+mn-cs"/>
              </a:defRPr>
            </a:lvl8pPr>
            <a:lvl9pPr marL="3657509" algn="l" defTabSz="914377" rtl="0" eaLnBrk="1" latinLnBrk="0" hangingPunct="1">
              <a:defRPr sz="1800" kern="1200">
                <a:solidFill>
                  <a:schemeClr val="lt1"/>
                </a:solidFill>
                <a:latin typeface="+mn-lt"/>
                <a:ea typeface="+mn-ea"/>
                <a:cs typeface="+mn-cs"/>
              </a:defRPr>
            </a:lvl9pPr>
          </a:lstStyle>
          <a:p>
            <a:pPr algn="ctr" defTabSz="685783">
              <a:lnSpc>
                <a:spcPct val="130000"/>
              </a:lnSpc>
            </a:pPr>
            <a:endParaRPr kumimoji="1" lang="zh-CN" altLang="en-US" sz="900" dirty="0">
              <a:solidFill>
                <a:srgbClr val="FFFFFF"/>
              </a:solidFill>
              <a:latin typeface="微软雅黑" panose="020B0503020204020204" pitchFamily="34" charset="-122"/>
              <a:ea typeface="微软雅黑" panose="020B0503020204020204" pitchFamily="34" charset="-122"/>
            </a:endParaRPr>
          </a:p>
        </p:txBody>
      </p:sp>
      <p:sp>
        <p:nvSpPr>
          <p:cNvPr id="38" name="矩形 37"/>
          <p:cNvSpPr/>
          <p:nvPr/>
        </p:nvSpPr>
        <p:spPr>
          <a:xfrm>
            <a:off x="4339253" y="3718777"/>
            <a:ext cx="386366" cy="386366"/>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zh-CN"/>
            </a:defPPr>
            <a:lvl1pPr marL="0" algn="l" defTabSz="914377" rtl="0" eaLnBrk="1" latinLnBrk="0" hangingPunct="1">
              <a:defRPr sz="1800" kern="1200">
                <a:solidFill>
                  <a:schemeClr val="lt1"/>
                </a:solidFill>
                <a:latin typeface="+mn-lt"/>
                <a:ea typeface="+mn-ea"/>
                <a:cs typeface="+mn-cs"/>
              </a:defRPr>
            </a:lvl1pPr>
            <a:lvl2pPr marL="457189" algn="l" defTabSz="914377" rtl="0" eaLnBrk="1" latinLnBrk="0" hangingPunct="1">
              <a:defRPr sz="1800" kern="1200">
                <a:solidFill>
                  <a:schemeClr val="lt1"/>
                </a:solidFill>
                <a:latin typeface="+mn-lt"/>
                <a:ea typeface="+mn-ea"/>
                <a:cs typeface="+mn-cs"/>
              </a:defRPr>
            </a:lvl2pPr>
            <a:lvl3pPr marL="914377" algn="l" defTabSz="914377" rtl="0" eaLnBrk="1" latinLnBrk="0" hangingPunct="1">
              <a:defRPr sz="1800" kern="1200">
                <a:solidFill>
                  <a:schemeClr val="lt1"/>
                </a:solidFill>
                <a:latin typeface="+mn-lt"/>
                <a:ea typeface="+mn-ea"/>
                <a:cs typeface="+mn-cs"/>
              </a:defRPr>
            </a:lvl3pPr>
            <a:lvl4pPr marL="1371566" algn="l" defTabSz="914377" rtl="0" eaLnBrk="1" latinLnBrk="0" hangingPunct="1">
              <a:defRPr sz="1800" kern="1200">
                <a:solidFill>
                  <a:schemeClr val="lt1"/>
                </a:solidFill>
                <a:latin typeface="+mn-lt"/>
                <a:ea typeface="+mn-ea"/>
                <a:cs typeface="+mn-cs"/>
              </a:defRPr>
            </a:lvl4pPr>
            <a:lvl5pPr marL="1828754" algn="l" defTabSz="914377" rtl="0" eaLnBrk="1" latinLnBrk="0" hangingPunct="1">
              <a:defRPr sz="1800" kern="1200">
                <a:solidFill>
                  <a:schemeClr val="lt1"/>
                </a:solidFill>
                <a:latin typeface="+mn-lt"/>
                <a:ea typeface="+mn-ea"/>
                <a:cs typeface="+mn-cs"/>
              </a:defRPr>
            </a:lvl5pPr>
            <a:lvl6pPr marL="2285943" algn="l" defTabSz="914377" rtl="0" eaLnBrk="1" latinLnBrk="0" hangingPunct="1">
              <a:defRPr sz="1800" kern="1200">
                <a:solidFill>
                  <a:schemeClr val="lt1"/>
                </a:solidFill>
                <a:latin typeface="+mn-lt"/>
                <a:ea typeface="+mn-ea"/>
                <a:cs typeface="+mn-cs"/>
              </a:defRPr>
            </a:lvl6pPr>
            <a:lvl7pPr marL="2743131" algn="l" defTabSz="914377" rtl="0" eaLnBrk="1" latinLnBrk="0" hangingPunct="1">
              <a:defRPr sz="1800" kern="1200">
                <a:solidFill>
                  <a:schemeClr val="lt1"/>
                </a:solidFill>
                <a:latin typeface="+mn-lt"/>
                <a:ea typeface="+mn-ea"/>
                <a:cs typeface="+mn-cs"/>
              </a:defRPr>
            </a:lvl7pPr>
            <a:lvl8pPr marL="3200320" algn="l" defTabSz="914377" rtl="0" eaLnBrk="1" latinLnBrk="0" hangingPunct="1">
              <a:defRPr sz="1800" kern="1200">
                <a:solidFill>
                  <a:schemeClr val="lt1"/>
                </a:solidFill>
                <a:latin typeface="+mn-lt"/>
                <a:ea typeface="+mn-ea"/>
                <a:cs typeface="+mn-cs"/>
              </a:defRPr>
            </a:lvl8pPr>
            <a:lvl9pPr marL="3657509" algn="l" defTabSz="914377" rtl="0" eaLnBrk="1" latinLnBrk="0" hangingPunct="1">
              <a:defRPr sz="1800" kern="1200">
                <a:solidFill>
                  <a:schemeClr val="lt1"/>
                </a:solidFill>
                <a:latin typeface="+mn-lt"/>
                <a:ea typeface="+mn-ea"/>
                <a:cs typeface="+mn-cs"/>
              </a:defRPr>
            </a:lvl9pPr>
          </a:lstStyle>
          <a:p>
            <a:pPr algn="ctr" defTabSz="685783">
              <a:lnSpc>
                <a:spcPct val="130000"/>
              </a:lnSpc>
            </a:pPr>
            <a:endParaRPr kumimoji="1" lang="zh-CN" altLang="en-US" sz="900" dirty="0">
              <a:solidFill>
                <a:srgbClr val="FFFFFF"/>
              </a:solidFill>
              <a:latin typeface="微软雅黑" panose="020B0503020204020204" pitchFamily="34" charset="-122"/>
              <a:ea typeface="微软雅黑" panose="020B0503020204020204" pitchFamily="34" charset="-122"/>
            </a:endParaRPr>
          </a:p>
        </p:txBody>
      </p:sp>
      <p:sp>
        <p:nvSpPr>
          <p:cNvPr id="39" name="矩形 38"/>
          <p:cNvSpPr/>
          <p:nvPr/>
        </p:nvSpPr>
        <p:spPr>
          <a:xfrm>
            <a:off x="4725619" y="3718777"/>
            <a:ext cx="386366" cy="386366"/>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zh-CN"/>
            </a:defPPr>
            <a:lvl1pPr marL="0" algn="l" defTabSz="914377" rtl="0" eaLnBrk="1" latinLnBrk="0" hangingPunct="1">
              <a:defRPr sz="1800" kern="1200">
                <a:solidFill>
                  <a:schemeClr val="lt1"/>
                </a:solidFill>
                <a:latin typeface="+mn-lt"/>
                <a:ea typeface="+mn-ea"/>
                <a:cs typeface="+mn-cs"/>
              </a:defRPr>
            </a:lvl1pPr>
            <a:lvl2pPr marL="457189" algn="l" defTabSz="914377" rtl="0" eaLnBrk="1" latinLnBrk="0" hangingPunct="1">
              <a:defRPr sz="1800" kern="1200">
                <a:solidFill>
                  <a:schemeClr val="lt1"/>
                </a:solidFill>
                <a:latin typeface="+mn-lt"/>
                <a:ea typeface="+mn-ea"/>
                <a:cs typeface="+mn-cs"/>
              </a:defRPr>
            </a:lvl2pPr>
            <a:lvl3pPr marL="914377" algn="l" defTabSz="914377" rtl="0" eaLnBrk="1" latinLnBrk="0" hangingPunct="1">
              <a:defRPr sz="1800" kern="1200">
                <a:solidFill>
                  <a:schemeClr val="lt1"/>
                </a:solidFill>
                <a:latin typeface="+mn-lt"/>
                <a:ea typeface="+mn-ea"/>
                <a:cs typeface="+mn-cs"/>
              </a:defRPr>
            </a:lvl3pPr>
            <a:lvl4pPr marL="1371566" algn="l" defTabSz="914377" rtl="0" eaLnBrk="1" latinLnBrk="0" hangingPunct="1">
              <a:defRPr sz="1800" kern="1200">
                <a:solidFill>
                  <a:schemeClr val="lt1"/>
                </a:solidFill>
                <a:latin typeface="+mn-lt"/>
                <a:ea typeface="+mn-ea"/>
                <a:cs typeface="+mn-cs"/>
              </a:defRPr>
            </a:lvl4pPr>
            <a:lvl5pPr marL="1828754" algn="l" defTabSz="914377" rtl="0" eaLnBrk="1" latinLnBrk="0" hangingPunct="1">
              <a:defRPr sz="1800" kern="1200">
                <a:solidFill>
                  <a:schemeClr val="lt1"/>
                </a:solidFill>
                <a:latin typeface="+mn-lt"/>
                <a:ea typeface="+mn-ea"/>
                <a:cs typeface="+mn-cs"/>
              </a:defRPr>
            </a:lvl5pPr>
            <a:lvl6pPr marL="2285943" algn="l" defTabSz="914377" rtl="0" eaLnBrk="1" latinLnBrk="0" hangingPunct="1">
              <a:defRPr sz="1800" kern="1200">
                <a:solidFill>
                  <a:schemeClr val="lt1"/>
                </a:solidFill>
                <a:latin typeface="+mn-lt"/>
                <a:ea typeface="+mn-ea"/>
                <a:cs typeface="+mn-cs"/>
              </a:defRPr>
            </a:lvl6pPr>
            <a:lvl7pPr marL="2743131" algn="l" defTabSz="914377" rtl="0" eaLnBrk="1" latinLnBrk="0" hangingPunct="1">
              <a:defRPr sz="1800" kern="1200">
                <a:solidFill>
                  <a:schemeClr val="lt1"/>
                </a:solidFill>
                <a:latin typeface="+mn-lt"/>
                <a:ea typeface="+mn-ea"/>
                <a:cs typeface="+mn-cs"/>
              </a:defRPr>
            </a:lvl7pPr>
            <a:lvl8pPr marL="3200320" algn="l" defTabSz="914377" rtl="0" eaLnBrk="1" latinLnBrk="0" hangingPunct="1">
              <a:defRPr sz="1800" kern="1200">
                <a:solidFill>
                  <a:schemeClr val="lt1"/>
                </a:solidFill>
                <a:latin typeface="+mn-lt"/>
                <a:ea typeface="+mn-ea"/>
                <a:cs typeface="+mn-cs"/>
              </a:defRPr>
            </a:lvl8pPr>
            <a:lvl9pPr marL="3657509" algn="l" defTabSz="914377" rtl="0" eaLnBrk="1" latinLnBrk="0" hangingPunct="1">
              <a:defRPr sz="1800" kern="1200">
                <a:solidFill>
                  <a:schemeClr val="lt1"/>
                </a:solidFill>
                <a:latin typeface="+mn-lt"/>
                <a:ea typeface="+mn-ea"/>
                <a:cs typeface="+mn-cs"/>
              </a:defRPr>
            </a:lvl9pPr>
          </a:lstStyle>
          <a:p>
            <a:pPr algn="ctr" defTabSz="685783">
              <a:lnSpc>
                <a:spcPct val="130000"/>
              </a:lnSpc>
            </a:pPr>
            <a:endParaRPr kumimoji="1" lang="zh-CN" altLang="en-US" sz="900" dirty="0">
              <a:solidFill>
                <a:srgbClr val="FFFFFF"/>
              </a:solidFill>
              <a:latin typeface="微软雅黑" panose="020B0503020204020204" pitchFamily="34" charset="-122"/>
              <a:ea typeface="微软雅黑" panose="020B0503020204020204" pitchFamily="34" charset="-122"/>
            </a:endParaRPr>
          </a:p>
        </p:txBody>
      </p:sp>
      <p:sp>
        <p:nvSpPr>
          <p:cNvPr id="40" name="矩形 39"/>
          <p:cNvSpPr/>
          <p:nvPr/>
        </p:nvSpPr>
        <p:spPr>
          <a:xfrm>
            <a:off x="5111986" y="3718777"/>
            <a:ext cx="386366" cy="386366"/>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zh-CN"/>
            </a:defPPr>
            <a:lvl1pPr marL="0" algn="l" defTabSz="914377" rtl="0" eaLnBrk="1" latinLnBrk="0" hangingPunct="1">
              <a:defRPr sz="1800" kern="1200">
                <a:solidFill>
                  <a:schemeClr val="lt1"/>
                </a:solidFill>
                <a:latin typeface="+mn-lt"/>
                <a:ea typeface="+mn-ea"/>
                <a:cs typeface="+mn-cs"/>
              </a:defRPr>
            </a:lvl1pPr>
            <a:lvl2pPr marL="457189" algn="l" defTabSz="914377" rtl="0" eaLnBrk="1" latinLnBrk="0" hangingPunct="1">
              <a:defRPr sz="1800" kern="1200">
                <a:solidFill>
                  <a:schemeClr val="lt1"/>
                </a:solidFill>
                <a:latin typeface="+mn-lt"/>
                <a:ea typeface="+mn-ea"/>
                <a:cs typeface="+mn-cs"/>
              </a:defRPr>
            </a:lvl2pPr>
            <a:lvl3pPr marL="914377" algn="l" defTabSz="914377" rtl="0" eaLnBrk="1" latinLnBrk="0" hangingPunct="1">
              <a:defRPr sz="1800" kern="1200">
                <a:solidFill>
                  <a:schemeClr val="lt1"/>
                </a:solidFill>
                <a:latin typeface="+mn-lt"/>
                <a:ea typeface="+mn-ea"/>
                <a:cs typeface="+mn-cs"/>
              </a:defRPr>
            </a:lvl3pPr>
            <a:lvl4pPr marL="1371566" algn="l" defTabSz="914377" rtl="0" eaLnBrk="1" latinLnBrk="0" hangingPunct="1">
              <a:defRPr sz="1800" kern="1200">
                <a:solidFill>
                  <a:schemeClr val="lt1"/>
                </a:solidFill>
                <a:latin typeface="+mn-lt"/>
                <a:ea typeface="+mn-ea"/>
                <a:cs typeface="+mn-cs"/>
              </a:defRPr>
            </a:lvl4pPr>
            <a:lvl5pPr marL="1828754" algn="l" defTabSz="914377" rtl="0" eaLnBrk="1" latinLnBrk="0" hangingPunct="1">
              <a:defRPr sz="1800" kern="1200">
                <a:solidFill>
                  <a:schemeClr val="lt1"/>
                </a:solidFill>
                <a:latin typeface="+mn-lt"/>
                <a:ea typeface="+mn-ea"/>
                <a:cs typeface="+mn-cs"/>
              </a:defRPr>
            </a:lvl5pPr>
            <a:lvl6pPr marL="2285943" algn="l" defTabSz="914377" rtl="0" eaLnBrk="1" latinLnBrk="0" hangingPunct="1">
              <a:defRPr sz="1800" kern="1200">
                <a:solidFill>
                  <a:schemeClr val="lt1"/>
                </a:solidFill>
                <a:latin typeface="+mn-lt"/>
                <a:ea typeface="+mn-ea"/>
                <a:cs typeface="+mn-cs"/>
              </a:defRPr>
            </a:lvl6pPr>
            <a:lvl7pPr marL="2743131" algn="l" defTabSz="914377" rtl="0" eaLnBrk="1" latinLnBrk="0" hangingPunct="1">
              <a:defRPr sz="1800" kern="1200">
                <a:solidFill>
                  <a:schemeClr val="lt1"/>
                </a:solidFill>
                <a:latin typeface="+mn-lt"/>
                <a:ea typeface="+mn-ea"/>
                <a:cs typeface="+mn-cs"/>
              </a:defRPr>
            </a:lvl7pPr>
            <a:lvl8pPr marL="3200320" algn="l" defTabSz="914377" rtl="0" eaLnBrk="1" latinLnBrk="0" hangingPunct="1">
              <a:defRPr sz="1800" kern="1200">
                <a:solidFill>
                  <a:schemeClr val="lt1"/>
                </a:solidFill>
                <a:latin typeface="+mn-lt"/>
                <a:ea typeface="+mn-ea"/>
                <a:cs typeface="+mn-cs"/>
              </a:defRPr>
            </a:lvl8pPr>
            <a:lvl9pPr marL="3657509" algn="l" defTabSz="914377" rtl="0" eaLnBrk="1" latinLnBrk="0" hangingPunct="1">
              <a:defRPr sz="1800" kern="1200">
                <a:solidFill>
                  <a:schemeClr val="lt1"/>
                </a:solidFill>
                <a:latin typeface="+mn-lt"/>
                <a:ea typeface="+mn-ea"/>
                <a:cs typeface="+mn-cs"/>
              </a:defRPr>
            </a:lvl9pPr>
          </a:lstStyle>
          <a:p>
            <a:pPr algn="ctr" defTabSz="685783">
              <a:lnSpc>
                <a:spcPct val="130000"/>
              </a:lnSpc>
            </a:pPr>
            <a:endParaRPr kumimoji="1" lang="zh-CN" altLang="en-US" sz="900" dirty="0">
              <a:solidFill>
                <a:srgbClr val="FFFFFF"/>
              </a:solidFill>
              <a:latin typeface="微软雅黑" panose="020B0503020204020204" pitchFamily="34" charset="-122"/>
              <a:ea typeface="微软雅黑" panose="020B0503020204020204" pitchFamily="34" charset="-122"/>
            </a:endParaRPr>
          </a:p>
        </p:txBody>
      </p:sp>
      <p:sp>
        <p:nvSpPr>
          <p:cNvPr id="41" name="矩形 40"/>
          <p:cNvSpPr/>
          <p:nvPr/>
        </p:nvSpPr>
        <p:spPr>
          <a:xfrm>
            <a:off x="3952887" y="4105144"/>
            <a:ext cx="386366" cy="386366"/>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zh-CN"/>
            </a:defPPr>
            <a:lvl1pPr marL="0" algn="l" defTabSz="914377" rtl="0" eaLnBrk="1" latinLnBrk="0" hangingPunct="1">
              <a:defRPr sz="1800" kern="1200">
                <a:solidFill>
                  <a:schemeClr val="lt1"/>
                </a:solidFill>
                <a:latin typeface="+mn-lt"/>
                <a:ea typeface="+mn-ea"/>
                <a:cs typeface="+mn-cs"/>
              </a:defRPr>
            </a:lvl1pPr>
            <a:lvl2pPr marL="457189" algn="l" defTabSz="914377" rtl="0" eaLnBrk="1" latinLnBrk="0" hangingPunct="1">
              <a:defRPr sz="1800" kern="1200">
                <a:solidFill>
                  <a:schemeClr val="lt1"/>
                </a:solidFill>
                <a:latin typeface="+mn-lt"/>
                <a:ea typeface="+mn-ea"/>
                <a:cs typeface="+mn-cs"/>
              </a:defRPr>
            </a:lvl2pPr>
            <a:lvl3pPr marL="914377" algn="l" defTabSz="914377" rtl="0" eaLnBrk="1" latinLnBrk="0" hangingPunct="1">
              <a:defRPr sz="1800" kern="1200">
                <a:solidFill>
                  <a:schemeClr val="lt1"/>
                </a:solidFill>
                <a:latin typeface="+mn-lt"/>
                <a:ea typeface="+mn-ea"/>
                <a:cs typeface="+mn-cs"/>
              </a:defRPr>
            </a:lvl3pPr>
            <a:lvl4pPr marL="1371566" algn="l" defTabSz="914377" rtl="0" eaLnBrk="1" latinLnBrk="0" hangingPunct="1">
              <a:defRPr sz="1800" kern="1200">
                <a:solidFill>
                  <a:schemeClr val="lt1"/>
                </a:solidFill>
                <a:latin typeface="+mn-lt"/>
                <a:ea typeface="+mn-ea"/>
                <a:cs typeface="+mn-cs"/>
              </a:defRPr>
            </a:lvl4pPr>
            <a:lvl5pPr marL="1828754" algn="l" defTabSz="914377" rtl="0" eaLnBrk="1" latinLnBrk="0" hangingPunct="1">
              <a:defRPr sz="1800" kern="1200">
                <a:solidFill>
                  <a:schemeClr val="lt1"/>
                </a:solidFill>
                <a:latin typeface="+mn-lt"/>
                <a:ea typeface="+mn-ea"/>
                <a:cs typeface="+mn-cs"/>
              </a:defRPr>
            </a:lvl5pPr>
            <a:lvl6pPr marL="2285943" algn="l" defTabSz="914377" rtl="0" eaLnBrk="1" latinLnBrk="0" hangingPunct="1">
              <a:defRPr sz="1800" kern="1200">
                <a:solidFill>
                  <a:schemeClr val="lt1"/>
                </a:solidFill>
                <a:latin typeface="+mn-lt"/>
                <a:ea typeface="+mn-ea"/>
                <a:cs typeface="+mn-cs"/>
              </a:defRPr>
            </a:lvl6pPr>
            <a:lvl7pPr marL="2743131" algn="l" defTabSz="914377" rtl="0" eaLnBrk="1" latinLnBrk="0" hangingPunct="1">
              <a:defRPr sz="1800" kern="1200">
                <a:solidFill>
                  <a:schemeClr val="lt1"/>
                </a:solidFill>
                <a:latin typeface="+mn-lt"/>
                <a:ea typeface="+mn-ea"/>
                <a:cs typeface="+mn-cs"/>
              </a:defRPr>
            </a:lvl7pPr>
            <a:lvl8pPr marL="3200320" algn="l" defTabSz="914377" rtl="0" eaLnBrk="1" latinLnBrk="0" hangingPunct="1">
              <a:defRPr sz="1800" kern="1200">
                <a:solidFill>
                  <a:schemeClr val="lt1"/>
                </a:solidFill>
                <a:latin typeface="+mn-lt"/>
                <a:ea typeface="+mn-ea"/>
                <a:cs typeface="+mn-cs"/>
              </a:defRPr>
            </a:lvl8pPr>
            <a:lvl9pPr marL="3657509" algn="l" defTabSz="914377" rtl="0" eaLnBrk="1" latinLnBrk="0" hangingPunct="1">
              <a:defRPr sz="1800" kern="1200">
                <a:solidFill>
                  <a:schemeClr val="lt1"/>
                </a:solidFill>
                <a:latin typeface="+mn-lt"/>
                <a:ea typeface="+mn-ea"/>
                <a:cs typeface="+mn-cs"/>
              </a:defRPr>
            </a:lvl9pPr>
          </a:lstStyle>
          <a:p>
            <a:pPr algn="ctr" defTabSz="685783">
              <a:lnSpc>
                <a:spcPct val="130000"/>
              </a:lnSpc>
            </a:pPr>
            <a:endParaRPr kumimoji="1" lang="zh-CN" altLang="en-US" sz="900" dirty="0">
              <a:solidFill>
                <a:srgbClr val="FFFFFF"/>
              </a:solidFill>
              <a:latin typeface="微软雅黑" panose="020B0503020204020204" pitchFamily="34" charset="-122"/>
              <a:ea typeface="微软雅黑" panose="020B0503020204020204" pitchFamily="34" charset="-122"/>
            </a:endParaRPr>
          </a:p>
        </p:txBody>
      </p:sp>
      <p:sp>
        <p:nvSpPr>
          <p:cNvPr id="42" name="矩形 41"/>
          <p:cNvSpPr/>
          <p:nvPr/>
        </p:nvSpPr>
        <p:spPr>
          <a:xfrm>
            <a:off x="4339253" y="4105144"/>
            <a:ext cx="386366" cy="386366"/>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zh-CN"/>
            </a:defPPr>
            <a:lvl1pPr marL="0" algn="l" defTabSz="914377" rtl="0" eaLnBrk="1" latinLnBrk="0" hangingPunct="1">
              <a:defRPr sz="1800" kern="1200">
                <a:solidFill>
                  <a:schemeClr val="lt1"/>
                </a:solidFill>
                <a:latin typeface="+mn-lt"/>
                <a:ea typeface="+mn-ea"/>
                <a:cs typeface="+mn-cs"/>
              </a:defRPr>
            </a:lvl1pPr>
            <a:lvl2pPr marL="457189" algn="l" defTabSz="914377" rtl="0" eaLnBrk="1" latinLnBrk="0" hangingPunct="1">
              <a:defRPr sz="1800" kern="1200">
                <a:solidFill>
                  <a:schemeClr val="lt1"/>
                </a:solidFill>
                <a:latin typeface="+mn-lt"/>
                <a:ea typeface="+mn-ea"/>
                <a:cs typeface="+mn-cs"/>
              </a:defRPr>
            </a:lvl2pPr>
            <a:lvl3pPr marL="914377" algn="l" defTabSz="914377" rtl="0" eaLnBrk="1" latinLnBrk="0" hangingPunct="1">
              <a:defRPr sz="1800" kern="1200">
                <a:solidFill>
                  <a:schemeClr val="lt1"/>
                </a:solidFill>
                <a:latin typeface="+mn-lt"/>
                <a:ea typeface="+mn-ea"/>
                <a:cs typeface="+mn-cs"/>
              </a:defRPr>
            </a:lvl3pPr>
            <a:lvl4pPr marL="1371566" algn="l" defTabSz="914377" rtl="0" eaLnBrk="1" latinLnBrk="0" hangingPunct="1">
              <a:defRPr sz="1800" kern="1200">
                <a:solidFill>
                  <a:schemeClr val="lt1"/>
                </a:solidFill>
                <a:latin typeface="+mn-lt"/>
                <a:ea typeface="+mn-ea"/>
                <a:cs typeface="+mn-cs"/>
              </a:defRPr>
            </a:lvl4pPr>
            <a:lvl5pPr marL="1828754" algn="l" defTabSz="914377" rtl="0" eaLnBrk="1" latinLnBrk="0" hangingPunct="1">
              <a:defRPr sz="1800" kern="1200">
                <a:solidFill>
                  <a:schemeClr val="lt1"/>
                </a:solidFill>
                <a:latin typeface="+mn-lt"/>
                <a:ea typeface="+mn-ea"/>
                <a:cs typeface="+mn-cs"/>
              </a:defRPr>
            </a:lvl5pPr>
            <a:lvl6pPr marL="2285943" algn="l" defTabSz="914377" rtl="0" eaLnBrk="1" latinLnBrk="0" hangingPunct="1">
              <a:defRPr sz="1800" kern="1200">
                <a:solidFill>
                  <a:schemeClr val="lt1"/>
                </a:solidFill>
                <a:latin typeface="+mn-lt"/>
                <a:ea typeface="+mn-ea"/>
                <a:cs typeface="+mn-cs"/>
              </a:defRPr>
            </a:lvl6pPr>
            <a:lvl7pPr marL="2743131" algn="l" defTabSz="914377" rtl="0" eaLnBrk="1" latinLnBrk="0" hangingPunct="1">
              <a:defRPr sz="1800" kern="1200">
                <a:solidFill>
                  <a:schemeClr val="lt1"/>
                </a:solidFill>
                <a:latin typeface="+mn-lt"/>
                <a:ea typeface="+mn-ea"/>
                <a:cs typeface="+mn-cs"/>
              </a:defRPr>
            </a:lvl7pPr>
            <a:lvl8pPr marL="3200320" algn="l" defTabSz="914377" rtl="0" eaLnBrk="1" latinLnBrk="0" hangingPunct="1">
              <a:defRPr sz="1800" kern="1200">
                <a:solidFill>
                  <a:schemeClr val="lt1"/>
                </a:solidFill>
                <a:latin typeface="+mn-lt"/>
                <a:ea typeface="+mn-ea"/>
                <a:cs typeface="+mn-cs"/>
              </a:defRPr>
            </a:lvl8pPr>
            <a:lvl9pPr marL="3657509" algn="l" defTabSz="914377" rtl="0" eaLnBrk="1" latinLnBrk="0" hangingPunct="1">
              <a:defRPr sz="1800" kern="1200">
                <a:solidFill>
                  <a:schemeClr val="lt1"/>
                </a:solidFill>
                <a:latin typeface="+mn-lt"/>
                <a:ea typeface="+mn-ea"/>
                <a:cs typeface="+mn-cs"/>
              </a:defRPr>
            </a:lvl9pPr>
          </a:lstStyle>
          <a:p>
            <a:pPr algn="ctr" defTabSz="685783">
              <a:lnSpc>
                <a:spcPct val="130000"/>
              </a:lnSpc>
            </a:pPr>
            <a:endParaRPr kumimoji="1" lang="zh-CN" altLang="en-US" sz="900" dirty="0">
              <a:solidFill>
                <a:srgbClr val="FFFFFF"/>
              </a:solidFill>
              <a:latin typeface="微软雅黑" panose="020B0503020204020204" pitchFamily="34" charset="-122"/>
              <a:ea typeface="微软雅黑" panose="020B0503020204020204" pitchFamily="34" charset="-122"/>
            </a:endParaRPr>
          </a:p>
        </p:txBody>
      </p:sp>
      <p:sp>
        <p:nvSpPr>
          <p:cNvPr id="43" name="矩形 42"/>
          <p:cNvSpPr/>
          <p:nvPr/>
        </p:nvSpPr>
        <p:spPr>
          <a:xfrm>
            <a:off x="4725619" y="4105144"/>
            <a:ext cx="386366" cy="386366"/>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zh-CN"/>
            </a:defPPr>
            <a:lvl1pPr marL="0" algn="l" defTabSz="914377" rtl="0" eaLnBrk="1" latinLnBrk="0" hangingPunct="1">
              <a:defRPr sz="1800" kern="1200">
                <a:solidFill>
                  <a:schemeClr val="lt1"/>
                </a:solidFill>
                <a:latin typeface="+mn-lt"/>
                <a:ea typeface="+mn-ea"/>
                <a:cs typeface="+mn-cs"/>
              </a:defRPr>
            </a:lvl1pPr>
            <a:lvl2pPr marL="457189" algn="l" defTabSz="914377" rtl="0" eaLnBrk="1" latinLnBrk="0" hangingPunct="1">
              <a:defRPr sz="1800" kern="1200">
                <a:solidFill>
                  <a:schemeClr val="lt1"/>
                </a:solidFill>
                <a:latin typeface="+mn-lt"/>
                <a:ea typeface="+mn-ea"/>
                <a:cs typeface="+mn-cs"/>
              </a:defRPr>
            </a:lvl2pPr>
            <a:lvl3pPr marL="914377" algn="l" defTabSz="914377" rtl="0" eaLnBrk="1" latinLnBrk="0" hangingPunct="1">
              <a:defRPr sz="1800" kern="1200">
                <a:solidFill>
                  <a:schemeClr val="lt1"/>
                </a:solidFill>
                <a:latin typeface="+mn-lt"/>
                <a:ea typeface="+mn-ea"/>
                <a:cs typeface="+mn-cs"/>
              </a:defRPr>
            </a:lvl3pPr>
            <a:lvl4pPr marL="1371566" algn="l" defTabSz="914377" rtl="0" eaLnBrk="1" latinLnBrk="0" hangingPunct="1">
              <a:defRPr sz="1800" kern="1200">
                <a:solidFill>
                  <a:schemeClr val="lt1"/>
                </a:solidFill>
                <a:latin typeface="+mn-lt"/>
                <a:ea typeface="+mn-ea"/>
                <a:cs typeface="+mn-cs"/>
              </a:defRPr>
            </a:lvl4pPr>
            <a:lvl5pPr marL="1828754" algn="l" defTabSz="914377" rtl="0" eaLnBrk="1" latinLnBrk="0" hangingPunct="1">
              <a:defRPr sz="1800" kern="1200">
                <a:solidFill>
                  <a:schemeClr val="lt1"/>
                </a:solidFill>
                <a:latin typeface="+mn-lt"/>
                <a:ea typeface="+mn-ea"/>
                <a:cs typeface="+mn-cs"/>
              </a:defRPr>
            </a:lvl5pPr>
            <a:lvl6pPr marL="2285943" algn="l" defTabSz="914377" rtl="0" eaLnBrk="1" latinLnBrk="0" hangingPunct="1">
              <a:defRPr sz="1800" kern="1200">
                <a:solidFill>
                  <a:schemeClr val="lt1"/>
                </a:solidFill>
                <a:latin typeface="+mn-lt"/>
                <a:ea typeface="+mn-ea"/>
                <a:cs typeface="+mn-cs"/>
              </a:defRPr>
            </a:lvl6pPr>
            <a:lvl7pPr marL="2743131" algn="l" defTabSz="914377" rtl="0" eaLnBrk="1" latinLnBrk="0" hangingPunct="1">
              <a:defRPr sz="1800" kern="1200">
                <a:solidFill>
                  <a:schemeClr val="lt1"/>
                </a:solidFill>
                <a:latin typeface="+mn-lt"/>
                <a:ea typeface="+mn-ea"/>
                <a:cs typeface="+mn-cs"/>
              </a:defRPr>
            </a:lvl7pPr>
            <a:lvl8pPr marL="3200320" algn="l" defTabSz="914377" rtl="0" eaLnBrk="1" latinLnBrk="0" hangingPunct="1">
              <a:defRPr sz="1800" kern="1200">
                <a:solidFill>
                  <a:schemeClr val="lt1"/>
                </a:solidFill>
                <a:latin typeface="+mn-lt"/>
                <a:ea typeface="+mn-ea"/>
                <a:cs typeface="+mn-cs"/>
              </a:defRPr>
            </a:lvl8pPr>
            <a:lvl9pPr marL="3657509" algn="l" defTabSz="914377" rtl="0" eaLnBrk="1" latinLnBrk="0" hangingPunct="1">
              <a:defRPr sz="1800" kern="1200">
                <a:solidFill>
                  <a:schemeClr val="lt1"/>
                </a:solidFill>
                <a:latin typeface="+mn-lt"/>
                <a:ea typeface="+mn-ea"/>
                <a:cs typeface="+mn-cs"/>
              </a:defRPr>
            </a:lvl9pPr>
          </a:lstStyle>
          <a:p>
            <a:pPr algn="ctr" defTabSz="685783">
              <a:lnSpc>
                <a:spcPct val="130000"/>
              </a:lnSpc>
            </a:pPr>
            <a:endParaRPr kumimoji="1" lang="zh-CN" altLang="en-US" sz="900" dirty="0">
              <a:solidFill>
                <a:srgbClr val="FFFFFF"/>
              </a:solidFill>
              <a:latin typeface="微软雅黑" panose="020B0503020204020204" pitchFamily="34" charset="-122"/>
              <a:ea typeface="微软雅黑" panose="020B0503020204020204" pitchFamily="34" charset="-122"/>
            </a:endParaRPr>
          </a:p>
        </p:txBody>
      </p:sp>
      <p:sp>
        <p:nvSpPr>
          <p:cNvPr id="44" name="矩形 43"/>
          <p:cNvSpPr/>
          <p:nvPr/>
        </p:nvSpPr>
        <p:spPr>
          <a:xfrm>
            <a:off x="5111986" y="4105144"/>
            <a:ext cx="386366" cy="386366"/>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zh-CN"/>
            </a:defPPr>
            <a:lvl1pPr marL="0" algn="l" defTabSz="914377" rtl="0" eaLnBrk="1" latinLnBrk="0" hangingPunct="1">
              <a:defRPr sz="1800" kern="1200">
                <a:solidFill>
                  <a:schemeClr val="lt1"/>
                </a:solidFill>
                <a:latin typeface="+mn-lt"/>
                <a:ea typeface="+mn-ea"/>
                <a:cs typeface="+mn-cs"/>
              </a:defRPr>
            </a:lvl1pPr>
            <a:lvl2pPr marL="457189" algn="l" defTabSz="914377" rtl="0" eaLnBrk="1" latinLnBrk="0" hangingPunct="1">
              <a:defRPr sz="1800" kern="1200">
                <a:solidFill>
                  <a:schemeClr val="lt1"/>
                </a:solidFill>
                <a:latin typeface="+mn-lt"/>
                <a:ea typeface="+mn-ea"/>
                <a:cs typeface="+mn-cs"/>
              </a:defRPr>
            </a:lvl2pPr>
            <a:lvl3pPr marL="914377" algn="l" defTabSz="914377" rtl="0" eaLnBrk="1" latinLnBrk="0" hangingPunct="1">
              <a:defRPr sz="1800" kern="1200">
                <a:solidFill>
                  <a:schemeClr val="lt1"/>
                </a:solidFill>
                <a:latin typeface="+mn-lt"/>
                <a:ea typeface="+mn-ea"/>
                <a:cs typeface="+mn-cs"/>
              </a:defRPr>
            </a:lvl3pPr>
            <a:lvl4pPr marL="1371566" algn="l" defTabSz="914377" rtl="0" eaLnBrk="1" latinLnBrk="0" hangingPunct="1">
              <a:defRPr sz="1800" kern="1200">
                <a:solidFill>
                  <a:schemeClr val="lt1"/>
                </a:solidFill>
                <a:latin typeface="+mn-lt"/>
                <a:ea typeface="+mn-ea"/>
                <a:cs typeface="+mn-cs"/>
              </a:defRPr>
            </a:lvl4pPr>
            <a:lvl5pPr marL="1828754" algn="l" defTabSz="914377" rtl="0" eaLnBrk="1" latinLnBrk="0" hangingPunct="1">
              <a:defRPr sz="1800" kern="1200">
                <a:solidFill>
                  <a:schemeClr val="lt1"/>
                </a:solidFill>
                <a:latin typeface="+mn-lt"/>
                <a:ea typeface="+mn-ea"/>
                <a:cs typeface="+mn-cs"/>
              </a:defRPr>
            </a:lvl5pPr>
            <a:lvl6pPr marL="2285943" algn="l" defTabSz="914377" rtl="0" eaLnBrk="1" latinLnBrk="0" hangingPunct="1">
              <a:defRPr sz="1800" kern="1200">
                <a:solidFill>
                  <a:schemeClr val="lt1"/>
                </a:solidFill>
                <a:latin typeface="+mn-lt"/>
                <a:ea typeface="+mn-ea"/>
                <a:cs typeface="+mn-cs"/>
              </a:defRPr>
            </a:lvl6pPr>
            <a:lvl7pPr marL="2743131" algn="l" defTabSz="914377" rtl="0" eaLnBrk="1" latinLnBrk="0" hangingPunct="1">
              <a:defRPr sz="1800" kern="1200">
                <a:solidFill>
                  <a:schemeClr val="lt1"/>
                </a:solidFill>
                <a:latin typeface="+mn-lt"/>
                <a:ea typeface="+mn-ea"/>
                <a:cs typeface="+mn-cs"/>
              </a:defRPr>
            </a:lvl7pPr>
            <a:lvl8pPr marL="3200320" algn="l" defTabSz="914377" rtl="0" eaLnBrk="1" latinLnBrk="0" hangingPunct="1">
              <a:defRPr sz="1800" kern="1200">
                <a:solidFill>
                  <a:schemeClr val="lt1"/>
                </a:solidFill>
                <a:latin typeface="+mn-lt"/>
                <a:ea typeface="+mn-ea"/>
                <a:cs typeface="+mn-cs"/>
              </a:defRPr>
            </a:lvl8pPr>
            <a:lvl9pPr marL="3657509" algn="l" defTabSz="914377" rtl="0" eaLnBrk="1" latinLnBrk="0" hangingPunct="1">
              <a:defRPr sz="1800" kern="1200">
                <a:solidFill>
                  <a:schemeClr val="lt1"/>
                </a:solidFill>
                <a:latin typeface="+mn-lt"/>
                <a:ea typeface="+mn-ea"/>
                <a:cs typeface="+mn-cs"/>
              </a:defRPr>
            </a:lvl9pPr>
          </a:lstStyle>
          <a:p>
            <a:pPr algn="ctr" defTabSz="685783">
              <a:lnSpc>
                <a:spcPct val="130000"/>
              </a:lnSpc>
            </a:pPr>
            <a:endParaRPr kumimoji="1" lang="zh-CN" altLang="en-US" sz="900" dirty="0">
              <a:solidFill>
                <a:srgbClr val="FFFFFF"/>
              </a:solidFill>
              <a:latin typeface="微软雅黑" panose="020B0503020204020204" pitchFamily="34" charset="-122"/>
              <a:ea typeface="微软雅黑" panose="020B0503020204020204" pitchFamily="34" charset="-122"/>
            </a:endParaRPr>
          </a:p>
        </p:txBody>
      </p:sp>
      <p:sp>
        <p:nvSpPr>
          <p:cNvPr id="45" name="矩形 44"/>
          <p:cNvSpPr/>
          <p:nvPr/>
        </p:nvSpPr>
        <p:spPr>
          <a:xfrm>
            <a:off x="3952887" y="2166658"/>
            <a:ext cx="386366" cy="386366"/>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zh-CN"/>
            </a:defPPr>
            <a:lvl1pPr marL="0" algn="l" defTabSz="914377" rtl="0" eaLnBrk="1" latinLnBrk="0" hangingPunct="1">
              <a:defRPr sz="1800" kern="1200">
                <a:solidFill>
                  <a:schemeClr val="lt1"/>
                </a:solidFill>
                <a:latin typeface="+mn-lt"/>
                <a:ea typeface="+mn-ea"/>
                <a:cs typeface="+mn-cs"/>
              </a:defRPr>
            </a:lvl1pPr>
            <a:lvl2pPr marL="457189" algn="l" defTabSz="914377" rtl="0" eaLnBrk="1" latinLnBrk="0" hangingPunct="1">
              <a:defRPr sz="1800" kern="1200">
                <a:solidFill>
                  <a:schemeClr val="lt1"/>
                </a:solidFill>
                <a:latin typeface="+mn-lt"/>
                <a:ea typeface="+mn-ea"/>
                <a:cs typeface="+mn-cs"/>
              </a:defRPr>
            </a:lvl2pPr>
            <a:lvl3pPr marL="914377" algn="l" defTabSz="914377" rtl="0" eaLnBrk="1" latinLnBrk="0" hangingPunct="1">
              <a:defRPr sz="1800" kern="1200">
                <a:solidFill>
                  <a:schemeClr val="lt1"/>
                </a:solidFill>
                <a:latin typeface="+mn-lt"/>
                <a:ea typeface="+mn-ea"/>
                <a:cs typeface="+mn-cs"/>
              </a:defRPr>
            </a:lvl3pPr>
            <a:lvl4pPr marL="1371566" algn="l" defTabSz="914377" rtl="0" eaLnBrk="1" latinLnBrk="0" hangingPunct="1">
              <a:defRPr sz="1800" kern="1200">
                <a:solidFill>
                  <a:schemeClr val="lt1"/>
                </a:solidFill>
                <a:latin typeface="+mn-lt"/>
                <a:ea typeface="+mn-ea"/>
                <a:cs typeface="+mn-cs"/>
              </a:defRPr>
            </a:lvl4pPr>
            <a:lvl5pPr marL="1828754" algn="l" defTabSz="914377" rtl="0" eaLnBrk="1" latinLnBrk="0" hangingPunct="1">
              <a:defRPr sz="1800" kern="1200">
                <a:solidFill>
                  <a:schemeClr val="lt1"/>
                </a:solidFill>
                <a:latin typeface="+mn-lt"/>
                <a:ea typeface="+mn-ea"/>
                <a:cs typeface="+mn-cs"/>
              </a:defRPr>
            </a:lvl5pPr>
            <a:lvl6pPr marL="2285943" algn="l" defTabSz="914377" rtl="0" eaLnBrk="1" latinLnBrk="0" hangingPunct="1">
              <a:defRPr sz="1800" kern="1200">
                <a:solidFill>
                  <a:schemeClr val="lt1"/>
                </a:solidFill>
                <a:latin typeface="+mn-lt"/>
                <a:ea typeface="+mn-ea"/>
                <a:cs typeface="+mn-cs"/>
              </a:defRPr>
            </a:lvl6pPr>
            <a:lvl7pPr marL="2743131" algn="l" defTabSz="914377" rtl="0" eaLnBrk="1" latinLnBrk="0" hangingPunct="1">
              <a:defRPr sz="1800" kern="1200">
                <a:solidFill>
                  <a:schemeClr val="lt1"/>
                </a:solidFill>
                <a:latin typeface="+mn-lt"/>
                <a:ea typeface="+mn-ea"/>
                <a:cs typeface="+mn-cs"/>
              </a:defRPr>
            </a:lvl7pPr>
            <a:lvl8pPr marL="3200320" algn="l" defTabSz="914377" rtl="0" eaLnBrk="1" latinLnBrk="0" hangingPunct="1">
              <a:defRPr sz="1800" kern="1200">
                <a:solidFill>
                  <a:schemeClr val="lt1"/>
                </a:solidFill>
                <a:latin typeface="+mn-lt"/>
                <a:ea typeface="+mn-ea"/>
                <a:cs typeface="+mn-cs"/>
              </a:defRPr>
            </a:lvl8pPr>
            <a:lvl9pPr marL="3657509" algn="l" defTabSz="914377" rtl="0" eaLnBrk="1" latinLnBrk="0" hangingPunct="1">
              <a:defRPr sz="1800" kern="1200">
                <a:solidFill>
                  <a:schemeClr val="lt1"/>
                </a:solidFill>
                <a:latin typeface="+mn-lt"/>
                <a:ea typeface="+mn-ea"/>
                <a:cs typeface="+mn-cs"/>
              </a:defRPr>
            </a:lvl9pPr>
          </a:lstStyle>
          <a:p>
            <a:pPr algn="ctr" defTabSz="685783">
              <a:lnSpc>
                <a:spcPct val="130000"/>
              </a:lnSpc>
            </a:pPr>
            <a:endParaRPr kumimoji="1" lang="zh-CN" altLang="en-US" sz="900" dirty="0">
              <a:solidFill>
                <a:srgbClr val="FFFFFF"/>
              </a:solidFill>
              <a:latin typeface="微软雅黑" panose="020B0503020204020204" pitchFamily="34" charset="-122"/>
              <a:ea typeface="微软雅黑" panose="020B0503020204020204" pitchFamily="34" charset="-122"/>
            </a:endParaRPr>
          </a:p>
        </p:txBody>
      </p:sp>
      <p:sp>
        <p:nvSpPr>
          <p:cNvPr id="46" name="矩形 45"/>
          <p:cNvSpPr/>
          <p:nvPr/>
        </p:nvSpPr>
        <p:spPr>
          <a:xfrm>
            <a:off x="4339253" y="2166658"/>
            <a:ext cx="386366" cy="386366"/>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zh-CN"/>
            </a:defPPr>
            <a:lvl1pPr marL="0" algn="l" defTabSz="914377" rtl="0" eaLnBrk="1" latinLnBrk="0" hangingPunct="1">
              <a:defRPr sz="1800" kern="1200">
                <a:solidFill>
                  <a:schemeClr val="lt1"/>
                </a:solidFill>
                <a:latin typeface="+mn-lt"/>
                <a:ea typeface="+mn-ea"/>
                <a:cs typeface="+mn-cs"/>
              </a:defRPr>
            </a:lvl1pPr>
            <a:lvl2pPr marL="457189" algn="l" defTabSz="914377" rtl="0" eaLnBrk="1" latinLnBrk="0" hangingPunct="1">
              <a:defRPr sz="1800" kern="1200">
                <a:solidFill>
                  <a:schemeClr val="lt1"/>
                </a:solidFill>
                <a:latin typeface="+mn-lt"/>
                <a:ea typeface="+mn-ea"/>
                <a:cs typeface="+mn-cs"/>
              </a:defRPr>
            </a:lvl2pPr>
            <a:lvl3pPr marL="914377" algn="l" defTabSz="914377" rtl="0" eaLnBrk="1" latinLnBrk="0" hangingPunct="1">
              <a:defRPr sz="1800" kern="1200">
                <a:solidFill>
                  <a:schemeClr val="lt1"/>
                </a:solidFill>
                <a:latin typeface="+mn-lt"/>
                <a:ea typeface="+mn-ea"/>
                <a:cs typeface="+mn-cs"/>
              </a:defRPr>
            </a:lvl3pPr>
            <a:lvl4pPr marL="1371566" algn="l" defTabSz="914377" rtl="0" eaLnBrk="1" latinLnBrk="0" hangingPunct="1">
              <a:defRPr sz="1800" kern="1200">
                <a:solidFill>
                  <a:schemeClr val="lt1"/>
                </a:solidFill>
                <a:latin typeface="+mn-lt"/>
                <a:ea typeface="+mn-ea"/>
                <a:cs typeface="+mn-cs"/>
              </a:defRPr>
            </a:lvl4pPr>
            <a:lvl5pPr marL="1828754" algn="l" defTabSz="914377" rtl="0" eaLnBrk="1" latinLnBrk="0" hangingPunct="1">
              <a:defRPr sz="1800" kern="1200">
                <a:solidFill>
                  <a:schemeClr val="lt1"/>
                </a:solidFill>
                <a:latin typeface="+mn-lt"/>
                <a:ea typeface="+mn-ea"/>
                <a:cs typeface="+mn-cs"/>
              </a:defRPr>
            </a:lvl5pPr>
            <a:lvl6pPr marL="2285943" algn="l" defTabSz="914377" rtl="0" eaLnBrk="1" latinLnBrk="0" hangingPunct="1">
              <a:defRPr sz="1800" kern="1200">
                <a:solidFill>
                  <a:schemeClr val="lt1"/>
                </a:solidFill>
                <a:latin typeface="+mn-lt"/>
                <a:ea typeface="+mn-ea"/>
                <a:cs typeface="+mn-cs"/>
              </a:defRPr>
            </a:lvl6pPr>
            <a:lvl7pPr marL="2743131" algn="l" defTabSz="914377" rtl="0" eaLnBrk="1" latinLnBrk="0" hangingPunct="1">
              <a:defRPr sz="1800" kern="1200">
                <a:solidFill>
                  <a:schemeClr val="lt1"/>
                </a:solidFill>
                <a:latin typeface="+mn-lt"/>
                <a:ea typeface="+mn-ea"/>
                <a:cs typeface="+mn-cs"/>
              </a:defRPr>
            </a:lvl7pPr>
            <a:lvl8pPr marL="3200320" algn="l" defTabSz="914377" rtl="0" eaLnBrk="1" latinLnBrk="0" hangingPunct="1">
              <a:defRPr sz="1800" kern="1200">
                <a:solidFill>
                  <a:schemeClr val="lt1"/>
                </a:solidFill>
                <a:latin typeface="+mn-lt"/>
                <a:ea typeface="+mn-ea"/>
                <a:cs typeface="+mn-cs"/>
              </a:defRPr>
            </a:lvl8pPr>
            <a:lvl9pPr marL="3657509" algn="l" defTabSz="914377" rtl="0" eaLnBrk="1" latinLnBrk="0" hangingPunct="1">
              <a:defRPr sz="1800" kern="1200">
                <a:solidFill>
                  <a:schemeClr val="lt1"/>
                </a:solidFill>
                <a:latin typeface="+mn-lt"/>
                <a:ea typeface="+mn-ea"/>
                <a:cs typeface="+mn-cs"/>
              </a:defRPr>
            </a:lvl9pPr>
          </a:lstStyle>
          <a:p>
            <a:pPr algn="ctr" defTabSz="685783">
              <a:lnSpc>
                <a:spcPct val="130000"/>
              </a:lnSpc>
            </a:pPr>
            <a:endParaRPr kumimoji="1" lang="zh-CN" altLang="en-US" sz="900" dirty="0">
              <a:solidFill>
                <a:srgbClr val="FFFFFF"/>
              </a:solidFill>
              <a:latin typeface="微软雅黑" panose="020B0503020204020204" pitchFamily="34" charset="-122"/>
              <a:ea typeface="微软雅黑" panose="020B0503020204020204" pitchFamily="34" charset="-122"/>
            </a:endParaRPr>
          </a:p>
        </p:txBody>
      </p:sp>
      <p:sp>
        <p:nvSpPr>
          <p:cNvPr id="47" name="矩形 46"/>
          <p:cNvSpPr/>
          <p:nvPr/>
        </p:nvSpPr>
        <p:spPr>
          <a:xfrm>
            <a:off x="4725619" y="2166658"/>
            <a:ext cx="386366" cy="386366"/>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zh-CN"/>
            </a:defPPr>
            <a:lvl1pPr marL="0" algn="l" defTabSz="914377" rtl="0" eaLnBrk="1" latinLnBrk="0" hangingPunct="1">
              <a:defRPr sz="1800" kern="1200">
                <a:solidFill>
                  <a:schemeClr val="lt1"/>
                </a:solidFill>
                <a:latin typeface="+mn-lt"/>
                <a:ea typeface="+mn-ea"/>
                <a:cs typeface="+mn-cs"/>
              </a:defRPr>
            </a:lvl1pPr>
            <a:lvl2pPr marL="457189" algn="l" defTabSz="914377" rtl="0" eaLnBrk="1" latinLnBrk="0" hangingPunct="1">
              <a:defRPr sz="1800" kern="1200">
                <a:solidFill>
                  <a:schemeClr val="lt1"/>
                </a:solidFill>
                <a:latin typeface="+mn-lt"/>
                <a:ea typeface="+mn-ea"/>
                <a:cs typeface="+mn-cs"/>
              </a:defRPr>
            </a:lvl2pPr>
            <a:lvl3pPr marL="914377" algn="l" defTabSz="914377" rtl="0" eaLnBrk="1" latinLnBrk="0" hangingPunct="1">
              <a:defRPr sz="1800" kern="1200">
                <a:solidFill>
                  <a:schemeClr val="lt1"/>
                </a:solidFill>
                <a:latin typeface="+mn-lt"/>
                <a:ea typeface="+mn-ea"/>
                <a:cs typeface="+mn-cs"/>
              </a:defRPr>
            </a:lvl3pPr>
            <a:lvl4pPr marL="1371566" algn="l" defTabSz="914377" rtl="0" eaLnBrk="1" latinLnBrk="0" hangingPunct="1">
              <a:defRPr sz="1800" kern="1200">
                <a:solidFill>
                  <a:schemeClr val="lt1"/>
                </a:solidFill>
                <a:latin typeface="+mn-lt"/>
                <a:ea typeface="+mn-ea"/>
                <a:cs typeface="+mn-cs"/>
              </a:defRPr>
            </a:lvl4pPr>
            <a:lvl5pPr marL="1828754" algn="l" defTabSz="914377" rtl="0" eaLnBrk="1" latinLnBrk="0" hangingPunct="1">
              <a:defRPr sz="1800" kern="1200">
                <a:solidFill>
                  <a:schemeClr val="lt1"/>
                </a:solidFill>
                <a:latin typeface="+mn-lt"/>
                <a:ea typeface="+mn-ea"/>
                <a:cs typeface="+mn-cs"/>
              </a:defRPr>
            </a:lvl5pPr>
            <a:lvl6pPr marL="2285943" algn="l" defTabSz="914377" rtl="0" eaLnBrk="1" latinLnBrk="0" hangingPunct="1">
              <a:defRPr sz="1800" kern="1200">
                <a:solidFill>
                  <a:schemeClr val="lt1"/>
                </a:solidFill>
                <a:latin typeface="+mn-lt"/>
                <a:ea typeface="+mn-ea"/>
                <a:cs typeface="+mn-cs"/>
              </a:defRPr>
            </a:lvl6pPr>
            <a:lvl7pPr marL="2743131" algn="l" defTabSz="914377" rtl="0" eaLnBrk="1" latinLnBrk="0" hangingPunct="1">
              <a:defRPr sz="1800" kern="1200">
                <a:solidFill>
                  <a:schemeClr val="lt1"/>
                </a:solidFill>
                <a:latin typeface="+mn-lt"/>
                <a:ea typeface="+mn-ea"/>
                <a:cs typeface="+mn-cs"/>
              </a:defRPr>
            </a:lvl7pPr>
            <a:lvl8pPr marL="3200320" algn="l" defTabSz="914377" rtl="0" eaLnBrk="1" latinLnBrk="0" hangingPunct="1">
              <a:defRPr sz="1800" kern="1200">
                <a:solidFill>
                  <a:schemeClr val="lt1"/>
                </a:solidFill>
                <a:latin typeface="+mn-lt"/>
                <a:ea typeface="+mn-ea"/>
                <a:cs typeface="+mn-cs"/>
              </a:defRPr>
            </a:lvl8pPr>
            <a:lvl9pPr marL="3657509" algn="l" defTabSz="914377" rtl="0" eaLnBrk="1" latinLnBrk="0" hangingPunct="1">
              <a:defRPr sz="1800" kern="1200">
                <a:solidFill>
                  <a:schemeClr val="lt1"/>
                </a:solidFill>
                <a:latin typeface="+mn-lt"/>
                <a:ea typeface="+mn-ea"/>
                <a:cs typeface="+mn-cs"/>
              </a:defRPr>
            </a:lvl9pPr>
          </a:lstStyle>
          <a:p>
            <a:pPr algn="ctr" defTabSz="685783">
              <a:lnSpc>
                <a:spcPct val="130000"/>
              </a:lnSpc>
            </a:pPr>
            <a:endParaRPr kumimoji="1" lang="zh-CN" altLang="en-US" sz="900" dirty="0">
              <a:solidFill>
                <a:srgbClr val="FFFFFF"/>
              </a:solidFill>
              <a:latin typeface="微软雅黑" panose="020B0503020204020204" pitchFamily="34" charset="-122"/>
              <a:ea typeface="微软雅黑" panose="020B0503020204020204" pitchFamily="34" charset="-122"/>
            </a:endParaRPr>
          </a:p>
        </p:txBody>
      </p:sp>
      <p:sp>
        <p:nvSpPr>
          <p:cNvPr id="48" name="矩形 47"/>
          <p:cNvSpPr/>
          <p:nvPr/>
        </p:nvSpPr>
        <p:spPr>
          <a:xfrm>
            <a:off x="5111986" y="2166658"/>
            <a:ext cx="386366" cy="386366"/>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zh-CN"/>
            </a:defPPr>
            <a:lvl1pPr marL="0" algn="l" defTabSz="914377" rtl="0" eaLnBrk="1" latinLnBrk="0" hangingPunct="1">
              <a:defRPr sz="1800" kern="1200">
                <a:solidFill>
                  <a:schemeClr val="lt1"/>
                </a:solidFill>
                <a:latin typeface="+mn-lt"/>
                <a:ea typeface="+mn-ea"/>
                <a:cs typeface="+mn-cs"/>
              </a:defRPr>
            </a:lvl1pPr>
            <a:lvl2pPr marL="457189" algn="l" defTabSz="914377" rtl="0" eaLnBrk="1" latinLnBrk="0" hangingPunct="1">
              <a:defRPr sz="1800" kern="1200">
                <a:solidFill>
                  <a:schemeClr val="lt1"/>
                </a:solidFill>
                <a:latin typeface="+mn-lt"/>
                <a:ea typeface="+mn-ea"/>
                <a:cs typeface="+mn-cs"/>
              </a:defRPr>
            </a:lvl2pPr>
            <a:lvl3pPr marL="914377" algn="l" defTabSz="914377" rtl="0" eaLnBrk="1" latinLnBrk="0" hangingPunct="1">
              <a:defRPr sz="1800" kern="1200">
                <a:solidFill>
                  <a:schemeClr val="lt1"/>
                </a:solidFill>
                <a:latin typeface="+mn-lt"/>
                <a:ea typeface="+mn-ea"/>
                <a:cs typeface="+mn-cs"/>
              </a:defRPr>
            </a:lvl3pPr>
            <a:lvl4pPr marL="1371566" algn="l" defTabSz="914377" rtl="0" eaLnBrk="1" latinLnBrk="0" hangingPunct="1">
              <a:defRPr sz="1800" kern="1200">
                <a:solidFill>
                  <a:schemeClr val="lt1"/>
                </a:solidFill>
                <a:latin typeface="+mn-lt"/>
                <a:ea typeface="+mn-ea"/>
                <a:cs typeface="+mn-cs"/>
              </a:defRPr>
            </a:lvl4pPr>
            <a:lvl5pPr marL="1828754" algn="l" defTabSz="914377" rtl="0" eaLnBrk="1" latinLnBrk="0" hangingPunct="1">
              <a:defRPr sz="1800" kern="1200">
                <a:solidFill>
                  <a:schemeClr val="lt1"/>
                </a:solidFill>
                <a:latin typeface="+mn-lt"/>
                <a:ea typeface="+mn-ea"/>
                <a:cs typeface="+mn-cs"/>
              </a:defRPr>
            </a:lvl5pPr>
            <a:lvl6pPr marL="2285943" algn="l" defTabSz="914377" rtl="0" eaLnBrk="1" latinLnBrk="0" hangingPunct="1">
              <a:defRPr sz="1800" kern="1200">
                <a:solidFill>
                  <a:schemeClr val="lt1"/>
                </a:solidFill>
                <a:latin typeface="+mn-lt"/>
                <a:ea typeface="+mn-ea"/>
                <a:cs typeface="+mn-cs"/>
              </a:defRPr>
            </a:lvl6pPr>
            <a:lvl7pPr marL="2743131" algn="l" defTabSz="914377" rtl="0" eaLnBrk="1" latinLnBrk="0" hangingPunct="1">
              <a:defRPr sz="1800" kern="1200">
                <a:solidFill>
                  <a:schemeClr val="lt1"/>
                </a:solidFill>
                <a:latin typeface="+mn-lt"/>
                <a:ea typeface="+mn-ea"/>
                <a:cs typeface="+mn-cs"/>
              </a:defRPr>
            </a:lvl7pPr>
            <a:lvl8pPr marL="3200320" algn="l" defTabSz="914377" rtl="0" eaLnBrk="1" latinLnBrk="0" hangingPunct="1">
              <a:defRPr sz="1800" kern="1200">
                <a:solidFill>
                  <a:schemeClr val="lt1"/>
                </a:solidFill>
                <a:latin typeface="+mn-lt"/>
                <a:ea typeface="+mn-ea"/>
                <a:cs typeface="+mn-cs"/>
              </a:defRPr>
            </a:lvl8pPr>
            <a:lvl9pPr marL="3657509" algn="l" defTabSz="914377" rtl="0" eaLnBrk="1" latinLnBrk="0" hangingPunct="1">
              <a:defRPr sz="1800" kern="1200">
                <a:solidFill>
                  <a:schemeClr val="lt1"/>
                </a:solidFill>
                <a:latin typeface="+mn-lt"/>
                <a:ea typeface="+mn-ea"/>
                <a:cs typeface="+mn-cs"/>
              </a:defRPr>
            </a:lvl9pPr>
          </a:lstStyle>
          <a:p>
            <a:pPr algn="ctr" defTabSz="685783">
              <a:lnSpc>
                <a:spcPct val="130000"/>
              </a:lnSpc>
            </a:pPr>
            <a:endParaRPr kumimoji="1" lang="zh-CN" altLang="en-US" sz="900" dirty="0">
              <a:solidFill>
                <a:srgbClr val="FFFFFF"/>
              </a:solidFill>
              <a:latin typeface="微软雅黑" panose="020B0503020204020204" pitchFamily="34" charset="-122"/>
              <a:ea typeface="微软雅黑" panose="020B0503020204020204" pitchFamily="34" charset="-122"/>
            </a:endParaRPr>
          </a:p>
        </p:txBody>
      </p:sp>
      <p:cxnSp>
        <p:nvCxnSpPr>
          <p:cNvPr id="57" name="直线箭头连接符 56"/>
          <p:cNvCxnSpPr/>
          <p:nvPr/>
        </p:nvCxnSpPr>
        <p:spPr>
          <a:xfrm>
            <a:off x="4339253" y="2595853"/>
            <a:ext cx="0" cy="301895"/>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cxnSp>
        <p:nvCxnSpPr>
          <p:cNvPr id="58" name="直线箭头连接符 57"/>
          <p:cNvCxnSpPr/>
          <p:nvPr/>
        </p:nvCxnSpPr>
        <p:spPr>
          <a:xfrm>
            <a:off x="5111985" y="2595853"/>
            <a:ext cx="0" cy="301895"/>
          </a:xfrm>
          <a:prstGeom prst="straightConnector1">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sp>
        <p:nvSpPr>
          <p:cNvPr id="61" name="文本框 60"/>
          <p:cNvSpPr txBox="1"/>
          <p:nvPr/>
        </p:nvSpPr>
        <p:spPr>
          <a:xfrm>
            <a:off x="5602310" y="2216869"/>
            <a:ext cx="1410237" cy="308995"/>
          </a:xfrm>
          <a:prstGeom prst="rect">
            <a:avLst/>
          </a:prstGeom>
          <a:noFill/>
        </p:spPr>
        <p:txBody>
          <a:bodyPr wrap="square" rtlCol="0">
            <a:spAutoFit/>
          </a:bodyPr>
          <a:lstStyle/>
          <a:p>
            <a:pPr defTabSz="685783">
              <a:lnSpc>
                <a:spcPct val="130000"/>
              </a:lnSpc>
              <a:spcBef>
                <a:spcPts val="450"/>
              </a:spcBef>
            </a:pPr>
            <a:r>
              <a:rPr kumimoji="1" lang="en-US" altLang="zh-CN" sz="1200" kern="0" dirty="0">
                <a:solidFill>
                  <a:srgbClr val="000000"/>
                </a:solidFill>
                <a:latin typeface="微软雅黑" panose="020B0503020204020204" pitchFamily="34" charset="-122"/>
                <a:ea typeface="微软雅黑" panose="020B0503020204020204" pitchFamily="34" charset="-122"/>
                <a:cs typeface="+mn-ea"/>
                <a:sym typeface="+mn-lt"/>
              </a:rPr>
              <a:t>Row Buffer</a:t>
            </a:r>
            <a:endParaRPr kumimoji="1" lang="zh-CN" altLang="en-US" sz="1200" kern="0" dirty="0">
              <a:solidFill>
                <a:srgbClr val="000000"/>
              </a:solidFill>
              <a:latin typeface="微软雅黑" panose="020B0503020204020204" pitchFamily="34" charset="-122"/>
              <a:ea typeface="微软雅黑" panose="020B0503020204020204" pitchFamily="34" charset="-122"/>
              <a:cs typeface="+mn-ea"/>
              <a:sym typeface="+mn-lt"/>
            </a:endParaRPr>
          </a:p>
        </p:txBody>
      </p:sp>
      <p:sp>
        <p:nvSpPr>
          <p:cNvPr id="62" name="文本框 61"/>
          <p:cNvSpPr txBox="1"/>
          <p:nvPr/>
        </p:nvSpPr>
        <p:spPr>
          <a:xfrm>
            <a:off x="5602310" y="2996256"/>
            <a:ext cx="1410237" cy="308995"/>
          </a:xfrm>
          <a:prstGeom prst="rect">
            <a:avLst/>
          </a:prstGeom>
          <a:noFill/>
        </p:spPr>
        <p:txBody>
          <a:bodyPr wrap="square" rtlCol="0">
            <a:spAutoFit/>
          </a:bodyPr>
          <a:lstStyle/>
          <a:p>
            <a:pPr defTabSz="685783">
              <a:lnSpc>
                <a:spcPct val="130000"/>
              </a:lnSpc>
              <a:spcBef>
                <a:spcPts val="450"/>
              </a:spcBef>
            </a:pPr>
            <a:r>
              <a:rPr kumimoji="1" lang="en-US" altLang="zh-CN" sz="1200" kern="0" dirty="0">
                <a:solidFill>
                  <a:srgbClr val="000000"/>
                </a:solidFill>
                <a:latin typeface="微软雅黑" panose="020B0503020204020204" pitchFamily="34" charset="-122"/>
                <a:ea typeface="微软雅黑" panose="020B0503020204020204" pitchFamily="34" charset="-122"/>
                <a:cs typeface="+mn-ea"/>
                <a:sym typeface="+mn-lt"/>
              </a:rPr>
              <a:t>Row 1</a:t>
            </a:r>
            <a:endParaRPr kumimoji="1" lang="zh-CN" altLang="en-US" sz="1200" kern="0" dirty="0">
              <a:solidFill>
                <a:srgbClr val="000000"/>
              </a:solidFill>
              <a:latin typeface="微软雅黑" panose="020B0503020204020204" pitchFamily="34" charset="-122"/>
              <a:ea typeface="微软雅黑" panose="020B0503020204020204" pitchFamily="34" charset="-122"/>
              <a:cs typeface="+mn-ea"/>
              <a:sym typeface="+mn-lt"/>
            </a:endParaRPr>
          </a:p>
        </p:txBody>
      </p:sp>
      <p:sp>
        <p:nvSpPr>
          <p:cNvPr id="63" name="文本框 62"/>
          <p:cNvSpPr txBox="1"/>
          <p:nvPr/>
        </p:nvSpPr>
        <p:spPr>
          <a:xfrm>
            <a:off x="5602310" y="3382622"/>
            <a:ext cx="1410237" cy="308995"/>
          </a:xfrm>
          <a:prstGeom prst="rect">
            <a:avLst/>
          </a:prstGeom>
          <a:noFill/>
        </p:spPr>
        <p:txBody>
          <a:bodyPr wrap="square" rtlCol="0">
            <a:spAutoFit/>
          </a:bodyPr>
          <a:lstStyle/>
          <a:p>
            <a:pPr defTabSz="685783">
              <a:lnSpc>
                <a:spcPct val="130000"/>
              </a:lnSpc>
              <a:spcBef>
                <a:spcPts val="450"/>
              </a:spcBef>
            </a:pPr>
            <a:r>
              <a:rPr kumimoji="1" lang="en-US" altLang="zh-CN" sz="1200" kern="0" dirty="0">
                <a:solidFill>
                  <a:srgbClr val="000000"/>
                </a:solidFill>
                <a:latin typeface="微软雅黑" panose="020B0503020204020204" pitchFamily="34" charset="-122"/>
                <a:ea typeface="微软雅黑" panose="020B0503020204020204" pitchFamily="34" charset="-122"/>
                <a:cs typeface="+mn-ea"/>
                <a:sym typeface="+mn-lt"/>
              </a:rPr>
              <a:t>Row 2</a:t>
            </a:r>
            <a:endParaRPr kumimoji="1" lang="zh-CN" altLang="en-US" sz="1200" kern="0" dirty="0">
              <a:solidFill>
                <a:srgbClr val="000000"/>
              </a:solidFill>
              <a:latin typeface="微软雅黑" panose="020B0503020204020204" pitchFamily="34" charset="-122"/>
              <a:ea typeface="微软雅黑" panose="020B0503020204020204" pitchFamily="34" charset="-122"/>
              <a:cs typeface="+mn-ea"/>
              <a:sym typeface="+mn-lt"/>
            </a:endParaRPr>
          </a:p>
        </p:txBody>
      </p:sp>
      <p:sp>
        <p:nvSpPr>
          <p:cNvPr id="64" name="文本框 63"/>
          <p:cNvSpPr txBox="1"/>
          <p:nvPr/>
        </p:nvSpPr>
        <p:spPr>
          <a:xfrm>
            <a:off x="5602310" y="3768988"/>
            <a:ext cx="1410237" cy="308995"/>
          </a:xfrm>
          <a:prstGeom prst="rect">
            <a:avLst/>
          </a:prstGeom>
          <a:noFill/>
        </p:spPr>
        <p:txBody>
          <a:bodyPr wrap="square" rtlCol="0">
            <a:spAutoFit/>
          </a:bodyPr>
          <a:lstStyle/>
          <a:p>
            <a:pPr defTabSz="685783">
              <a:lnSpc>
                <a:spcPct val="130000"/>
              </a:lnSpc>
              <a:spcBef>
                <a:spcPts val="450"/>
              </a:spcBef>
            </a:pPr>
            <a:r>
              <a:rPr kumimoji="1" lang="en-US" altLang="zh-CN" sz="1200" kern="0" dirty="0">
                <a:solidFill>
                  <a:srgbClr val="000000"/>
                </a:solidFill>
                <a:latin typeface="微软雅黑" panose="020B0503020204020204" pitchFamily="34" charset="-122"/>
                <a:ea typeface="微软雅黑" panose="020B0503020204020204" pitchFamily="34" charset="-122"/>
                <a:cs typeface="+mn-ea"/>
                <a:sym typeface="+mn-lt"/>
              </a:rPr>
              <a:t>Row 3</a:t>
            </a:r>
            <a:endParaRPr kumimoji="1" lang="zh-CN" altLang="en-US" sz="1200" kern="0" dirty="0">
              <a:solidFill>
                <a:srgbClr val="000000"/>
              </a:solidFill>
              <a:latin typeface="微软雅黑" panose="020B0503020204020204" pitchFamily="34" charset="-122"/>
              <a:ea typeface="微软雅黑" panose="020B0503020204020204" pitchFamily="34" charset="-122"/>
              <a:cs typeface="+mn-ea"/>
              <a:sym typeface="+mn-lt"/>
            </a:endParaRPr>
          </a:p>
        </p:txBody>
      </p:sp>
      <p:sp>
        <p:nvSpPr>
          <p:cNvPr id="65" name="文本框 64"/>
          <p:cNvSpPr txBox="1"/>
          <p:nvPr/>
        </p:nvSpPr>
        <p:spPr>
          <a:xfrm>
            <a:off x="5602310" y="4155355"/>
            <a:ext cx="1410237" cy="308995"/>
          </a:xfrm>
          <a:prstGeom prst="rect">
            <a:avLst/>
          </a:prstGeom>
          <a:noFill/>
        </p:spPr>
        <p:txBody>
          <a:bodyPr wrap="square" rtlCol="0">
            <a:spAutoFit/>
          </a:bodyPr>
          <a:lstStyle/>
          <a:p>
            <a:pPr defTabSz="685783">
              <a:lnSpc>
                <a:spcPct val="130000"/>
              </a:lnSpc>
              <a:spcBef>
                <a:spcPts val="450"/>
              </a:spcBef>
            </a:pPr>
            <a:r>
              <a:rPr kumimoji="1" lang="en-US" altLang="zh-CN" sz="1200" kern="0" dirty="0">
                <a:solidFill>
                  <a:srgbClr val="000000"/>
                </a:solidFill>
                <a:latin typeface="微软雅黑" panose="020B0503020204020204" pitchFamily="34" charset="-122"/>
                <a:ea typeface="微软雅黑" panose="020B0503020204020204" pitchFamily="34" charset="-122"/>
                <a:cs typeface="+mn-ea"/>
                <a:sym typeface="+mn-lt"/>
              </a:rPr>
              <a:t>Row 4</a:t>
            </a:r>
            <a:endParaRPr kumimoji="1" lang="zh-CN" altLang="en-US" sz="1200" kern="0" dirty="0">
              <a:solidFill>
                <a:srgbClr val="000000"/>
              </a:solidFill>
              <a:latin typeface="微软雅黑" panose="020B0503020204020204" pitchFamily="34" charset="-122"/>
              <a:ea typeface="微软雅黑" panose="020B0503020204020204" pitchFamily="34" charset="-122"/>
              <a:cs typeface="+mn-ea"/>
              <a:sym typeface="+mn-lt"/>
            </a:endParaRPr>
          </a:p>
        </p:txBody>
      </p:sp>
    </p:spTree>
    <p:extLst>
      <p:ext uri="{BB962C8B-B14F-4D97-AF65-F5344CB8AC3E}">
        <p14:creationId xmlns:p14="http://schemas.microsoft.com/office/powerpoint/2010/main" val="1205943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repeatCount="4000" fill="remove" nodeType="withEffect">
                                  <p:stCondLst>
                                    <p:cond delay="0"/>
                                  </p:stCondLst>
                                  <p:childTnLst>
                                    <p:animClr clrSpc="rgb" dir="cw">
                                      <p:cBhvr>
                                        <p:cTn id="6" dur="500" fill="hold"/>
                                        <p:tgtEl>
                                          <p:spTgt spid="18"/>
                                        </p:tgtEl>
                                        <p:attrNameLst>
                                          <p:attrName>fillcolor</p:attrName>
                                        </p:attrNameLst>
                                      </p:cBhvr>
                                      <p:to>
                                        <a:srgbClr val="8EFA00"/>
                                      </p:to>
                                    </p:animClr>
                                    <p:set>
                                      <p:cBhvr>
                                        <p:cTn id="7" dur="500" fill="hold"/>
                                        <p:tgtEl>
                                          <p:spTgt spid="18"/>
                                        </p:tgtEl>
                                        <p:attrNameLst>
                                          <p:attrName>fill.type</p:attrName>
                                        </p:attrNameLst>
                                      </p:cBhvr>
                                      <p:to>
                                        <p:strVal val="solid"/>
                                      </p:to>
                                    </p:set>
                                    <p:set>
                                      <p:cBhvr>
                                        <p:cTn id="8" dur="500" fill="hold"/>
                                        <p:tgtEl>
                                          <p:spTgt spid="18"/>
                                        </p:tgtEl>
                                        <p:attrNameLst>
                                          <p:attrName>fill.on</p:attrName>
                                        </p:attrNameLst>
                                      </p:cBhvr>
                                      <p:to>
                                        <p:strVal val="true"/>
                                      </p:to>
                                    </p:set>
                                  </p:childTnLst>
                                </p:cTn>
                              </p:par>
                              <p:par>
                                <p:cTn id="9" presetID="1" presetClass="emph" presetSubtype="2" repeatCount="4000" fill="remove" nodeType="withEffect">
                                  <p:stCondLst>
                                    <p:cond delay="0"/>
                                  </p:stCondLst>
                                  <p:childTnLst>
                                    <p:animClr clrSpc="rgb" dir="cw">
                                      <p:cBhvr>
                                        <p:cTn id="10" dur="500" fill="hold"/>
                                        <p:tgtEl>
                                          <p:spTgt spid="30"/>
                                        </p:tgtEl>
                                        <p:attrNameLst>
                                          <p:attrName>fillcolor</p:attrName>
                                        </p:attrNameLst>
                                      </p:cBhvr>
                                      <p:to>
                                        <a:srgbClr val="8EFA00"/>
                                      </p:to>
                                    </p:animClr>
                                    <p:set>
                                      <p:cBhvr>
                                        <p:cTn id="11" dur="500" fill="hold"/>
                                        <p:tgtEl>
                                          <p:spTgt spid="30"/>
                                        </p:tgtEl>
                                        <p:attrNameLst>
                                          <p:attrName>fill.type</p:attrName>
                                        </p:attrNameLst>
                                      </p:cBhvr>
                                      <p:to>
                                        <p:strVal val="solid"/>
                                      </p:to>
                                    </p:set>
                                    <p:set>
                                      <p:cBhvr>
                                        <p:cTn id="12" dur="500" fill="hold"/>
                                        <p:tgtEl>
                                          <p:spTgt spid="30"/>
                                        </p:tgtEl>
                                        <p:attrNameLst>
                                          <p:attrName>fill.on</p:attrName>
                                        </p:attrNameLst>
                                      </p:cBhvr>
                                      <p:to>
                                        <p:strVal val="true"/>
                                      </p:to>
                                    </p:set>
                                  </p:childTnLst>
                                </p:cTn>
                              </p:par>
                              <p:par>
                                <p:cTn id="13" presetID="1" presetClass="emph" presetSubtype="2" repeatCount="4000" fill="remove" nodeType="withEffect">
                                  <p:stCondLst>
                                    <p:cond delay="0"/>
                                  </p:stCondLst>
                                  <p:childTnLst>
                                    <p:animClr clrSpc="rgb" dir="cw">
                                      <p:cBhvr>
                                        <p:cTn id="14" dur="500" fill="hold"/>
                                        <p:tgtEl>
                                          <p:spTgt spid="31"/>
                                        </p:tgtEl>
                                        <p:attrNameLst>
                                          <p:attrName>fillcolor</p:attrName>
                                        </p:attrNameLst>
                                      </p:cBhvr>
                                      <p:to>
                                        <a:srgbClr val="8EFA00"/>
                                      </p:to>
                                    </p:animClr>
                                    <p:set>
                                      <p:cBhvr>
                                        <p:cTn id="15" dur="500" fill="hold"/>
                                        <p:tgtEl>
                                          <p:spTgt spid="31"/>
                                        </p:tgtEl>
                                        <p:attrNameLst>
                                          <p:attrName>fill.type</p:attrName>
                                        </p:attrNameLst>
                                      </p:cBhvr>
                                      <p:to>
                                        <p:strVal val="solid"/>
                                      </p:to>
                                    </p:set>
                                    <p:set>
                                      <p:cBhvr>
                                        <p:cTn id="16" dur="500" fill="hold"/>
                                        <p:tgtEl>
                                          <p:spTgt spid="31"/>
                                        </p:tgtEl>
                                        <p:attrNameLst>
                                          <p:attrName>fill.on</p:attrName>
                                        </p:attrNameLst>
                                      </p:cBhvr>
                                      <p:to>
                                        <p:strVal val="true"/>
                                      </p:to>
                                    </p:set>
                                  </p:childTnLst>
                                </p:cTn>
                              </p:par>
                              <p:par>
                                <p:cTn id="17" presetID="1" presetClass="emph" presetSubtype="2" repeatCount="4000" fill="remove" nodeType="withEffect">
                                  <p:stCondLst>
                                    <p:cond delay="0"/>
                                  </p:stCondLst>
                                  <p:childTnLst>
                                    <p:animClr clrSpc="rgb" dir="cw">
                                      <p:cBhvr>
                                        <p:cTn id="18" dur="500" fill="hold"/>
                                        <p:tgtEl>
                                          <p:spTgt spid="32"/>
                                        </p:tgtEl>
                                        <p:attrNameLst>
                                          <p:attrName>fillcolor</p:attrName>
                                        </p:attrNameLst>
                                      </p:cBhvr>
                                      <p:to>
                                        <a:srgbClr val="8EFA00"/>
                                      </p:to>
                                    </p:animClr>
                                    <p:set>
                                      <p:cBhvr>
                                        <p:cTn id="19" dur="500" fill="hold"/>
                                        <p:tgtEl>
                                          <p:spTgt spid="32"/>
                                        </p:tgtEl>
                                        <p:attrNameLst>
                                          <p:attrName>fill.type</p:attrName>
                                        </p:attrNameLst>
                                      </p:cBhvr>
                                      <p:to>
                                        <p:strVal val="solid"/>
                                      </p:to>
                                    </p:set>
                                    <p:set>
                                      <p:cBhvr>
                                        <p:cTn id="20" dur="500" fill="hold"/>
                                        <p:tgtEl>
                                          <p:spTgt spid="32"/>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线箭头连接符 23"/>
          <p:cNvCxnSpPr/>
          <p:nvPr/>
        </p:nvCxnSpPr>
        <p:spPr>
          <a:xfrm>
            <a:off x="1798849" y="3087523"/>
            <a:ext cx="1666754"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5" name="直线箭头连接符 24"/>
          <p:cNvCxnSpPr/>
          <p:nvPr/>
        </p:nvCxnSpPr>
        <p:spPr>
          <a:xfrm>
            <a:off x="1798849" y="3332411"/>
            <a:ext cx="1666754" cy="0"/>
          </a:xfrm>
          <a:prstGeom prst="straightConnector1">
            <a:avLst/>
          </a:prstGeom>
          <a:ln w="28575">
            <a:headEnd type="triangle"/>
            <a:tailEnd type="none"/>
          </a:ln>
        </p:spPr>
        <p:style>
          <a:lnRef idx="1">
            <a:schemeClr val="accent1"/>
          </a:lnRef>
          <a:fillRef idx="0">
            <a:schemeClr val="accent1"/>
          </a:fillRef>
          <a:effectRef idx="0">
            <a:schemeClr val="accent1"/>
          </a:effectRef>
          <a:fontRef idx="minor">
            <a:schemeClr val="tx1"/>
          </a:fontRef>
        </p:style>
      </p:cxnSp>
      <p:sp>
        <p:nvSpPr>
          <p:cNvPr id="2" name="Text Placeholder 1"/>
          <p:cNvSpPr>
            <a:spLocks noGrp="1"/>
          </p:cNvSpPr>
          <p:nvPr>
            <p:ph type="body" sz="quarter" idx="10"/>
          </p:nvPr>
        </p:nvSpPr>
        <p:spPr>
          <a:xfrm>
            <a:off x="609600" y="820664"/>
            <a:ext cx="3722225" cy="558743"/>
          </a:xfrm>
        </p:spPr>
        <p:txBody>
          <a:bodyPr/>
          <a:lstStyle/>
          <a:p>
            <a:r>
              <a:rPr kumimoji="1" lang="en-US" altLang="zh-CN" dirty="0" err="1"/>
              <a:t>RowHammer</a:t>
            </a:r>
            <a:r>
              <a:rPr kumimoji="1" lang="zh-CN" altLang="en-US" dirty="0"/>
              <a:t> </a:t>
            </a:r>
            <a:r>
              <a:rPr kumimoji="1" lang="en-US" altLang="zh-CN" dirty="0"/>
              <a:t>Attack</a:t>
            </a:r>
            <a:endParaRPr lang="zh-CN" altLang="en-US" dirty="0"/>
          </a:p>
        </p:txBody>
      </p:sp>
      <p:pic>
        <p:nvPicPr>
          <p:cNvPr id="15" name="图片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8052" y="2716088"/>
            <a:ext cx="943578" cy="943578"/>
          </a:xfrm>
          <a:prstGeom prst="rect">
            <a:avLst/>
          </a:prstGeom>
        </p:spPr>
      </p:pic>
      <p:pic>
        <p:nvPicPr>
          <p:cNvPr id="23" name="图片 2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0831" y="3551848"/>
            <a:ext cx="575560" cy="583077"/>
          </a:xfrm>
          <a:prstGeom prst="rect">
            <a:avLst/>
          </a:prstGeom>
        </p:spPr>
      </p:pic>
      <p:sp>
        <p:nvSpPr>
          <p:cNvPr id="18" name="矩形 17"/>
          <p:cNvSpPr/>
          <p:nvPr/>
        </p:nvSpPr>
        <p:spPr>
          <a:xfrm>
            <a:off x="3952887" y="2946045"/>
            <a:ext cx="386366" cy="386366"/>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lnSpc>
                <a:spcPct val="130000"/>
              </a:lnSpc>
            </a:pPr>
            <a:endParaRPr kumimoji="1" lang="zh-CN" altLang="en-US" sz="900" dirty="0">
              <a:solidFill>
                <a:srgbClr val="FFFFFF"/>
              </a:solidFill>
              <a:latin typeface="微软雅黑" panose="020B0503020204020204" pitchFamily="34" charset="-122"/>
              <a:ea typeface="微软雅黑" panose="020B0503020204020204" pitchFamily="34" charset="-122"/>
            </a:endParaRPr>
          </a:p>
        </p:txBody>
      </p:sp>
      <p:sp>
        <p:nvSpPr>
          <p:cNvPr id="30" name="矩形 29"/>
          <p:cNvSpPr/>
          <p:nvPr/>
        </p:nvSpPr>
        <p:spPr>
          <a:xfrm>
            <a:off x="4339253" y="2946045"/>
            <a:ext cx="386366" cy="386366"/>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lnSpc>
                <a:spcPct val="130000"/>
              </a:lnSpc>
            </a:pPr>
            <a:endParaRPr kumimoji="1" lang="zh-CN" altLang="en-US" sz="900" dirty="0">
              <a:solidFill>
                <a:srgbClr val="FFFFFF"/>
              </a:solidFill>
              <a:latin typeface="微软雅黑" panose="020B0503020204020204" pitchFamily="34" charset="-122"/>
              <a:ea typeface="微软雅黑" panose="020B0503020204020204" pitchFamily="34" charset="-122"/>
            </a:endParaRPr>
          </a:p>
        </p:txBody>
      </p:sp>
      <p:sp>
        <p:nvSpPr>
          <p:cNvPr id="31" name="矩形 30"/>
          <p:cNvSpPr/>
          <p:nvPr/>
        </p:nvSpPr>
        <p:spPr>
          <a:xfrm>
            <a:off x="4725619" y="2946045"/>
            <a:ext cx="386366" cy="386366"/>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lnSpc>
                <a:spcPct val="130000"/>
              </a:lnSpc>
            </a:pPr>
            <a:endParaRPr kumimoji="1" lang="zh-CN" altLang="en-US" sz="900" dirty="0">
              <a:solidFill>
                <a:srgbClr val="FFFFFF"/>
              </a:solidFill>
              <a:latin typeface="微软雅黑" panose="020B0503020204020204" pitchFamily="34" charset="-122"/>
              <a:ea typeface="微软雅黑" panose="020B0503020204020204" pitchFamily="34" charset="-122"/>
            </a:endParaRPr>
          </a:p>
        </p:txBody>
      </p:sp>
      <p:sp>
        <p:nvSpPr>
          <p:cNvPr id="32" name="矩形 31"/>
          <p:cNvSpPr/>
          <p:nvPr/>
        </p:nvSpPr>
        <p:spPr>
          <a:xfrm>
            <a:off x="5111986" y="2946045"/>
            <a:ext cx="386366" cy="386366"/>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lnSpc>
                <a:spcPct val="130000"/>
              </a:lnSpc>
            </a:pPr>
            <a:endParaRPr kumimoji="1" lang="zh-CN" altLang="en-US" sz="900" dirty="0">
              <a:solidFill>
                <a:srgbClr val="FFFFFF"/>
              </a:solidFill>
              <a:latin typeface="微软雅黑" panose="020B0503020204020204" pitchFamily="34" charset="-122"/>
              <a:ea typeface="微软雅黑" panose="020B0503020204020204" pitchFamily="34" charset="-122"/>
            </a:endParaRPr>
          </a:p>
        </p:txBody>
      </p:sp>
      <p:sp>
        <p:nvSpPr>
          <p:cNvPr id="33" name="矩形 32"/>
          <p:cNvSpPr/>
          <p:nvPr/>
        </p:nvSpPr>
        <p:spPr>
          <a:xfrm>
            <a:off x="3952887" y="3332411"/>
            <a:ext cx="386366" cy="386366"/>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lnSpc>
                <a:spcPct val="130000"/>
              </a:lnSpc>
            </a:pPr>
            <a:r>
              <a:rPr kumimoji="1" lang="en-US" altLang="zh-CN" sz="1350" dirty="0">
                <a:solidFill>
                  <a:srgbClr val="000000"/>
                </a:solidFill>
                <a:latin typeface="微软雅黑" panose="020B0503020204020204" pitchFamily="34" charset="-122"/>
                <a:ea typeface="微软雅黑" panose="020B0503020204020204" pitchFamily="34" charset="-122"/>
              </a:rPr>
              <a:t>0</a:t>
            </a:r>
            <a:endParaRPr kumimoji="1" lang="zh-CN" altLang="en-US" sz="900" dirty="0">
              <a:solidFill>
                <a:srgbClr val="000000"/>
              </a:solidFill>
              <a:latin typeface="微软雅黑" panose="020B0503020204020204" pitchFamily="34" charset="-122"/>
              <a:ea typeface="微软雅黑" panose="020B0503020204020204" pitchFamily="34" charset="-122"/>
            </a:endParaRPr>
          </a:p>
        </p:txBody>
      </p:sp>
      <p:sp>
        <p:nvSpPr>
          <p:cNvPr id="34" name="矩形 33"/>
          <p:cNvSpPr/>
          <p:nvPr/>
        </p:nvSpPr>
        <p:spPr>
          <a:xfrm>
            <a:off x="4339253" y="3332411"/>
            <a:ext cx="386366" cy="386366"/>
          </a:xfrm>
          <a:prstGeom prst="rect">
            <a:avLst/>
          </a:prstGeom>
          <a:solidFill>
            <a:srgbClr val="F23C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lnSpc>
                <a:spcPct val="130000"/>
              </a:lnSpc>
            </a:pPr>
            <a:r>
              <a:rPr kumimoji="1" lang="en-US" altLang="zh-CN" sz="1350" dirty="0">
                <a:solidFill>
                  <a:srgbClr val="000000"/>
                </a:solidFill>
                <a:latin typeface="微软雅黑" panose="020B0503020204020204" pitchFamily="34" charset="-122"/>
                <a:ea typeface="微软雅黑" panose="020B0503020204020204" pitchFamily="34" charset="-122"/>
              </a:rPr>
              <a:t>0</a:t>
            </a:r>
            <a:endParaRPr kumimoji="1" lang="zh-CN" altLang="en-US" sz="1350" dirty="0">
              <a:solidFill>
                <a:srgbClr val="000000"/>
              </a:solidFill>
              <a:latin typeface="微软雅黑" panose="020B0503020204020204" pitchFamily="34" charset="-122"/>
              <a:ea typeface="微软雅黑" panose="020B0503020204020204" pitchFamily="34" charset="-122"/>
            </a:endParaRPr>
          </a:p>
        </p:txBody>
      </p:sp>
      <p:sp>
        <p:nvSpPr>
          <p:cNvPr id="35" name="矩形 34"/>
          <p:cNvSpPr/>
          <p:nvPr/>
        </p:nvSpPr>
        <p:spPr>
          <a:xfrm>
            <a:off x="4725619" y="3332411"/>
            <a:ext cx="386366" cy="386366"/>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lnSpc>
                <a:spcPct val="130000"/>
              </a:lnSpc>
            </a:pPr>
            <a:r>
              <a:rPr kumimoji="1" lang="en-US" altLang="zh-CN" sz="1350" dirty="0">
                <a:solidFill>
                  <a:srgbClr val="000000"/>
                </a:solidFill>
                <a:latin typeface="微软雅黑" panose="020B0503020204020204" pitchFamily="34" charset="-122"/>
                <a:ea typeface="微软雅黑" panose="020B0503020204020204" pitchFamily="34" charset="-122"/>
              </a:rPr>
              <a:t>1</a:t>
            </a:r>
            <a:endParaRPr kumimoji="1" lang="zh-CN" altLang="en-US" sz="1350" dirty="0">
              <a:solidFill>
                <a:srgbClr val="000000"/>
              </a:solidFill>
              <a:latin typeface="微软雅黑" panose="020B0503020204020204" pitchFamily="34" charset="-122"/>
              <a:ea typeface="微软雅黑" panose="020B0503020204020204" pitchFamily="34" charset="-122"/>
            </a:endParaRPr>
          </a:p>
        </p:txBody>
      </p:sp>
      <p:sp>
        <p:nvSpPr>
          <p:cNvPr id="36" name="矩形 35"/>
          <p:cNvSpPr/>
          <p:nvPr/>
        </p:nvSpPr>
        <p:spPr>
          <a:xfrm>
            <a:off x="5111986" y="3332411"/>
            <a:ext cx="386366" cy="386366"/>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lnSpc>
                <a:spcPct val="130000"/>
              </a:lnSpc>
            </a:pPr>
            <a:r>
              <a:rPr kumimoji="1" lang="en-US" altLang="zh-CN" sz="1350" dirty="0">
                <a:solidFill>
                  <a:srgbClr val="000000"/>
                </a:solidFill>
                <a:latin typeface="微软雅黑" panose="020B0503020204020204" pitchFamily="34" charset="-122"/>
                <a:ea typeface="微软雅黑" panose="020B0503020204020204" pitchFamily="34" charset="-122"/>
              </a:rPr>
              <a:t>1</a:t>
            </a:r>
            <a:endParaRPr kumimoji="1" lang="zh-CN" altLang="en-US" sz="900" dirty="0">
              <a:solidFill>
                <a:srgbClr val="000000"/>
              </a:solidFill>
              <a:latin typeface="微软雅黑" panose="020B0503020204020204" pitchFamily="34" charset="-122"/>
              <a:ea typeface="微软雅黑" panose="020B0503020204020204" pitchFamily="34" charset="-122"/>
            </a:endParaRPr>
          </a:p>
        </p:txBody>
      </p:sp>
      <p:sp>
        <p:nvSpPr>
          <p:cNvPr id="37" name="矩形 36"/>
          <p:cNvSpPr/>
          <p:nvPr/>
        </p:nvSpPr>
        <p:spPr>
          <a:xfrm>
            <a:off x="3952887" y="3718777"/>
            <a:ext cx="386366" cy="386366"/>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zh-CN"/>
            </a:defPPr>
            <a:lvl1pPr marL="0" algn="l" defTabSz="914377" rtl="0" eaLnBrk="1" latinLnBrk="0" hangingPunct="1">
              <a:defRPr sz="1800" kern="1200">
                <a:solidFill>
                  <a:schemeClr val="lt1"/>
                </a:solidFill>
                <a:latin typeface="+mn-lt"/>
                <a:ea typeface="+mn-ea"/>
                <a:cs typeface="+mn-cs"/>
              </a:defRPr>
            </a:lvl1pPr>
            <a:lvl2pPr marL="457189" algn="l" defTabSz="914377" rtl="0" eaLnBrk="1" latinLnBrk="0" hangingPunct="1">
              <a:defRPr sz="1800" kern="1200">
                <a:solidFill>
                  <a:schemeClr val="lt1"/>
                </a:solidFill>
                <a:latin typeface="+mn-lt"/>
                <a:ea typeface="+mn-ea"/>
                <a:cs typeface="+mn-cs"/>
              </a:defRPr>
            </a:lvl2pPr>
            <a:lvl3pPr marL="914377" algn="l" defTabSz="914377" rtl="0" eaLnBrk="1" latinLnBrk="0" hangingPunct="1">
              <a:defRPr sz="1800" kern="1200">
                <a:solidFill>
                  <a:schemeClr val="lt1"/>
                </a:solidFill>
                <a:latin typeface="+mn-lt"/>
                <a:ea typeface="+mn-ea"/>
                <a:cs typeface="+mn-cs"/>
              </a:defRPr>
            </a:lvl3pPr>
            <a:lvl4pPr marL="1371566" algn="l" defTabSz="914377" rtl="0" eaLnBrk="1" latinLnBrk="0" hangingPunct="1">
              <a:defRPr sz="1800" kern="1200">
                <a:solidFill>
                  <a:schemeClr val="lt1"/>
                </a:solidFill>
                <a:latin typeface="+mn-lt"/>
                <a:ea typeface="+mn-ea"/>
                <a:cs typeface="+mn-cs"/>
              </a:defRPr>
            </a:lvl4pPr>
            <a:lvl5pPr marL="1828754" algn="l" defTabSz="914377" rtl="0" eaLnBrk="1" latinLnBrk="0" hangingPunct="1">
              <a:defRPr sz="1800" kern="1200">
                <a:solidFill>
                  <a:schemeClr val="lt1"/>
                </a:solidFill>
                <a:latin typeface="+mn-lt"/>
                <a:ea typeface="+mn-ea"/>
                <a:cs typeface="+mn-cs"/>
              </a:defRPr>
            </a:lvl5pPr>
            <a:lvl6pPr marL="2285943" algn="l" defTabSz="914377" rtl="0" eaLnBrk="1" latinLnBrk="0" hangingPunct="1">
              <a:defRPr sz="1800" kern="1200">
                <a:solidFill>
                  <a:schemeClr val="lt1"/>
                </a:solidFill>
                <a:latin typeface="+mn-lt"/>
                <a:ea typeface="+mn-ea"/>
                <a:cs typeface="+mn-cs"/>
              </a:defRPr>
            </a:lvl6pPr>
            <a:lvl7pPr marL="2743131" algn="l" defTabSz="914377" rtl="0" eaLnBrk="1" latinLnBrk="0" hangingPunct="1">
              <a:defRPr sz="1800" kern="1200">
                <a:solidFill>
                  <a:schemeClr val="lt1"/>
                </a:solidFill>
                <a:latin typeface="+mn-lt"/>
                <a:ea typeface="+mn-ea"/>
                <a:cs typeface="+mn-cs"/>
              </a:defRPr>
            </a:lvl7pPr>
            <a:lvl8pPr marL="3200320" algn="l" defTabSz="914377" rtl="0" eaLnBrk="1" latinLnBrk="0" hangingPunct="1">
              <a:defRPr sz="1800" kern="1200">
                <a:solidFill>
                  <a:schemeClr val="lt1"/>
                </a:solidFill>
                <a:latin typeface="+mn-lt"/>
                <a:ea typeface="+mn-ea"/>
                <a:cs typeface="+mn-cs"/>
              </a:defRPr>
            </a:lvl8pPr>
            <a:lvl9pPr marL="3657509" algn="l" defTabSz="914377" rtl="0" eaLnBrk="1" latinLnBrk="0" hangingPunct="1">
              <a:defRPr sz="1800" kern="1200">
                <a:solidFill>
                  <a:schemeClr val="lt1"/>
                </a:solidFill>
                <a:latin typeface="+mn-lt"/>
                <a:ea typeface="+mn-ea"/>
                <a:cs typeface="+mn-cs"/>
              </a:defRPr>
            </a:lvl9pPr>
          </a:lstStyle>
          <a:p>
            <a:pPr algn="ctr" defTabSz="685783">
              <a:lnSpc>
                <a:spcPct val="130000"/>
              </a:lnSpc>
            </a:pPr>
            <a:endParaRPr kumimoji="1" lang="zh-CN" altLang="en-US" sz="900" dirty="0">
              <a:solidFill>
                <a:srgbClr val="FFFFFF"/>
              </a:solidFill>
              <a:latin typeface="微软雅黑" panose="020B0503020204020204" pitchFamily="34" charset="-122"/>
              <a:ea typeface="微软雅黑" panose="020B0503020204020204" pitchFamily="34" charset="-122"/>
            </a:endParaRPr>
          </a:p>
        </p:txBody>
      </p:sp>
      <p:sp>
        <p:nvSpPr>
          <p:cNvPr id="38" name="矩形 37"/>
          <p:cNvSpPr/>
          <p:nvPr/>
        </p:nvSpPr>
        <p:spPr>
          <a:xfrm>
            <a:off x="4339253" y="3718777"/>
            <a:ext cx="386366" cy="386366"/>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zh-CN"/>
            </a:defPPr>
            <a:lvl1pPr marL="0" algn="l" defTabSz="914377" rtl="0" eaLnBrk="1" latinLnBrk="0" hangingPunct="1">
              <a:defRPr sz="1800" kern="1200">
                <a:solidFill>
                  <a:schemeClr val="lt1"/>
                </a:solidFill>
                <a:latin typeface="+mn-lt"/>
                <a:ea typeface="+mn-ea"/>
                <a:cs typeface="+mn-cs"/>
              </a:defRPr>
            </a:lvl1pPr>
            <a:lvl2pPr marL="457189" algn="l" defTabSz="914377" rtl="0" eaLnBrk="1" latinLnBrk="0" hangingPunct="1">
              <a:defRPr sz="1800" kern="1200">
                <a:solidFill>
                  <a:schemeClr val="lt1"/>
                </a:solidFill>
                <a:latin typeface="+mn-lt"/>
                <a:ea typeface="+mn-ea"/>
                <a:cs typeface="+mn-cs"/>
              </a:defRPr>
            </a:lvl2pPr>
            <a:lvl3pPr marL="914377" algn="l" defTabSz="914377" rtl="0" eaLnBrk="1" latinLnBrk="0" hangingPunct="1">
              <a:defRPr sz="1800" kern="1200">
                <a:solidFill>
                  <a:schemeClr val="lt1"/>
                </a:solidFill>
                <a:latin typeface="+mn-lt"/>
                <a:ea typeface="+mn-ea"/>
                <a:cs typeface="+mn-cs"/>
              </a:defRPr>
            </a:lvl3pPr>
            <a:lvl4pPr marL="1371566" algn="l" defTabSz="914377" rtl="0" eaLnBrk="1" latinLnBrk="0" hangingPunct="1">
              <a:defRPr sz="1800" kern="1200">
                <a:solidFill>
                  <a:schemeClr val="lt1"/>
                </a:solidFill>
                <a:latin typeface="+mn-lt"/>
                <a:ea typeface="+mn-ea"/>
                <a:cs typeface="+mn-cs"/>
              </a:defRPr>
            </a:lvl4pPr>
            <a:lvl5pPr marL="1828754" algn="l" defTabSz="914377" rtl="0" eaLnBrk="1" latinLnBrk="0" hangingPunct="1">
              <a:defRPr sz="1800" kern="1200">
                <a:solidFill>
                  <a:schemeClr val="lt1"/>
                </a:solidFill>
                <a:latin typeface="+mn-lt"/>
                <a:ea typeface="+mn-ea"/>
                <a:cs typeface="+mn-cs"/>
              </a:defRPr>
            </a:lvl5pPr>
            <a:lvl6pPr marL="2285943" algn="l" defTabSz="914377" rtl="0" eaLnBrk="1" latinLnBrk="0" hangingPunct="1">
              <a:defRPr sz="1800" kern="1200">
                <a:solidFill>
                  <a:schemeClr val="lt1"/>
                </a:solidFill>
                <a:latin typeface="+mn-lt"/>
                <a:ea typeface="+mn-ea"/>
                <a:cs typeface="+mn-cs"/>
              </a:defRPr>
            </a:lvl6pPr>
            <a:lvl7pPr marL="2743131" algn="l" defTabSz="914377" rtl="0" eaLnBrk="1" latinLnBrk="0" hangingPunct="1">
              <a:defRPr sz="1800" kern="1200">
                <a:solidFill>
                  <a:schemeClr val="lt1"/>
                </a:solidFill>
                <a:latin typeface="+mn-lt"/>
                <a:ea typeface="+mn-ea"/>
                <a:cs typeface="+mn-cs"/>
              </a:defRPr>
            </a:lvl7pPr>
            <a:lvl8pPr marL="3200320" algn="l" defTabSz="914377" rtl="0" eaLnBrk="1" latinLnBrk="0" hangingPunct="1">
              <a:defRPr sz="1800" kern="1200">
                <a:solidFill>
                  <a:schemeClr val="lt1"/>
                </a:solidFill>
                <a:latin typeface="+mn-lt"/>
                <a:ea typeface="+mn-ea"/>
                <a:cs typeface="+mn-cs"/>
              </a:defRPr>
            </a:lvl8pPr>
            <a:lvl9pPr marL="3657509" algn="l" defTabSz="914377" rtl="0" eaLnBrk="1" latinLnBrk="0" hangingPunct="1">
              <a:defRPr sz="1800" kern="1200">
                <a:solidFill>
                  <a:schemeClr val="lt1"/>
                </a:solidFill>
                <a:latin typeface="+mn-lt"/>
                <a:ea typeface="+mn-ea"/>
                <a:cs typeface="+mn-cs"/>
              </a:defRPr>
            </a:lvl9pPr>
          </a:lstStyle>
          <a:p>
            <a:pPr algn="ctr" defTabSz="685783">
              <a:lnSpc>
                <a:spcPct val="130000"/>
              </a:lnSpc>
            </a:pPr>
            <a:endParaRPr kumimoji="1" lang="zh-CN" altLang="en-US" sz="900" dirty="0">
              <a:solidFill>
                <a:srgbClr val="FFFFFF"/>
              </a:solidFill>
              <a:latin typeface="微软雅黑" panose="020B0503020204020204" pitchFamily="34" charset="-122"/>
              <a:ea typeface="微软雅黑" panose="020B0503020204020204" pitchFamily="34" charset="-122"/>
            </a:endParaRPr>
          </a:p>
        </p:txBody>
      </p:sp>
      <p:sp>
        <p:nvSpPr>
          <p:cNvPr id="39" name="矩形 38"/>
          <p:cNvSpPr/>
          <p:nvPr/>
        </p:nvSpPr>
        <p:spPr>
          <a:xfrm>
            <a:off x="4725619" y="3718777"/>
            <a:ext cx="386366" cy="386366"/>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zh-CN"/>
            </a:defPPr>
            <a:lvl1pPr marL="0" algn="l" defTabSz="914377" rtl="0" eaLnBrk="1" latinLnBrk="0" hangingPunct="1">
              <a:defRPr sz="1800" kern="1200">
                <a:solidFill>
                  <a:schemeClr val="lt1"/>
                </a:solidFill>
                <a:latin typeface="+mn-lt"/>
                <a:ea typeface="+mn-ea"/>
                <a:cs typeface="+mn-cs"/>
              </a:defRPr>
            </a:lvl1pPr>
            <a:lvl2pPr marL="457189" algn="l" defTabSz="914377" rtl="0" eaLnBrk="1" latinLnBrk="0" hangingPunct="1">
              <a:defRPr sz="1800" kern="1200">
                <a:solidFill>
                  <a:schemeClr val="lt1"/>
                </a:solidFill>
                <a:latin typeface="+mn-lt"/>
                <a:ea typeface="+mn-ea"/>
                <a:cs typeface="+mn-cs"/>
              </a:defRPr>
            </a:lvl2pPr>
            <a:lvl3pPr marL="914377" algn="l" defTabSz="914377" rtl="0" eaLnBrk="1" latinLnBrk="0" hangingPunct="1">
              <a:defRPr sz="1800" kern="1200">
                <a:solidFill>
                  <a:schemeClr val="lt1"/>
                </a:solidFill>
                <a:latin typeface="+mn-lt"/>
                <a:ea typeface="+mn-ea"/>
                <a:cs typeface="+mn-cs"/>
              </a:defRPr>
            </a:lvl3pPr>
            <a:lvl4pPr marL="1371566" algn="l" defTabSz="914377" rtl="0" eaLnBrk="1" latinLnBrk="0" hangingPunct="1">
              <a:defRPr sz="1800" kern="1200">
                <a:solidFill>
                  <a:schemeClr val="lt1"/>
                </a:solidFill>
                <a:latin typeface="+mn-lt"/>
                <a:ea typeface="+mn-ea"/>
                <a:cs typeface="+mn-cs"/>
              </a:defRPr>
            </a:lvl4pPr>
            <a:lvl5pPr marL="1828754" algn="l" defTabSz="914377" rtl="0" eaLnBrk="1" latinLnBrk="0" hangingPunct="1">
              <a:defRPr sz="1800" kern="1200">
                <a:solidFill>
                  <a:schemeClr val="lt1"/>
                </a:solidFill>
                <a:latin typeface="+mn-lt"/>
                <a:ea typeface="+mn-ea"/>
                <a:cs typeface="+mn-cs"/>
              </a:defRPr>
            </a:lvl5pPr>
            <a:lvl6pPr marL="2285943" algn="l" defTabSz="914377" rtl="0" eaLnBrk="1" latinLnBrk="0" hangingPunct="1">
              <a:defRPr sz="1800" kern="1200">
                <a:solidFill>
                  <a:schemeClr val="lt1"/>
                </a:solidFill>
                <a:latin typeface="+mn-lt"/>
                <a:ea typeface="+mn-ea"/>
                <a:cs typeface="+mn-cs"/>
              </a:defRPr>
            </a:lvl6pPr>
            <a:lvl7pPr marL="2743131" algn="l" defTabSz="914377" rtl="0" eaLnBrk="1" latinLnBrk="0" hangingPunct="1">
              <a:defRPr sz="1800" kern="1200">
                <a:solidFill>
                  <a:schemeClr val="lt1"/>
                </a:solidFill>
                <a:latin typeface="+mn-lt"/>
                <a:ea typeface="+mn-ea"/>
                <a:cs typeface="+mn-cs"/>
              </a:defRPr>
            </a:lvl7pPr>
            <a:lvl8pPr marL="3200320" algn="l" defTabSz="914377" rtl="0" eaLnBrk="1" latinLnBrk="0" hangingPunct="1">
              <a:defRPr sz="1800" kern="1200">
                <a:solidFill>
                  <a:schemeClr val="lt1"/>
                </a:solidFill>
                <a:latin typeface="+mn-lt"/>
                <a:ea typeface="+mn-ea"/>
                <a:cs typeface="+mn-cs"/>
              </a:defRPr>
            </a:lvl8pPr>
            <a:lvl9pPr marL="3657509" algn="l" defTabSz="914377" rtl="0" eaLnBrk="1" latinLnBrk="0" hangingPunct="1">
              <a:defRPr sz="1800" kern="1200">
                <a:solidFill>
                  <a:schemeClr val="lt1"/>
                </a:solidFill>
                <a:latin typeface="+mn-lt"/>
                <a:ea typeface="+mn-ea"/>
                <a:cs typeface="+mn-cs"/>
              </a:defRPr>
            </a:lvl9pPr>
          </a:lstStyle>
          <a:p>
            <a:pPr algn="ctr" defTabSz="685783">
              <a:lnSpc>
                <a:spcPct val="130000"/>
              </a:lnSpc>
            </a:pPr>
            <a:endParaRPr kumimoji="1" lang="zh-CN" altLang="en-US" sz="900" dirty="0">
              <a:solidFill>
                <a:srgbClr val="FFFFFF"/>
              </a:solidFill>
              <a:latin typeface="微软雅黑" panose="020B0503020204020204" pitchFamily="34" charset="-122"/>
              <a:ea typeface="微软雅黑" panose="020B0503020204020204" pitchFamily="34" charset="-122"/>
            </a:endParaRPr>
          </a:p>
        </p:txBody>
      </p:sp>
      <p:sp>
        <p:nvSpPr>
          <p:cNvPr id="40" name="矩形 39"/>
          <p:cNvSpPr/>
          <p:nvPr/>
        </p:nvSpPr>
        <p:spPr>
          <a:xfrm>
            <a:off x="5111986" y="3718777"/>
            <a:ext cx="386366" cy="386366"/>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zh-CN"/>
            </a:defPPr>
            <a:lvl1pPr marL="0" algn="l" defTabSz="914377" rtl="0" eaLnBrk="1" latinLnBrk="0" hangingPunct="1">
              <a:defRPr sz="1800" kern="1200">
                <a:solidFill>
                  <a:schemeClr val="lt1"/>
                </a:solidFill>
                <a:latin typeface="+mn-lt"/>
                <a:ea typeface="+mn-ea"/>
                <a:cs typeface="+mn-cs"/>
              </a:defRPr>
            </a:lvl1pPr>
            <a:lvl2pPr marL="457189" algn="l" defTabSz="914377" rtl="0" eaLnBrk="1" latinLnBrk="0" hangingPunct="1">
              <a:defRPr sz="1800" kern="1200">
                <a:solidFill>
                  <a:schemeClr val="lt1"/>
                </a:solidFill>
                <a:latin typeface="+mn-lt"/>
                <a:ea typeface="+mn-ea"/>
                <a:cs typeface="+mn-cs"/>
              </a:defRPr>
            </a:lvl2pPr>
            <a:lvl3pPr marL="914377" algn="l" defTabSz="914377" rtl="0" eaLnBrk="1" latinLnBrk="0" hangingPunct="1">
              <a:defRPr sz="1800" kern="1200">
                <a:solidFill>
                  <a:schemeClr val="lt1"/>
                </a:solidFill>
                <a:latin typeface="+mn-lt"/>
                <a:ea typeface="+mn-ea"/>
                <a:cs typeface="+mn-cs"/>
              </a:defRPr>
            </a:lvl3pPr>
            <a:lvl4pPr marL="1371566" algn="l" defTabSz="914377" rtl="0" eaLnBrk="1" latinLnBrk="0" hangingPunct="1">
              <a:defRPr sz="1800" kern="1200">
                <a:solidFill>
                  <a:schemeClr val="lt1"/>
                </a:solidFill>
                <a:latin typeface="+mn-lt"/>
                <a:ea typeface="+mn-ea"/>
                <a:cs typeface="+mn-cs"/>
              </a:defRPr>
            </a:lvl4pPr>
            <a:lvl5pPr marL="1828754" algn="l" defTabSz="914377" rtl="0" eaLnBrk="1" latinLnBrk="0" hangingPunct="1">
              <a:defRPr sz="1800" kern="1200">
                <a:solidFill>
                  <a:schemeClr val="lt1"/>
                </a:solidFill>
                <a:latin typeface="+mn-lt"/>
                <a:ea typeface="+mn-ea"/>
                <a:cs typeface="+mn-cs"/>
              </a:defRPr>
            </a:lvl5pPr>
            <a:lvl6pPr marL="2285943" algn="l" defTabSz="914377" rtl="0" eaLnBrk="1" latinLnBrk="0" hangingPunct="1">
              <a:defRPr sz="1800" kern="1200">
                <a:solidFill>
                  <a:schemeClr val="lt1"/>
                </a:solidFill>
                <a:latin typeface="+mn-lt"/>
                <a:ea typeface="+mn-ea"/>
                <a:cs typeface="+mn-cs"/>
              </a:defRPr>
            </a:lvl6pPr>
            <a:lvl7pPr marL="2743131" algn="l" defTabSz="914377" rtl="0" eaLnBrk="1" latinLnBrk="0" hangingPunct="1">
              <a:defRPr sz="1800" kern="1200">
                <a:solidFill>
                  <a:schemeClr val="lt1"/>
                </a:solidFill>
                <a:latin typeface="+mn-lt"/>
                <a:ea typeface="+mn-ea"/>
                <a:cs typeface="+mn-cs"/>
              </a:defRPr>
            </a:lvl7pPr>
            <a:lvl8pPr marL="3200320" algn="l" defTabSz="914377" rtl="0" eaLnBrk="1" latinLnBrk="0" hangingPunct="1">
              <a:defRPr sz="1800" kern="1200">
                <a:solidFill>
                  <a:schemeClr val="lt1"/>
                </a:solidFill>
                <a:latin typeface="+mn-lt"/>
                <a:ea typeface="+mn-ea"/>
                <a:cs typeface="+mn-cs"/>
              </a:defRPr>
            </a:lvl8pPr>
            <a:lvl9pPr marL="3657509" algn="l" defTabSz="914377" rtl="0" eaLnBrk="1" latinLnBrk="0" hangingPunct="1">
              <a:defRPr sz="1800" kern="1200">
                <a:solidFill>
                  <a:schemeClr val="lt1"/>
                </a:solidFill>
                <a:latin typeface="+mn-lt"/>
                <a:ea typeface="+mn-ea"/>
                <a:cs typeface="+mn-cs"/>
              </a:defRPr>
            </a:lvl9pPr>
          </a:lstStyle>
          <a:p>
            <a:pPr algn="ctr" defTabSz="685783">
              <a:lnSpc>
                <a:spcPct val="130000"/>
              </a:lnSpc>
            </a:pPr>
            <a:endParaRPr kumimoji="1" lang="zh-CN" altLang="en-US" sz="900" dirty="0">
              <a:solidFill>
                <a:srgbClr val="FFFFFF"/>
              </a:solidFill>
              <a:latin typeface="微软雅黑" panose="020B0503020204020204" pitchFamily="34" charset="-122"/>
              <a:ea typeface="微软雅黑" panose="020B0503020204020204" pitchFamily="34" charset="-122"/>
            </a:endParaRPr>
          </a:p>
        </p:txBody>
      </p:sp>
      <p:sp>
        <p:nvSpPr>
          <p:cNvPr id="41" name="矩形 40"/>
          <p:cNvSpPr/>
          <p:nvPr/>
        </p:nvSpPr>
        <p:spPr>
          <a:xfrm>
            <a:off x="3952887" y="4105144"/>
            <a:ext cx="386366" cy="386366"/>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zh-CN"/>
            </a:defPPr>
            <a:lvl1pPr marL="0" algn="l" defTabSz="914377" rtl="0" eaLnBrk="1" latinLnBrk="0" hangingPunct="1">
              <a:defRPr sz="1800" kern="1200">
                <a:solidFill>
                  <a:schemeClr val="lt1"/>
                </a:solidFill>
                <a:latin typeface="+mn-lt"/>
                <a:ea typeface="+mn-ea"/>
                <a:cs typeface="+mn-cs"/>
              </a:defRPr>
            </a:lvl1pPr>
            <a:lvl2pPr marL="457189" algn="l" defTabSz="914377" rtl="0" eaLnBrk="1" latinLnBrk="0" hangingPunct="1">
              <a:defRPr sz="1800" kern="1200">
                <a:solidFill>
                  <a:schemeClr val="lt1"/>
                </a:solidFill>
                <a:latin typeface="+mn-lt"/>
                <a:ea typeface="+mn-ea"/>
                <a:cs typeface="+mn-cs"/>
              </a:defRPr>
            </a:lvl2pPr>
            <a:lvl3pPr marL="914377" algn="l" defTabSz="914377" rtl="0" eaLnBrk="1" latinLnBrk="0" hangingPunct="1">
              <a:defRPr sz="1800" kern="1200">
                <a:solidFill>
                  <a:schemeClr val="lt1"/>
                </a:solidFill>
                <a:latin typeface="+mn-lt"/>
                <a:ea typeface="+mn-ea"/>
                <a:cs typeface="+mn-cs"/>
              </a:defRPr>
            </a:lvl3pPr>
            <a:lvl4pPr marL="1371566" algn="l" defTabSz="914377" rtl="0" eaLnBrk="1" latinLnBrk="0" hangingPunct="1">
              <a:defRPr sz="1800" kern="1200">
                <a:solidFill>
                  <a:schemeClr val="lt1"/>
                </a:solidFill>
                <a:latin typeface="+mn-lt"/>
                <a:ea typeface="+mn-ea"/>
                <a:cs typeface="+mn-cs"/>
              </a:defRPr>
            </a:lvl4pPr>
            <a:lvl5pPr marL="1828754" algn="l" defTabSz="914377" rtl="0" eaLnBrk="1" latinLnBrk="0" hangingPunct="1">
              <a:defRPr sz="1800" kern="1200">
                <a:solidFill>
                  <a:schemeClr val="lt1"/>
                </a:solidFill>
                <a:latin typeface="+mn-lt"/>
                <a:ea typeface="+mn-ea"/>
                <a:cs typeface="+mn-cs"/>
              </a:defRPr>
            </a:lvl5pPr>
            <a:lvl6pPr marL="2285943" algn="l" defTabSz="914377" rtl="0" eaLnBrk="1" latinLnBrk="0" hangingPunct="1">
              <a:defRPr sz="1800" kern="1200">
                <a:solidFill>
                  <a:schemeClr val="lt1"/>
                </a:solidFill>
                <a:latin typeface="+mn-lt"/>
                <a:ea typeface="+mn-ea"/>
                <a:cs typeface="+mn-cs"/>
              </a:defRPr>
            </a:lvl6pPr>
            <a:lvl7pPr marL="2743131" algn="l" defTabSz="914377" rtl="0" eaLnBrk="1" latinLnBrk="0" hangingPunct="1">
              <a:defRPr sz="1800" kern="1200">
                <a:solidFill>
                  <a:schemeClr val="lt1"/>
                </a:solidFill>
                <a:latin typeface="+mn-lt"/>
                <a:ea typeface="+mn-ea"/>
                <a:cs typeface="+mn-cs"/>
              </a:defRPr>
            </a:lvl7pPr>
            <a:lvl8pPr marL="3200320" algn="l" defTabSz="914377" rtl="0" eaLnBrk="1" latinLnBrk="0" hangingPunct="1">
              <a:defRPr sz="1800" kern="1200">
                <a:solidFill>
                  <a:schemeClr val="lt1"/>
                </a:solidFill>
                <a:latin typeface="+mn-lt"/>
                <a:ea typeface="+mn-ea"/>
                <a:cs typeface="+mn-cs"/>
              </a:defRPr>
            </a:lvl8pPr>
            <a:lvl9pPr marL="3657509" algn="l" defTabSz="914377" rtl="0" eaLnBrk="1" latinLnBrk="0" hangingPunct="1">
              <a:defRPr sz="1800" kern="1200">
                <a:solidFill>
                  <a:schemeClr val="lt1"/>
                </a:solidFill>
                <a:latin typeface="+mn-lt"/>
                <a:ea typeface="+mn-ea"/>
                <a:cs typeface="+mn-cs"/>
              </a:defRPr>
            </a:lvl9pPr>
          </a:lstStyle>
          <a:p>
            <a:pPr algn="ctr" defTabSz="685783">
              <a:lnSpc>
                <a:spcPct val="130000"/>
              </a:lnSpc>
            </a:pPr>
            <a:endParaRPr kumimoji="1" lang="zh-CN" altLang="en-US" sz="900" dirty="0">
              <a:solidFill>
                <a:srgbClr val="FFFFFF"/>
              </a:solidFill>
              <a:latin typeface="微软雅黑" panose="020B0503020204020204" pitchFamily="34" charset="-122"/>
              <a:ea typeface="微软雅黑" panose="020B0503020204020204" pitchFamily="34" charset="-122"/>
            </a:endParaRPr>
          </a:p>
        </p:txBody>
      </p:sp>
      <p:sp>
        <p:nvSpPr>
          <p:cNvPr id="42" name="矩形 41"/>
          <p:cNvSpPr/>
          <p:nvPr/>
        </p:nvSpPr>
        <p:spPr>
          <a:xfrm>
            <a:off x="4339253" y="4105144"/>
            <a:ext cx="386366" cy="386366"/>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zh-CN"/>
            </a:defPPr>
            <a:lvl1pPr marL="0" algn="l" defTabSz="914377" rtl="0" eaLnBrk="1" latinLnBrk="0" hangingPunct="1">
              <a:defRPr sz="1800" kern="1200">
                <a:solidFill>
                  <a:schemeClr val="lt1"/>
                </a:solidFill>
                <a:latin typeface="+mn-lt"/>
                <a:ea typeface="+mn-ea"/>
                <a:cs typeface="+mn-cs"/>
              </a:defRPr>
            </a:lvl1pPr>
            <a:lvl2pPr marL="457189" algn="l" defTabSz="914377" rtl="0" eaLnBrk="1" latinLnBrk="0" hangingPunct="1">
              <a:defRPr sz="1800" kern="1200">
                <a:solidFill>
                  <a:schemeClr val="lt1"/>
                </a:solidFill>
                <a:latin typeface="+mn-lt"/>
                <a:ea typeface="+mn-ea"/>
                <a:cs typeface="+mn-cs"/>
              </a:defRPr>
            </a:lvl2pPr>
            <a:lvl3pPr marL="914377" algn="l" defTabSz="914377" rtl="0" eaLnBrk="1" latinLnBrk="0" hangingPunct="1">
              <a:defRPr sz="1800" kern="1200">
                <a:solidFill>
                  <a:schemeClr val="lt1"/>
                </a:solidFill>
                <a:latin typeface="+mn-lt"/>
                <a:ea typeface="+mn-ea"/>
                <a:cs typeface="+mn-cs"/>
              </a:defRPr>
            </a:lvl3pPr>
            <a:lvl4pPr marL="1371566" algn="l" defTabSz="914377" rtl="0" eaLnBrk="1" latinLnBrk="0" hangingPunct="1">
              <a:defRPr sz="1800" kern="1200">
                <a:solidFill>
                  <a:schemeClr val="lt1"/>
                </a:solidFill>
                <a:latin typeface="+mn-lt"/>
                <a:ea typeface="+mn-ea"/>
                <a:cs typeface="+mn-cs"/>
              </a:defRPr>
            </a:lvl4pPr>
            <a:lvl5pPr marL="1828754" algn="l" defTabSz="914377" rtl="0" eaLnBrk="1" latinLnBrk="0" hangingPunct="1">
              <a:defRPr sz="1800" kern="1200">
                <a:solidFill>
                  <a:schemeClr val="lt1"/>
                </a:solidFill>
                <a:latin typeface="+mn-lt"/>
                <a:ea typeface="+mn-ea"/>
                <a:cs typeface="+mn-cs"/>
              </a:defRPr>
            </a:lvl5pPr>
            <a:lvl6pPr marL="2285943" algn="l" defTabSz="914377" rtl="0" eaLnBrk="1" latinLnBrk="0" hangingPunct="1">
              <a:defRPr sz="1800" kern="1200">
                <a:solidFill>
                  <a:schemeClr val="lt1"/>
                </a:solidFill>
                <a:latin typeface="+mn-lt"/>
                <a:ea typeface="+mn-ea"/>
                <a:cs typeface="+mn-cs"/>
              </a:defRPr>
            </a:lvl6pPr>
            <a:lvl7pPr marL="2743131" algn="l" defTabSz="914377" rtl="0" eaLnBrk="1" latinLnBrk="0" hangingPunct="1">
              <a:defRPr sz="1800" kern="1200">
                <a:solidFill>
                  <a:schemeClr val="lt1"/>
                </a:solidFill>
                <a:latin typeface="+mn-lt"/>
                <a:ea typeface="+mn-ea"/>
                <a:cs typeface="+mn-cs"/>
              </a:defRPr>
            </a:lvl7pPr>
            <a:lvl8pPr marL="3200320" algn="l" defTabSz="914377" rtl="0" eaLnBrk="1" latinLnBrk="0" hangingPunct="1">
              <a:defRPr sz="1800" kern="1200">
                <a:solidFill>
                  <a:schemeClr val="lt1"/>
                </a:solidFill>
                <a:latin typeface="+mn-lt"/>
                <a:ea typeface="+mn-ea"/>
                <a:cs typeface="+mn-cs"/>
              </a:defRPr>
            </a:lvl8pPr>
            <a:lvl9pPr marL="3657509" algn="l" defTabSz="914377" rtl="0" eaLnBrk="1" latinLnBrk="0" hangingPunct="1">
              <a:defRPr sz="1800" kern="1200">
                <a:solidFill>
                  <a:schemeClr val="lt1"/>
                </a:solidFill>
                <a:latin typeface="+mn-lt"/>
                <a:ea typeface="+mn-ea"/>
                <a:cs typeface="+mn-cs"/>
              </a:defRPr>
            </a:lvl9pPr>
          </a:lstStyle>
          <a:p>
            <a:pPr algn="ctr" defTabSz="685783">
              <a:lnSpc>
                <a:spcPct val="130000"/>
              </a:lnSpc>
            </a:pPr>
            <a:endParaRPr kumimoji="1" lang="zh-CN" altLang="en-US" sz="900" dirty="0">
              <a:solidFill>
                <a:srgbClr val="FFFFFF"/>
              </a:solidFill>
              <a:latin typeface="微软雅黑" panose="020B0503020204020204" pitchFamily="34" charset="-122"/>
              <a:ea typeface="微软雅黑" panose="020B0503020204020204" pitchFamily="34" charset="-122"/>
            </a:endParaRPr>
          </a:p>
        </p:txBody>
      </p:sp>
      <p:sp>
        <p:nvSpPr>
          <p:cNvPr id="43" name="矩形 42"/>
          <p:cNvSpPr/>
          <p:nvPr/>
        </p:nvSpPr>
        <p:spPr>
          <a:xfrm>
            <a:off x="4725619" y="4105144"/>
            <a:ext cx="386366" cy="386366"/>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zh-CN"/>
            </a:defPPr>
            <a:lvl1pPr marL="0" algn="l" defTabSz="914377" rtl="0" eaLnBrk="1" latinLnBrk="0" hangingPunct="1">
              <a:defRPr sz="1800" kern="1200">
                <a:solidFill>
                  <a:schemeClr val="lt1"/>
                </a:solidFill>
                <a:latin typeface="+mn-lt"/>
                <a:ea typeface="+mn-ea"/>
                <a:cs typeface="+mn-cs"/>
              </a:defRPr>
            </a:lvl1pPr>
            <a:lvl2pPr marL="457189" algn="l" defTabSz="914377" rtl="0" eaLnBrk="1" latinLnBrk="0" hangingPunct="1">
              <a:defRPr sz="1800" kern="1200">
                <a:solidFill>
                  <a:schemeClr val="lt1"/>
                </a:solidFill>
                <a:latin typeface="+mn-lt"/>
                <a:ea typeface="+mn-ea"/>
                <a:cs typeface="+mn-cs"/>
              </a:defRPr>
            </a:lvl2pPr>
            <a:lvl3pPr marL="914377" algn="l" defTabSz="914377" rtl="0" eaLnBrk="1" latinLnBrk="0" hangingPunct="1">
              <a:defRPr sz="1800" kern="1200">
                <a:solidFill>
                  <a:schemeClr val="lt1"/>
                </a:solidFill>
                <a:latin typeface="+mn-lt"/>
                <a:ea typeface="+mn-ea"/>
                <a:cs typeface="+mn-cs"/>
              </a:defRPr>
            </a:lvl3pPr>
            <a:lvl4pPr marL="1371566" algn="l" defTabSz="914377" rtl="0" eaLnBrk="1" latinLnBrk="0" hangingPunct="1">
              <a:defRPr sz="1800" kern="1200">
                <a:solidFill>
                  <a:schemeClr val="lt1"/>
                </a:solidFill>
                <a:latin typeface="+mn-lt"/>
                <a:ea typeface="+mn-ea"/>
                <a:cs typeface="+mn-cs"/>
              </a:defRPr>
            </a:lvl4pPr>
            <a:lvl5pPr marL="1828754" algn="l" defTabSz="914377" rtl="0" eaLnBrk="1" latinLnBrk="0" hangingPunct="1">
              <a:defRPr sz="1800" kern="1200">
                <a:solidFill>
                  <a:schemeClr val="lt1"/>
                </a:solidFill>
                <a:latin typeface="+mn-lt"/>
                <a:ea typeface="+mn-ea"/>
                <a:cs typeface="+mn-cs"/>
              </a:defRPr>
            </a:lvl5pPr>
            <a:lvl6pPr marL="2285943" algn="l" defTabSz="914377" rtl="0" eaLnBrk="1" latinLnBrk="0" hangingPunct="1">
              <a:defRPr sz="1800" kern="1200">
                <a:solidFill>
                  <a:schemeClr val="lt1"/>
                </a:solidFill>
                <a:latin typeface="+mn-lt"/>
                <a:ea typeface="+mn-ea"/>
                <a:cs typeface="+mn-cs"/>
              </a:defRPr>
            </a:lvl6pPr>
            <a:lvl7pPr marL="2743131" algn="l" defTabSz="914377" rtl="0" eaLnBrk="1" latinLnBrk="0" hangingPunct="1">
              <a:defRPr sz="1800" kern="1200">
                <a:solidFill>
                  <a:schemeClr val="lt1"/>
                </a:solidFill>
                <a:latin typeface="+mn-lt"/>
                <a:ea typeface="+mn-ea"/>
                <a:cs typeface="+mn-cs"/>
              </a:defRPr>
            </a:lvl7pPr>
            <a:lvl8pPr marL="3200320" algn="l" defTabSz="914377" rtl="0" eaLnBrk="1" latinLnBrk="0" hangingPunct="1">
              <a:defRPr sz="1800" kern="1200">
                <a:solidFill>
                  <a:schemeClr val="lt1"/>
                </a:solidFill>
                <a:latin typeface="+mn-lt"/>
                <a:ea typeface="+mn-ea"/>
                <a:cs typeface="+mn-cs"/>
              </a:defRPr>
            </a:lvl8pPr>
            <a:lvl9pPr marL="3657509" algn="l" defTabSz="914377" rtl="0" eaLnBrk="1" latinLnBrk="0" hangingPunct="1">
              <a:defRPr sz="1800" kern="1200">
                <a:solidFill>
                  <a:schemeClr val="lt1"/>
                </a:solidFill>
                <a:latin typeface="+mn-lt"/>
                <a:ea typeface="+mn-ea"/>
                <a:cs typeface="+mn-cs"/>
              </a:defRPr>
            </a:lvl9pPr>
          </a:lstStyle>
          <a:p>
            <a:pPr algn="ctr" defTabSz="685783">
              <a:lnSpc>
                <a:spcPct val="130000"/>
              </a:lnSpc>
            </a:pPr>
            <a:endParaRPr kumimoji="1" lang="zh-CN" altLang="en-US" sz="900" dirty="0">
              <a:solidFill>
                <a:srgbClr val="FFFFFF"/>
              </a:solidFill>
              <a:latin typeface="微软雅黑" panose="020B0503020204020204" pitchFamily="34" charset="-122"/>
              <a:ea typeface="微软雅黑" panose="020B0503020204020204" pitchFamily="34" charset="-122"/>
            </a:endParaRPr>
          </a:p>
        </p:txBody>
      </p:sp>
      <p:sp>
        <p:nvSpPr>
          <p:cNvPr id="44" name="矩形 43"/>
          <p:cNvSpPr/>
          <p:nvPr/>
        </p:nvSpPr>
        <p:spPr>
          <a:xfrm>
            <a:off x="5111986" y="4105144"/>
            <a:ext cx="386366" cy="386366"/>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zh-CN"/>
            </a:defPPr>
            <a:lvl1pPr marL="0" algn="l" defTabSz="914377" rtl="0" eaLnBrk="1" latinLnBrk="0" hangingPunct="1">
              <a:defRPr sz="1800" kern="1200">
                <a:solidFill>
                  <a:schemeClr val="lt1"/>
                </a:solidFill>
                <a:latin typeface="+mn-lt"/>
                <a:ea typeface="+mn-ea"/>
                <a:cs typeface="+mn-cs"/>
              </a:defRPr>
            </a:lvl1pPr>
            <a:lvl2pPr marL="457189" algn="l" defTabSz="914377" rtl="0" eaLnBrk="1" latinLnBrk="0" hangingPunct="1">
              <a:defRPr sz="1800" kern="1200">
                <a:solidFill>
                  <a:schemeClr val="lt1"/>
                </a:solidFill>
                <a:latin typeface="+mn-lt"/>
                <a:ea typeface="+mn-ea"/>
                <a:cs typeface="+mn-cs"/>
              </a:defRPr>
            </a:lvl2pPr>
            <a:lvl3pPr marL="914377" algn="l" defTabSz="914377" rtl="0" eaLnBrk="1" latinLnBrk="0" hangingPunct="1">
              <a:defRPr sz="1800" kern="1200">
                <a:solidFill>
                  <a:schemeClr val="lt1"/>
                </a:solidFill>
                <a:latin typeface="+mn-lt"/>
                <a:ea typeface="+mn-ea"/>
                <a:cs typeface="+mn-cs"/>
              </a:defRPr>
            </a:lvl3pPr>
            <a:lvl4pPr marL="1371566" algn="l" defTabSz="914377" rtl="0" eaLnBrk="1" latinLnBrk="0" hangingPunct="1">
              <a:defRPr sz="1800" kern="1200">
                <a:solidFill>
                  <a:schemeClr val="lt1"/>
                </a:solidFill>
                <a:latin typeface="+mn-lt"/>
                <a:ea typeface="+mn-ea"/>
                <a:cs typeface="+mn-cs"/>
              </a:defRPr>
            </a:lvl4pPr>
            <a:lvl5pPr marL="1828754" algn="l" defTabSz="914377" rtl="0" eaLnBrk="1" latinLnBrk="0" hangingPunct="1">
              <a:defRPr sz="1800" kern="1200">
                <a:solidFill>
                  <a:schemeClr val="lt1"/>
                </a:solidFill>
                <a:latin typeface="+mn-lt"/>
                <a:ea typeface="+mn-ea"/>
                <a:cs typeface="+mn-cs"/>
              </a:defRPr>
            </a:lvl5pPr>
            <a:lvl6pPr marL="2285943" algn="l" defTabSz="914377" rtl="0" eaLnBrk="1" latinLnBrk="0" hangingPunct="1">
              <a:defRPr sz="1800" kern="1200">
                <a:solidFill>
                  <a:schemeClr val="lt1"/>
                </a:solidFill>
                <a:latin typeface="+mn-lt"/>
                <a:ea typeface="+mn-ea"/>
                <a:cs typeface="+mn-cs"/>
              </a:defRPr>
            </a:lvl6pPr>
            <a:lvl7pPr marL="2743131" algn="l" defTabSz="914377" rtl="0" eaLnBrk="1" latinLnBrk="0" hangingPunct="1">
              <a:defRPr sz="1800" kern="1200">
                <a:solidFill>
                  <a:schemeClr val="lt1"/>
                </a:solidFill>
                <a:latin typeface="+mn-lt"/>
                <a:ea typeface="+mn-ea"/>
                <a:cs typeface="+mn-cs"/>
              </a:defRPr>
            </a:lvl7pPr>
            <a:lvl8pPr marL="3200320" algn="l" defTabSz="914377" rtl="0" eaLnBrk="1" latinLnBrk="0" hangingPunct="1">
              <a:defRPr sz="1800" kern="1200">
                <a:solidFill>
                  <a:schemeClr val="lt1"/>
                </a:solidFill>
                <a:latin typeface="+mn-lt"/>
                <a:ea typeface="+mn-ea"/>
                <a:cs typeface="+mn-cs"/>
              </a:defRPr>
            </a:lvl8pPr>
            <a:lvl9pPr marL="3657509" algn="l" defTabSz="914377" rtl="0" eaLnBrk="1" latinLnBrk="0" hangingPunct="1">
              <a:defRPr sz="1800" kern="1200">
                <a:solidFill>
                  <a:schemeClr val="lt1"/>
                </a:solidFill>
                <a:latin typeface="+mn-lt"/>
                <a:ea typeface="+mn-ea"/>
                <a:cs typeface="+mn-cs"/>
              </a:defRPr>
            </a:lvl9pPr>
          </a:lstStyle>
          <a:p>
            <a:pPr algn="ctr" defTabSz="685783">
              <a:lnSpc>
                <a:spcPct val="130000"/>
              </a:lnSpc>
            </a:pPr>
            <a:endParaRPr kumimoji="1" lang="zh-CN" altLang="en-US" sz="900" dirty="0">
              <a:solidFill>
                <a:srgbClr val="FFFFFF"/>
              </a:solidFill>
              <a:latin typeface="微软雅黑" panose="020B0503020204020204" pitchFamily="34" charset="-122"/>
              <a:ea typeface="微软雅黑" panose="020B0503020204020204" pitchFamily="34" charset="-122"/>
            </a:endParaRPr>
          </a:p>
        </p:txBody>
      </p:sp>
      <p:sp>
        <p:nvSpPr>
          <p:cNvPr id="45" name="矩形 44"/>
          <p:cNvSpPr/>
          <p:nvPr/>
        </p:nvSpPr>
        <p:spPr>
          <a:xfrm>
            <a:off x="3952887" y="2166658"/>
            <a:ext cx="386366" cy="386366"/>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zh-CN"/>
            </a:defPPr>
            <a:lvl1pPr marL="0" algn="l" defTabSz="914377" rtl="0" eaLnBrk="1" latinLnBrk="0" hangingPunct="1">
              <a:defRPr sz="1800" kern="1200">
                <a:solidFill>
                  <a:schemeClr val="lt1"/>
                </a:solidFill>
                <a:latin typeface="+mn-lt"/>
                <a:ea typeface="+mn-ea"/>
                <a:cs typeface="+mn-cs"/>
              </a:defRPr>
            </a:lvl1pPr>
            <a:lvl2pPr marL="457189" algn="l" defTabSz="914377" rtl="0" eaLnBrk="1" latinLnBrk="0" hangingPunct="1">
              <a:defRPr sz="1800" kern="1200">
                <a:solidFill>
                  <a:schemeClr val="lt1"/>
                </a:solidFill>
                <a:latin typeface="+mn-lt"/>
                <a:ea typeface="+mn-ea"/>
                <a:cs typeface="+mn-cs"/>
              </a:defRPr>
            </a:lvl2pPr>
            <a:lvl3pPr marL="914377" algn="l" defTabSz="914377" rtl="0" eaLnBrk="1" latinLnBrk="0" hangingPunct="1">
              <a:defRPr sz="1800" kern="1200">
                <a:solidFill>
                  <a:schemeClr val="lt1"/>
                </a:solidFill>
                <a:latin typeface="+mn-lt"/>
                <a:ea typeface="+mn-ea"/>
                <a:cs typeface="+mn-cs"/>
              </a:defRPr>
            </a:lvl3pPr>
            <a:lvl4pPr marL="1371566" algn="l" defTabSz="914377" rtl="0" eaLnBrk="1" latinLnBrk="0" hangingPunct="1">
              <a:defRPr sz="1800" kern="1200">
                <a:solidFill>
                  <a:schemeClr val="lt1"/>
                </a:solidFill>
                <a:latin typeface="+mn-lt"/>
                <a:ea typeface="+mn-ea"/>
                <a:cs typeface="+mn-cs"/>
              </a:defRPr>
            </a:lvl4pPr>
            <a:lvl5pPr marL="1828754" algn="l" defTabSz="914377" rtl="0" eaLnBrk="1" latinLnBrk="0" hangingPunct="1">
              <a:defRPr sz="1800" kern="1200">
                <a:solidFill>
                  <a:schemeClr val="lt1"/>
                </a:solidFill>
                <a:latin typeface="+mn-lt"/>
                <a:ea typeface="+mn-ea"/>
                <a:cs typeface="+mn-cs"/>
              </a:defRPr>
            </a:lvl5pPr>
            <a:lvl6pPr marL="2285943" algn="l" defTabSz="914377" rtl="0" eaLnBrk="1" latinLnBrk="0" hangingPunct="1">
              <a:defRPr sz="1800" kern="1200">
                <a:solidFill>
                  <a:schemeClr val="lt1"/>
                </a:solidFill>
                <a:latin typeface="+mn-lt"/>
                <a:ea typeface="+mn-ea"/>
                <a:cs typeface="+mn-cs"/>
              </a:defRPr>
            </a:lvl6pPr>
            <a:lvl7pPr marL="2743131" algn="l" defTabSz="914377" rtl="0" eaLnBrk="1" latinLnBrk="0" hangingPunct="1">
              <a:defRPr sz="1800" kern="1200">
                <a:solidFill>
                  <a:schemeClr val="lt1"/>
                </a:solidFill>
                <a:latin typeface="+mn-lt"/>
                <a:ea typeface="+mn-ea"/>
                <a:cs typeface="+mn-cs"/>
              </a:defRPr>
            </a:lvl7pPr>
            <a:lvl8pPr marL="3200320" algn="l" defTabSz="914377" rtl="0" eaLnBrk="1" latinLnBrk="0" hangingPunct="1">
              <a:defRPr sz="1800" kern="1200">
                <a:solidFill>
                  <a:schemeClr val="lt1"/>
                </a:solidFill>
                <a:latin typeface="+mn-lt"/>
                <a:ea typeface="+mn-ea"/>
                <a:cs typeface="+mn-cs"/>
              </a:defRPr>
            </a:lvl8pPr>
            <a:lvl9pPr marL="3657509" algn="l" defTabSz="914377" rtl="0" eaLnBrk="1" latinLnBrk="0" hangingPunct="1">
              <a:defRPr sz="1800" kern="1200">
                <a:solidFill>
                  <a:schemeClr val="lt1"/>
                </a:solidFill>
                <a:latin typeface="+mn-lt"/>
                <a:ea typeface="+mn-ea"/>
                <a:cs typeface="+mn-cs"/>
              </a:defRPr>
            </a:lvl9pPr>
          </a:lstStyle>
          <a:p>
            <a:pPr algn="ctr" defTabSz="685783">
              <a:lnSpc>
                <a:spcPct val="130000"/>
              </a:lnSpc>
            </a:pPr>
            <a:endParaRPr kumimoji="1" lang="zh-CN" altLang="en-US" sz="900" dirty="0">
              <a:solidFill>
                <a:srgbClr val="FFFFFF"/>
              </a:solidFill>
              <a:latin typeface="微软雅黑" panose="020B0503020204020204" pitchFamily="34" charset="-122"/>
              <a:ea typeface="微软雅黑" panose="020B0503020204020204" pitchFamily="34" charset="-122"/>
            </a:endParaRPr>
          </a:p>
        </p:txBody>
      </p:sp>
      <p:sp>
        <p:nvSpPr>
          <p:cNvPr id="46" name="矩形 45"/>
          <p:cNvSpPr/>
          <p:nvPr/>
        </p:nvSpPr>
        <p:spPr>
          <a:xfrm>
            <a:off x="4339253" y="2166658"/>
            <a:ext cx="386366" cy="386366"/>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zh-CN"/>
            </a:defPPr>
            <a:lvl1pPr marL="0" algn="l" defTabSz="914377" rtl="0" eaLnBrk="1" latinLnBrk="0" hangingPunct="1">
              <a:defRPr sz="1800" kern="1200">
                <a:solidFill>
                  <a:schemeClr val="lt1"/>
                </a:solidFill>
                <a:latin typeface="+mn-lt"/>
                <a:ea typeface="+mn-ea"/>
                <a:cs typeface="+mn-cs"/>
              </a:defRPr>
            </a:lvl1pPr>
            <a:lvl2pPr marL="457189" algn="l" defTabSz="914377" rtl="0" eaLnBrk="1" latinLnBrk="0" hangingPunct="1">
              <a:defRPr sz="1800" kern="1200">
                <a:solidFill>
                  <a:schemeClr val="lt1"/>
                </a:solidFill>
                <a:latin typeface="+mn-lt"/>
                <a:ea typeface="+mn-ea"/>
                <a:cs typeface="+mn-cs"/>
              </a:defRPr>
            </a:lvl2pPr>
            <a:lvl3pPr marL="914377" algn="l" defTabSz="914377" rtl="0" eaLnBrk="1" latinLnBrk="0" hangingPunct="1">
              <a:defRPr sz="1800" kern="1200">
                <a:solidFill>
                  <a:schemeClr val="lt1"/>
                </a:solidFill>
                <a:latin typeface="+mn-lt"/>
                <a:ea typeface="+mn-ea"/>
                <a:cs typeface="+mn-cs"/>
              </a:defRPr>
            </a:lvl3pPr>
            <a:lvl4pPr marL="1371566" algn="l" defTabSz="914377" rtl="0" eaLnBrk="1" latinLnBrk="0" hangingPunct="1">
              <a:defRPr sz="1800" kern="1200">
                <a:solidFill>
                  <a:schemeClr val="lt1"/>
                </a:solidFill>
                <a:latin typeface="+mn-lt"/>
                <a:ea typeface="+mn-ea"/>
                <a:cs typeface="+mn-cs"/>
              </a:defRPr>
            </a:lvl4pPr>
            <a:lvl5pPr marL="1828754" algn="l" defTabSz="914377" rtl="0" eaLnBrk="1" latinLnBrk="0" hangingPunct="1">
              <a:defRPr sz="1800" kern="1200">
                <a:solidFill>
                  <a:schemeClr val="lt1"/>
                </a:solidFill>
                <a:latin typeface="+mn-lt"/>
                <a:ea typeface="+mn-ea"/>
                <a:cs typeface="+mn-cs"/>
              </a:defRPr>
            </a:lvl5pPr>
            <a:lvl6pPr marL="2285943" algn="l" defTabSz="914377" rtl="0" eaLnBrk="1" latinLnBrk="0" hangingPunct="1">
              <a:defRPr sz="1800" kern="1200">
                <a:solidFill>
                  <a:schemeClr val="lt1"/>
                </a:solidFill>
                <a:latin typeface="+mn-lt"/>
                <a:ea typeface="+mn-ea"/>
                <a:cs typeface="+mn-cs"/>
              </a:defRPr>
            </a:lvl6pPr>
            <a:lvl7pPr marL="2743131" algn="l" defTabSz="914377" rtl="0" eaLnBrk="1" latinLnBrk="0" hangingPunct="1">
              <a:defRPr sz="1800" kern="1200">
                <a:solidFill>
                  <a:schemeClr val="lt1"/>
                </a:solidFill>
                <a:latin typeface="+mn-lt"/>
                <a:ea typeface="+mn-ea"/>
                <a:cs typeface="+mn-cs"/>
              </a:defRPr>
            </a:lvl7pPr>
            <a:lvl8pPr marL="3200320" algn="l" defTabSz="914377" rtl="0" eaLnBrk="1" latinLnBrk="0" hangingPunct="1">
              <a:defRPr sz="1800" kern="1200">
                <a:solidFill>
                  <a:schemeClr val="lt1"/>
                </a:solidFill>
                <a:latin typeface="+mn-lt"/>
                <a:ea typeface="+mn-ea"/>
                <a:cs typeface="+mn-cs"/>
              </a:defRPr>
            </a:lvl8pPr>
            <a:lvl9pPr marL="3657509" algn="l" defTabSz="914377" rtl="0" eaLnBrk="1" latinLnBrk="0" hangingPunct="1">
              <a:defRPr sz="1800" kern="1200">
                <a:solidFill>
                  <a:schemeClr val="lt1"/>
                </a:solidFill>
                <a:latin typeface="+mn-lt"/>
                <a:ea typeface="+mn-ea"/>
                <a:cs typeface="+mn-cs"/>
              </a:defRPr>
            </a:lvl9pPr>
          </a:lstStyle>
          <a:p>
            <a:pPr algn="ctr" defTabSz="685783">
              <a:lnSpc>
                <a:spcPct val="130000"/>
              </a:lnSpc>
            </a:pPr>
            <a:endParaRPr kumimoji="1" lang="zh-CN" altLang="en-US" sz="900" dirty="0">
              <a:solidFill>
                <a:srgbClr val="FFFFFF"/>
              </a:solidFill>
              <a:latin typeface="微软雅黑" panose="020B0503020204020204" pitchFamily="34" charset="-122"/>
              <a:ea typeface="微软雅黑" panose="020B0503020204020204" pitchFamily="34" charset="-122"/>
            </a:endParaRPr>
          </a:p>
        </p:txBody>
      </p:sp>
      <p:sp>
        <p:nvSpPr>
          <p:cNvPr id="47" name="矩形 46"/>
          <p:cNvSpPr/>
          <p:nvPr/>
        </p:nvSpPr>
        <p:spPr>
          <a:xfrm>
            <a:off x="4725619" y="2166658"/>
            <a:ext cx="386366" cy="386366"/>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zh-CN"/>
            </a:defPPr>
            <a:lvl1pPr marL="0" algn="l" defTabSz="914377" rtl="0" eaLnBrk="1" latinLnBrk="0" hangingPunct="1">
              <a:defRPr sz="1800" kern="1200">
                <a:solidFill>
                  <a:schemeClr val="lt1"/>
                </a:solidFill>
                <a:latin typeface="+mn-lt"/>
                <a:ea typeface="+mn-ea"/>
                <a:cs typeface="+mn-cs"/>
              </a:defRPr>
            </a:lvl1pPr>
            <a:lvl2pPr marL="457189" algn="l" defTabSz="914377" rtl="0" eaLnBrk="1" latinLnBrk="0" hangingPunct="1">
              <a:defRPr sz="1800" kern="1200">
                <a:solidFill>
                  <a:schemeClr val="lt1"/>
                </a:solidFill>
                <a:latin typeface="+mn-lt"/>
                <a:ea typeface="+mn-ea"/>
                <a:cs typeface="+mn-cs"/>
              </a:defRPr>
            </a:lvl2pPr>
            <a:lvl3pPr marL="914377" algn="l" defTabSz="914377" rtl="0" eaLnBrk="1" latinLnBrk="0" hangingPunct="1">
              <a:defRPr sz="1800" kern="1200">
                <a:solidFill>
                  <a:schemeClr val="lt1"/>
                </a:solidFill>
                <a:latin typeface="+mn-lt"/>
                <a:ea typeface="+mn-ea"/>
                <a:cs typeface="+mn-cs"/>
              </a:defRPr>
            </a:lvl3pPr>
            <a:lvl4pPr marL="1371566" algn="l" defTabSz="914377" rtl="0" eaLnBrk="1" latinLnBrk="0" hangingPunct="1">
              <a:defRPr sz="1800" kern="1200">
                <a:solidFill>
                  <a:schemeClr val="lt1"/>
                </a:solidFill>
                <a:latin typeface="+mn-lt"/>
                <a:ea typeface="+mn-ea"/>
                <a:cs typeface="+mn-cs"/>
              </a:defRPr>
            </a:lvl4pPr>
            <a:lvl5pPr marL="1828754" algn="l" defTabSz="914377" rtl="0" eaLnBrk="1" latinLnBrk="0" hangingPunct="1">
              <a:defRPr sz="1800" kern="1200">
                <a:solidFill>
                  <a:schemeClr val="lt1"/>
                </a:solidFill>
                <a:latin typeface="+mn-lt"/>
                <a:ea typeface="+mn-ea"/>
                <a:cs typeface="+mn-cs"/>
              </a:defRPr>
            </a:lvl5pPr>
            <a:lvl6pPr marL="2285943" algn="l" defTabSz="914377" rtl="0" eaLnBrk="1" latinLnBrk="0" hangingPunct="1">
              <a:defRPr sz="1800" kern="1200">
                <a:solidFill>
                  <a:schemeClr val="lt1"/>
                </a:solidFill>
                <a:latin typeface="+mn-lt"/>
                <a:ea typeface="+mn-ea"/>
                <a:cs typeface="+mn-cs"/>
              </a:defRPr>
            </a:lvl6pPr>
            <a:lvl7pPr marL="2743131" algn="l" defTabSz="914377" rtl="0" eaLnBrk="1" latinLnBrk="0" hangingPunct="1">
              <a:defRPr sz="1800" kern="1200">
                <a:solidFill>
                  <a:schemeClr val="lt1"/>
                </a:solidFill>
                <a:latin typeface="+mn-lt"/>
                <a:ea typeface="+mn-ea"/>
                <a:cs typeface="+mn-cs"/>
              </a:defRPr>
            </a:lvl7pPr>
            <a:lvl8pPr marL="3200320" algn="l" defTabSz="914377" rtl="0" eaLnBrk="1" latinLnBrk="0" hangingPunct="1">
              <a:defRPr sz="1800" kern="1200">
                <a:solidFill>
                  <a:schemeClr val="lt1"/>
                </a:solidFill>
                <a:latin typeface="+mn-lt"/>
                <a:ea typeface="+mn-ea"/>
                <a:cs typeface="+mn-cs"/>
              </a:defRPr>
            </a:lvl8pPr>
            <a:lvl9pPr marL="3657509" algn="l" defTabSz="914377" rtl="0" eaLnBrk="1" latinLnBrk="0" hangingPunct="1">
              <a:defRPr sz="1800" kern="1200">
                <a:solidFill>
                  <a:schemeClr val="lt1"/>
                </a:solidFill>
                <a:latin typeface="+mn-lt"/>
                <a:ea typeface="+mn-ea"/>
                <a:cs typeface="+mn-cs"/>
              </a:defRPr>
            </a:lvl9pPr>
          </a:lstStyle>
          <a:p>
            <a:pPr algn="ctr" defTabSz="685783">
              <a:lnSpc>
                <a:spcPct val="130000"/>
              </a:lnSpc>
            </a:pPr>
            <a:endParaRPr kumimoji="1" lang="zh-CN" altLang="en-US" sz="900" dirty="0">
              <a:solidFill>
                <a:srgbClr val="FFFFFF"/>
              </a:solidFill>
              <a:latin typeface="微软雅黑" panose="020B0503020204020204" pitchFamily="34" charset="-122"/>
              <a:ea typeface="微软雅黑" panose="020B0503020204020204" pitchFamily="34" charset="-122"/>
            </a:endParaRPr>
          </a:p>
        </p:txBody>
      </p:sp>
      <p:sp>
        <p:nvSpPr>
          <p:cNvPr id="48" name="矩形 47"/>
          <p:cNvSpPr/>
          <p:nvPr/>
        </p:nvSpPr>
        <p:spPr>
          <a:xfrm>
            <a:off x="5111986" y="2166658"/>
            <a:ext cx="386366" cy="386366"/>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zh-CN"/>
            </a:defPPr>
            <a:lvl1pPr marL="0" algn="l" defTabSz="914377" rtl="0" eaLnBrk="1" latinLnBrk="0" hangingPunct="1">
              <a:defRPr sz="1800" kern="1200">
                <a:solidFill>
                  <a:schemeClr val="lt1"/>
                </a:solidFill>
                <a:latin typeface="+mn-lt"/>
                <a:ea typeface="+mn-ea"/>
                <a:cs typeface="+mn-cs"/>
              </a:defRPr>
            </a:lvl1pPr>
            <a:lvl2pPr marL="457189" algn="l" defTabSz="914377" rtl="0" eaLnBrk="1" latinLnBrk="0" hangingPunct="1">
              <a:defRPr sz="1800" kern="1200">
                <a:solidFill>
                  <a:schemeClr val="lt1"/>
                </a:solidFill>
                <a:latin typeface="+mn-lt"/>
                <a:ea typeface="+mn-ea"/>
                <a:cs typeface="+mn-cs"/>
              </a:defRPr>
            </a:lvl2pPr>
            <a:lvl3pPr marL="914377" algn="l" defTabSz="914377" rtl="0" eaLnBrk="1" latinLnBrk="0" hangingPunct="1">
              <a:defRPr sz="1800" kern="1200">
                <a:solidFill>
                  <a:schemeClr val="lt1"/>
                </a:solidFill>
                <a:latin typeface="+mn-lt"/>
                <a:ea typeface="+mn-ea"/>
                <a:cs typeface="+mn-cs"/>
              </a:defRPr>
            </a:lvl3pPr>
            <a:lvl4pPr marL="1371566" algn="l" defTabSz="914377" rtl="0" eaLnBrk="1" latinLnBrk="0" hangingPunct="1">
              <a:defRPr sz="1800" kern="1200">
                <a:solidFill>
                  <a:schemeClr val="lt1"/>
                </a:solidFill>
                <a:latin typeface="+mn-lt"/>
                <a:ea typeface="+mn-ea"/>
                <a:cs typeface="+mn-cs"/>
              </a:defRPr>
            </a:lvl4pPr>
            <a:lvl5pPr marL="1828754" algn="l" defTabSz="914377" rtl="0" eaLnBrk="1" latinLnBrk="0" hangingPunct="1">
              <a:defRPr sz="1800" kern="1200">
                <a:solidFill>
                  <a:schemeClr val="lt1"/>
                </a:solidFill>
                <a:latin typeface="+mn-lt"/>
                <a:ea typeface="+mn-ea"/>
                <a:cs typeface="+mn-cs"/>
              </a:defRPr>
            </a:lvl5pPr>
            <a:lvl6pPr marL="2285943" algn="l" defTabSz="914377" rtl="0" eaLnBrk="1" latinLnBrk="0" hangingPunct="1">
              <a:defRPr sz="1800" kern="1200">
                <a:solidFill>
                  <a:schemeClr val="lt1"/>
                </a:solidFill>
                <a:latin typeface="+mn-lt"/>
                <a:ea typeface="+mn-ea"/>
                <a:cs typeface="+mn-cs"/>
              </a:defRPr>
            </a:lvl6pPr>
            <a:lvl7pPr marL="2743131" algn="l" defTabSz="914377" rtl="0" eaLnBrk="1" latinLnBrk="0" hangingPunct="1">
              <a:defRPr sz="1800" kern="1200">
                <a:solidFill>
                  <a:schemeClr val="lt1"/>
                </a:solidFill>
                <a:latin typeface="+mn-lt"/>
                <a:ea typeface="+mn-ea"/>
                <a:cs typeface="+mn-cs"/>
              </a:defRPr>
            </a:lvl7pPr>
            <a:lvl8pPr marL="3200320" algn="l" defTabSz="914377" rtl="0" eaLnBrk="1" latinLnBrk="0" hangingPunct="1">
              <a:defRPr sz="1800" kern="1200">
                <a:solidFill>
                  <a:schemeClr val="lt1"/>
                </a:solidFill>
                <a:latin typeface="+mn-lt"/>
                <a:ea typeface="+mn-ea"/>
                <a:cs typeface="+mn-cs"/>
              </a:defRPr>
            </a:lvl8pPr>
            <a:lvl9pPr marL="3657509" algn="l" defTabSz="914377" rtl="0" eaLnBrk="1" latinLnBrk="0" hangingPunct="1">
              <a:defRPr sz="1800" kern="1200">
                <a:solidFill>
                  <a:schemeClr val="lt1"/>
                </a:solidFill>
                <a:latin typeface="+mn-lt"/>
                <a:ea typeface="+mn-ea"/>
                <a:cs typeface="+mn-cs"/>
              </a:defRPr>
            </a:lvl9pPr>
          </a:lstStyle>
          <a:p>
            <a:pPr algn="ctr" defTabSz="685783">
              <a:lnSpc>
                <a:spcPct val="130000"/>
              </a:lnSpc>
            </a:pPr>
            <a:endParaRPr kumimoji="1" lang="zh-CN" altLang="en-US" sz="900" dirty="0">
              <a:solidFill>
                <a:srgbClr val="FFFFFF"/>
              </a:solidFill>
              <a:latin typeface="微软雅黑" panose="020B0503020204020204" pitchFamily="34" charset="-122"/>
              <a:ea typeface="微软雅黑" panose="020B0503020204020204" pitchFamily="34" charset="-122"/>
            </a:endParaRPr>
          </a:p>
        </p:txBody>
      </p:sp>
      <p:cxnSp>
        <p:nvCxnSpPr>
          <p:cNvPr id="57" name="直线箭头连接符 56"/>
          <p:cNvCxnSpPr/>
          <p:nvPr/>
        </p:nvCxnSpPr>
        <p:spPr>
          <a:xfrm>
            <a:off x="4339253" y="2595853"/>
            <a:ext cx="0" cy="301895"/>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cxnSp>
        <p:nvCxnSpPr>
          <p:cNvPr id="58" name="直线箭头连接符 57"/>
          <p:cNvCxnSpPr/>
          <p:nvPr/>
        </p:nvCxnSpPr>
        <p:spPr>
          <a:xfrm>
            <a:off x="5111985" y="2595853"/>
            <a:ext cx="0" cy="301895"/>
          </a:xfrm>
          <a:prstGeom prst="straightConnector1">
            <a:avLst/>
          </a:prstGeom>
          <a:ln w="47625">
            <a:headEnd type="triangle"/>
            <a:tailEnd type="none"/>
          </a:ln>
        </p:spPr>
        <p:style>
          <a:lnRef idx="1">
            <a:schemeClr val="accent1"/>
          </a:lnRef>
          <a:fillRef idx="0">
            <a:schemeClr val="accent1"/>
          </a:fillRef>
          <a:effectRef idx="0">
            <a:schemeClr val="accent1"/>
          </a:effectRef>
          <a:fontRef idx="minor">
            <a:schemeClr val="tx1"/>
          </a:fontRef>
        </p:style>
      </p:cxnSp>
      <p:sp>
        <p:nvSpPr>
          <p:cNvPr id="61" name="文本框 60"/>
          <p:cNvSpPr txBox="1"/>
          <p:nvPr/>
        </p:nvSpPr>
        <p:spPr>
          <a:xfrm>
            <a:off x="5602310" y="2216869"/>
            <a:ext cx="1410237" cy="308995"/>
          </a:xfrm>
          <a:prstGeom prst="rect">
            <a:avLst/>
          </a:prstGeom>
          <a:noFill/>
        </p:spPr>
        <p:txBody>
          <a:bodyPr wrap="square" rtlCol="0">
            <a:spAutoFit/>
          </a:bodyPr>
          <a:lstStyle/>
          <a:p>
            <a:pPr defTabSz="685783">
              <a:lnSpc>
                <a:spcPct val="130000"/>
              </a:lnSpc>
              <a:spcBef>
                <a:spcPts val="450"/>
              </a:spcBef>
            </a:pPr>
            <a:r>
              <a:rPr kumimoji="1" lang="en-US" altLang="zh-CN" sz="1200" kern="0" dirty="0">
                <a:solidFill>
                  <a:srgbClr val="000000"/>
                </a:solidFill>
                <a:latin typeface="微软雅黑" panose="020B0503020204020204" pitchFamily="34" charset="-122"/>
                <a:ea typeface="微软雅黑" panose="020B0503020204020204" pitchFamily="34" charset="-122"/>
                <a:cs typeface="+mn-ea"/>
                <a:sym typeface="+mn-lt"/>
              </a:rPr>
              <a:t>Row Buffer</a:t>
            </a:r>
            <a:endParaRPr kumimoji="1" lang="zh-CN" altLang="en-US" sz="1200" kern="0" dirty="0">
              <a:solidFill>
                <a:srgbClr val="000000"/>
              </a:solidFill>
              <a:latin typeface="微软雅黑" panose="020B0503020204020204" pitchFamily="34" charset="-122"/>
              <a:ea typeface="微软雅黑" panose="020B0503020204020204" pitchFamily="34" charset="-122"/>
              <a:cs typeface="+mn-ea"/>
              <a:sym typeface="+mn-lt"/>
            </a:endParaRPr>
          </a:p>
        </p:txBody>
      </p:sp>
      <p:sp>
        <p:nvSpPr>
          <p:cNvPr id="62" name="文本框 61"/>
          <p:cNvSpPr txBox="1"/>
          <p:nvPr/>
        </p:nvSpPr>
        <p:spPr>
          <a:xfrm>
            <a:off x="5602310" y="2996256"/>
            <a:ext cx="1410237" cy="308995"/>
          </a:xfrm>
          <a:prstGeom prst="rect">
            <a:avLst/>
          </a:prstGeom>
          <a:noFill/>
        </p:spPr>
        <p:txBody>
          <a:bodyPr wrap="square" rtlCol="0">
            <a:spAutoFit/>
          </a:bodyPr>
          <a:lstStyle/>
          <a:p>
            <a:pPr defTabSz="685783">
              <a:lnSpc>
                <a:spcPct val="130000"/>
              </a:lnSpc>
              <a:spcBef>
                <a:spcPts val="450"/>
              </a:spcBef>
            </a:pPr>
            <a:r>
              <a:rPr kumimoji="1" lang="en-US" altLang="zh-CN" sz="1200" kern="0" dirty="0">
                <a:solidFill>
                  <a:srgbClr val="000000"/>
                </a:solidFill>
                <a:latin typeface="微软雅黑" panose="020B0503020204020204" pitchFamily="34" charset="-122"/>
                <a:ea typeface="微软雅黑" panose="020B0503020204020204" pitchFamily="34" charset="-122"/>
                <a:cs typeface="+mn-ea"/>
                <a:sym typeface="+mn-lt"/>
              </a:rPr>
              <a:t>Row 1</a:t>
            </a:r>
            <a:endParaRPr kumimoji="1" lang="zh-CN" altLang="en-US" sz="1200" kern="0" dirty="0">
              <a:solidFill>
                <a:srgbClr val="000000"/>
              </a:solidFill>
              <a:latin typeface="微软雅黑" panose="020B0503020204020204" pitchFamily="34" charset="-122"/>
              <a:ea typeface="微软雅黑" panose="020B0503020204020204" pitchFamily="34" charset="-122"/>
              <a:cs typeface="+mn-ea"/>
              <a:sym typeface="+mn-lt"/>
            </a:endParaRPr>
          </a:p>
        </p:txBody>
      </p:sp>
      <p:sp>
        <p:nvSpPr>
          <p:cNvPr id="63" name="文本框 62"/>
          <p:cNvSpPr txBox="1"/>
          <p:nvPr/>
        </p:nvSpPr>
        <p:spPr>
          <a:xfrm>
            <a:off x="5602310" y="3382622"/>
            <a:ext cx="1410237" cy="308995"/>
          </a:xfrm>
          <a:prstGeom prst="rect">
            <a:avLst/>
          </a:prstGeom>
          <a:noFill/>
        </p:spPr>
        <p:txBody>
          <a:bodyPr wrap="square" rtlCol="0">
            <a:spAutoFit/>
          </a:bodyPr>
          <a:lstStyle/>
          <a:p>
            <a:pPr defTabSz="685783">
              <a:lnSpc>
                <a:spcPct val="130000"/>
              </a:lnSpc>
              <a:spcBef>
                <a:spcPts val="450"/>
              </a:spcBef>
            </a:pPr>
            <a:r>
              <a:rPr kumimoji="1" lang="en-US" altLang="zh-CN" sz="1200" kern="0" dirty="0">
                <a:solidFill>
                  <a:srgbClr val="000000"/>
                </a:solidFill>
                <a:latin typeface="微软雅黑" panose="020B0503020204020204" pitchFamily="34" charset="-122"/>
                <a:ea typeface="微软雅黑" panose="020B0503020204020204" pitchFamily="34" charset="-122"/>
                <a:cs typeface="+mn-ea"/>
                <a:sym typeface="+mn-lt"/>
              </a:rPr>
              <a:t>Row 2</a:t>
            </a:r>
            <a:endParaRPr kumimoji="1" lang="zh-CN" altLang="en-US" sz="1200" kern="0" dirty="0">
              <a:solidFill>
                <a:srgbClr val="000000"/>
              </a:solidFill>
              <a:latin typeface="微软雅黑" panose="020B0503020204020204" pitchFamily="34" charset="-122"/>
              <a:ea typeface="微软雅黑" panose="020B0503020204020204" pitchFamily="34" charset="-122"/>
              <a:cs typeface="+mn-ea"/>
              <a:sym typeface="+mn-lt"/>
            </a:endParaRPr>
          </a:p>
        </p:txBody>
      </p:sp>
      <p:sp>
        <p:nvSpPr>
          <p:cNvPr id="64" name="文本框 63"/>
          <p:cNvSpPr txBox="1"/>
          <p:nvPr/>
        </p:nvSpPr>
        <p:spPr>
          <a:xfrm>
            <a:off x="5602310" y="3768988"/>
            <a:ext cx="1410237" cy="308995"/>
          </a:xfrm>
          <a:prstGeom prst="rect">
            <a:avLst/>
          </a:prstGeom>
          <a:noFill/>
        </p:spPr>
        <p:txBody>
          <a:bodyPr wrap="square" rtlCol="0">
            <a:spAutoFit/>
          </a:bodyPr>
          <a:lstStyle/>
          <a:p>
            <a:pPr defTabSz="685783">
              <a:lnSpc>
                <a:spcPct val="130000"/>
              </a:lnSpc>
              <a:spcBef>
                <a:spcPts val="450"/>
              </a:spcBef>
            </a:pPr>
            <a:r>
              <a:rPr kumimoji="1" lang="en-US" altLang="zh-CN" sz="1200" kern="0" dirty="0">
                <a:solidFill>
                  <a:srgbClr val="000000"/>
                </a:solidFill>
                <a:latin typeface="微软雅黑" panose="020B0503020204020204" pitchFamily="34" charset="-122"/>
                <a:ea typeface="微软雅黑" panose="020B0503020204020204" pitchFamily="34" charset="-122"/>
                <a:cs typeface="+mn-ea"/>
                <a:sym typeface="+mn-lt"/>
              </a:rPr>
              <a:t>Row 3</a:t>
            </a:r>
            <a:endParaRPr kumimoji="1" lang="zh-CN" altLang="en-US" sz="1200" kern="0" dirty="0">
              <a:solidFill>
                <a:srgbClr val="000000"/>
              </a:solidFill>
              <a:latin typeface="微软雅黑" panose="020B0503020204020204" pitchFamily="34" charset="-122"/>
              <a:ea typeface="微软雅黑" panose="020B0503020204020204" pitchFamily="34" charset="-122"/>
              <a:cs typeface="+mn-ea"/>
              <a:sym typeface="+mn-lt"/>
            </a:endParaRPr>
          </a:p>
        </p:txBody>
      </p:sp>
      <p:sp>
        <p:nvSpPr>
          <p:cNvPr id="65" name="文本框 64"/>
          <p:cNvSpPr txBox="1"/>
          <p:nvPr/>
        </p:nvSpPr>
        <p:spPr>
          <a:xfrm>
            <a:off x="5602310" y="4155355"/>
            <a:ext cx="1410237" cy="308995"/>
          </a:xfrm>
          <a:prstGeom prst="rect">
            <a:avLst/>
          </a:prstGeom>
          <a:noFill/>
        </p:spPr>
        <p:txBody>
          <a:bodyPr wrap="square" rtlCol="0">
            <a:spAutoFit/>
          </a:bodyPr>
          <a:lstStyle/>
          <a:p>
            <a:pPr defTabSz="685783">
              <a:lnSpc>
                <a:spcPct val="130000"/>
              </a:lnSpc>
              <a:spcBef>
                <a:spcPts val="450"/>
              </a:spcBef>
            </a:pPr>
            <a:r>
              <a:rPr kumimoji="1" lang="en-US" altLang="zh-CN" sz="1200" kern="0" dirty="0">
                <a:solidFill>
                  <a:srgbClr val="000000"/>
                </a:solidFill>
                <a:latin typeface="微软雅黑" panose="020B0503020204020204" pitchFamily="34" charset="-122"/>
                <a:ea typeface="微软雅黑" panose="020B0503020204020204" pitchFamily="34" charset="-122"/>
                <a:cs typeface="+mn-ea"/>
                <a:sym typeface="+mn-lt"/>
              </a:rPr>
              <a:t>Row 4</a:t>
            </a:r>
            <a:endParaRPr kumimoji="1" lang="zh-CN" altLang="en-US" sz="1200" kern="0" dirty="0">
              <a:solidFill>
                <a:srgbClr val="000000"/>
              </a:solidFill>
              <a:latin typeface="微软雅黑" panose="020B0503020204020204" pitchFamily="34" charset="-122"/>
              <a:ea typeface="微软雅黑" panose="020B0503020204020204" pitchFamily="34" charset="-122"/>
              <a:cs typeface="+mn-ea"/>
              <a:sym typeface="+mn-lt"/>
            </a:endParaRPr>
          </a:p>
        </p:txBody>
      </p:sp>
    </p:spTree>
    <p:extLst>
      <p:ext uri="{BB962C8B-B14F-4D97-AF65-F5344CB8AC3E}">
        <p14:creationId xmlns:p14="http://schemas.microsoft.com/office/powerpoint/2010/main" val="304153372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Number of Disturbance Errors</a:t>
            </a:r>
          </a:p>
        </p:txBody>
      </p:sp>
      <p:sp>
        <p:nvSpPr>
          <p:cNvPr id="3" name="Content Placeholder 2"/>
          <p:cNvSpPr>
            <a:spLocks noGrp="1"/>
          </p:cNvSpPr>
          <p:nvPr>
            <p:ph idx="1"/>
          </p:nvPr>
        </p:nvSpPr>
        <p:spPr>
          <a:xfrm>
            <a:off x="1079500" y="1110828"/>
            <a:ext cx="6985000" cy="4699000"/>
          </a:xfrm>
        </p:spPr>
        <p:txBody>
          <a:bodyPr>
            <a:normAutofit fontScale="85000" lnSpcReduction="10000"/>
          </a:bodyPr>
          <a:lstStyle/>
          <a:p>
            <a:pPr marL="0" indent="0">
              <a:buNone/>
            </a:pPr>
            <a:endParaRPr lang="en-US" i="1" dirty="0"/>
          </a:p>
          <a:p>
            <a:pPr marL="0" indent="0">
              <a:buNone/>
            </a:pPr>
            <a:endParaRPr lang="en-US" i="1" dirty="0"/>
          </a:p>
          <a:p>
            <a:pPr marL="0" indent="0">
              <a:buNone/>
            </a:pPr>
            <a:endParaRPr lang="en-US" i="1" dirty="0"/>
          </a:p>
          <a:p>
            <a:pPr marL="0" indent="0">
              <a:buNone/>
            </a:pPr>
            <a:endParaRPr lang="en-US" i="1" dirty="0"/>
          </a:p>
          <a:p>
            <a:pPr marL="0" indent="0">
              <a:buNone/>
            </a:pPr>
            <a:endParaRPr lang="en-US" i="1" dirty="0"/>
          </a:p>
          <a:p>
            <a:pPr marL="0" indent="0">
              <a:buNone/>
            </a:pPr>
            <a:endParaRPr lang="en-US" sz="2000" i="1" dirty="0">
              <a:solidFill>
                <a:srgbClr val="FF0000"/>
              </a:solidFill>
            </a:endParaRPr>
          </a:p>
          <a:p>
            <a:r>
              <a:rPr lang="en-US" sz="2667" i="1" dirty="0"/>
              <a:t>In a more controlled environment, we can induce as many as </a:t>
            </a:r>
            <a:r>
              <a:rPr lang="en-US" sz="2667" i="1" dirty="0">
                <a:solidFill>
                  <a:srgbClr val="FF0000"/>
                </a:solidFill>
              </a:rPr>
              <a:t>ten million</a:t>
            </a:r>
            <a:r>
              <a:rPr lang="en-US" sz="2667" i="1" dirty="0"/>
              <a:t> disturbance errors</a:t>
            </a:r>
          </a:p>
          <a:p>
            <a:r>
              <a:rPr lang="en-US" sz="2667" i="1" dirty="0">
                <a:solidFill>
                  <a:srgbClr val="FF0000"/>
                </a:solidFill>
              </a:rPr>
              <a:t>Disturbance errors are a serious reliability issue</a:t>
            </a:r>
          </a:p>
        </p:txBody>
      </p:sp>
      <p:graphicFrame>
        <p:nvGraphicFramePr>
          <p:cNvPr id="4" name="Content Placeholder 4"/>
          <p:cNvGraphicFramePr>
            <a:graphicFrameLocks/>
          </p:cNvGraphicFramePr>
          <p:nvPr>
            <p:extLst>
              <p:ext uri="{D42A27DB-BD31-4B8C-83A1-F6EECF244321}">
                <p14:modId xmlns:p14="http://schemas.microsoft.com/office/powerpoint/2010/main" val="1607729833"/>
              </p:ext>
            </p:extLst>
          </p:nvPr>
        </p:nvGraphicFramePr>
        <p:xfrm>
          <a:off x="1396999" y="1174328"/>
          <a:ext cx="6350002" cy="2667000"/>
        </p:xfrm>
        <a:graphic>
          <a:graphicData uri="http://schemas.openxmlformats.org/drawingml/2006/table">
            <a:tbl>
              <a:tblPr>
                <a:tableStyleId>{9D7B26C5-4107-4FEC-AEDC-1716B250A1EF}</a:tableStyleId>
              </a:tblPr>
              <a:tblGrid>
                <a:gridCol w="3113943">
                  <a:extLst>
                    <a:ext uri="{9D8B030D-6E8A-4147-A177-3AD203B41FA5}">
                      <a16:colId xmlns:a16="http://schemas.microsoft.com/office/drawing/2014/main" val="20000"/>
                    </a:ext>
                  </a:extLst>
                </a:gridCol>
                <a:gridCol w="1331058">
                  <a:extLst>
                    <a:ext uri="{9D8B030D-6E8A-4147-A177-3AD203B41FA5}">
                      <a16:colId xmlns:a16="http://schemas.microsoft.com/office/drawing/2014/main" val="20001"/>
                    </a:ext>
                  </a:extLst>
                </a:gridCol>
                <a:gridCol w="1905001">
                  <a:extLst>
                    <a:ext uri="{9D8B030D-6E8A-4147-A177-3AD203B41FA5}">
                      <a16:colId xmlns:a16="http://schemas.microsoft.com/office/drawing/2014/main" val="20002"/>
                    </a:ext>
                  </a:extLst>
                </a:gridCol>
              </a:tblGrid>
              <a:tr h="533400">
                <a:tc>
                  <a:txBody>
                    <a:bodyPr/>
                    <a:lstStyle/>
                    <a:p>
                      <a:pPr algn="ctr"/>
                      <a:r>
                        <a:rPr lang="en-US" sz="2400" b="1" dirty="0">
                          <a:solidFill>
                            <a:schemeClr val="bg1"/>
                          </a:solidFill>
                          <a:latin typeface="+mj-lt"/>
                        </a:rPr>
                        <a:t>CPU Architecture</a:t>
                      </a:r>
                    </a:p>
                  </a:txBody>
                  <a:tcPr marL="76200" marR="76200" marT="38100" marB="381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75000"/>
                        <a:lumOff val="25000"/>
                      </a:schemeClr>
                    </a:solidFill>
                  </a:tcPr>
                </a:tc>
                <a:tc>
                  <a:txBody>
                    <a:bodyPr/>
                    <a:lstStyle/>
                    <a:p>
                      <a:pPr algn="ctr"/>
                      <a:r>
                        <a:rPr lang="en-US" sz="2400" b="1" dirty="0">
                          <a:solidFill>
                            <a:schemeClr val="bg1"/>
                          </a:solidFill>
                          <a:latin typeface="+mj-lt"/>
                          <a:cs typeface="Courier New" panose="02070309020205020404" pitchFamily="49" charset="0"/>
                        </a:rPr>
                        <a:t>Errors</a:t>
                      </a:r>
                      <a:endParaRPr lang="en-US" sz="2000" b="1" dirty="0">
                        <a:solidFill>
                          <a:schemeClr val="bg1"/>
                        </a:solidFill>
                        <a:latin typeface="Courier New" panose="02070309020205020404" pitchFamily="49" charset="0"/>
                        <a:cs typeface="Courier New" panose="02070309020205020404" pitchFamily="49" charset="0"/>
                      </a:endParaRPr>
                    </a:p>
                  </a:txBody>
                  <a:tcPr marL="76200" marR="76200" marT="38100" marB="381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75000"/>
                        <a:lumOff val="25000"/>
                      </a:schemeClr>
                    </a:solidFill>
                  </a:tcPr>
                </a:tc>
                <a:tc>
                  <a:txBody>
                    <a:bodyPr/>
                    <a:lstStyle/>
                    <a:p>
                      <a:pPr algn="ctr"/>
                      <a:r>
                        <a:rPr lang="en-US" sz="2400" b="1">
                          <a:solidFill>
                            <a:schemeClr val="bg1"/>
                          </a:solidFill>
                          <a:latin typeface="+mj-lt"/>
                        </a:rPr>
                        <a:t>Access-Rate</a:t>
                      </a:r>
                    </a:p>
                  </a:txBody>
                  <a:tcPr marL="76200" marR="76200" marT="38100" marB="381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75000"/>
                        <a:lumOff val="25000"/>
                      </a:schemeClr>
                    </a:solidFill>
                  </a:tcPr>
                </a:tc>
                <a:extLst>
                  <a:ext uri="{0D108BD9-81ED-4DB2-BD59-A6C34878D82A}">
                    <a16:rowId xmlns:a16="http://schemas.microsoft.com/office/drawing/2014/main" val="10000"/>
                  </a:ext>
                </a:extLst>
              </a:tr>
              <a:tr h="533400">
                <a:tc>
                  <a:txBody>
                    <a:bodyPr/>
                    <a:lstStyle/>
                    <a:p>
                      <a:r>
                        <a:rPr lang="en-US" sz="2000" b="0">
                          <a:solidFill>
                            <a:schemeClr val="tx1"/>
                          </a:solidFill>
                          <a:latin typeface="+mj-lt"/>
                        </a:rPr>
                        <a:t>Intel Haswell (2013)</a:t>
                      </a:r>
                    </a:p>
                  </a:txBody>
                  <a:tcPr marL="76200" marR="0" marT="38100" marB="381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rgbClr val="FF0000"/>
                          </a:solidFill>
                          <a:latin typeface="Cambria" panose="02040503050406030204" pitchFamily="18" charset="0"/>
                          <a:ea typeface="Cambria Math" panose="02040503050406030204" pitchFamily="18" charset="0"/>
                          <a:cs typeface="Times New Roman" panose="02020603050405020304" pitchFamily="18" charset="0"/>
                        </a:rPr>
                        <a:t>22.9K</a:t>
                      </a:r>
                    </a:p>
                  </a:txBody>
                  <a:tcPr marL="76200" marR="76200" marT="38100" marB="381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a:latin typeface="Cambria" panose="02040503050406030204" pitchFamily="18" charset="0"/>
                        </a:rPr>
                        <a:t>12.3M/sec</a:t>
                      </a:r>
                    </a:p>
                  </a:txBody>
                  <a:tcPr marL="76200" marR="76200" marT="38100" marB="381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533400">
                <a:tc>
                  <a:txBody>
                    <a:bodyPr/>
                    <a:lstStyle/>
                    <a:p>
                      <a:r>
                        <a:rPr lang="en-US" sz="2000" b="0" dirty="0">
                          <a:solidFill>
                            <a:schemeClr val="tx1"/>
                          </a:solidFill>
                          <a:latin typeface="+mj-lt"/>
                        </a:rPr>
                        <a:t>Intel Ivy</a:t>
                      </a:r>
                      <a:r>
                        <a:rPr lang="en-US" sz="2000" b="0" baseline="0" dirty="0">
                          <a:solidFill>
                            <a:schemeClr val="tx1"/>
                          </a:solidFill>
                          <a:latin typeface="+mj-lt"/>
                        </a:rPr>
                        <a:t> Bridge (2012)</a:t>
                      </a:r>
                      <a:endParaRPr lang="en-US" sz="2000" b="0" dirty="0">
                        <a:solidFill>
                          <a:schemeClr val="tx1"/>
                        </a:solidFill>
                        <a:latin typeface="+mj-lt"/>
                      </a:endParaRPr>
                    </a:p>
                  </a:txBody>
                  <a:tcPr marL="76200" marR="0" marT="38100" marB="381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rgbClr val="FF0000"/>
                          </a:solidFill>
                          <a:latin typeface="Cambria" panose="02040503050406030204" pitchFamily="18" charset="0"/>
                          <a:ea typeface="Cambria Math" panose="02040503050406030204" pitchFamily="18" charset="0"/>
                          <a:cs typeface="Times New Roman" panose="02020603050405020304" pitchFamily="18" charset="0"/>
                        </a:rPr>
                        <a:t>20.7K</a:t>
                      </a:r>
                    </a:p>
                  </a:txBody>
                  <a:tcPr marL="76200" marR="76200" marT="38100" marB="381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a:latin typeface="Cambria" panose="02040503050406030204" pitchFamily="18" charset="0"/>
                        </a:rPr>
                        <a:t>11.7M/sec</a:t>
                      </a:r>
                    </a:p>
                  </a:txBody>
                  <a:tcPr marL="76200" marR="76200" marT="38100" marB="381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533400">
                <a:tc>
                  <a:txBody>
                    <a:bodyPr/>
                    <a:lstStyle/>
                    <a:p>
                      <a:r>
                        <a:rPr lang="en-US" sz="2000" b="0">
                          <a:solidFill>
                            <a:schemeClr val="tx1"/>
                          </a:solidFill>
                          <a:latin typeface="+mj-lt"/>
                        </a:rPr>
                        <a:t>Intel Sandy Bridge (2011)</a:t>
                      </a:r>
                    </a:p>
                  </a:txBody>
                  <a:tcPr marL="76200" marR="0" marT="38100" marB="381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rgbClr val="FF0000"/>
                          </a:solidFill>
                          <a:latin typeface="Cambria" panose="02040503050406030204" pitchFamily="18" charset="0"/>
                          <a:ea typeface="Cambria Math" panose="02040503050406030204" pitchFamily="18" charset="0"/>
                          <a:cs typeface="Times New Roman" panose="02020603050405020304" pitchFamily="18" charset="0"/>
                        </a:rPr>
                        <a:t>16.1K</a:t>
                      </a:r>
                    </a:p>
                  </a:txBody>
                  <a:tcPr marL="76200" marR="76200" marT="38100" marB="381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a:latin typeface="Cambria" panose="02040503050406030204" pitchFamily="18" charset="0"/>
                        </a:rPr>
                        <a:t>11.6M/sec</a:t>
                      </a:r>
                    </a:p>
                  </a:txBody>
                  <a:tcPr marL="76200" marR="76200" marT="38100" marB="381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533400">
                <a:tc>
                  <a:txBody>
                    <a:bodyPr/>
                    <a:lstStyle/>
                    <a:p>
                      <a:r>
                        <a:rPr lang="en-US" sz="2000" b="0">
                          <a:solidFill>
                            <a:schemeClr val="tx1"/>
                          </a:solidFill>
                          <a:latin typeface="+mj-lt"/>
                        </a:rPr>
                        <a:t>AMD</a:t>
                      </a:r>
                      <a:r>
                        <a:rPr lang="en-US" sz="2000" b="0" baseline="0">
                          <a:solidFill>
                            <a:schemeClr val="tx1"/>
                          </a:solidFill>
                          <a:latin typeface="+mj-lt"/>
                        </a:rPr>
                        <a:t> Piledriver (2012)</a:t>
                      </a:r>
                      <a:endParaRPr lang="en-US" sz="2000" b="0">
                        <a:solidFill>
                          <a:schemeClr val="tx1"/>
                        </a:solidFill>
                        <a:latin typeface="+mj-lt"/>
                      </a:endParaRPr>
                    </a:p>
                  </a:txBody>
                  <a:tcPr marL="76200" marR="0" marT="38100" marB="381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rgbClr val="FF0000"/>
                          </a:solidFill>
                          <a:latin typeface="Cambria" panose="02040503050406030204" pitchFamily="18" charset="0"/>
                          <a:ea typeface="Cambria Math" panose="02040503050406030204" pitchFamily="18" charset="0"/>
                          <a:cs typeface="Times New Roman" panose="02020603050405020304" pitchFamily="18" charset="0"/>
                        </a:rPr>
                        <a:t>59</a:t>
                      </a:r>
                    </a:p>
                  </a:txBody>
                  <a:tcPr marL="76200" marR="76200" marT="38100" marB="381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latin typeface="Cambria" panose="02040503050406030204" pitchFamily="18" charset="0"/>
                        </a:rPr>
                        <a:t>6.1M/sec</a:t>
                      </a:r>
                    </a:p>
                  </a:txBody>
                  <a:tcPr marL="76200" marR="76200" marT="38100" marB="381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6" name="Slide Number Placeholder 5"/>
          <p:cNvSpPr>
            <a:spLocks noGrp="1"/>
          </p:cNvSpPr>
          <p:nvPr>
            <p:ph type="sldNum" sz="quarter" idx="12"/>
          </p:nvPr>
        </p:nvSpPr>
        <p:spPr/>
        <p:txBody>
          <a:bodyPr/>
          <a:lstStyle/>
          <a:p>
            <a:pPr marL="0" marR="0" lvl="0" indent="0" algn="r" defTabSz="761970" rtl="0" eaLnBrk="1" fontAlgn="auto" latinLnBrk="0" hangingPunct="1">
              <a:lnSpc>
                <a:spcPct val="100000"/>
              </a:lnSpc>
              <a:spcBef>
                <a:spcPts val="0"/>
              </a:spcBef>
              <a:spcAft>
                <a:spcPts val="0"/>
              </a:spcAft>
              <a:buClrTx/>
              <a:buSzTx/>
              <a:buFontTx/>
              <a:buNone/>
              <a:tabLst/>
              <a:defRPr/>
            </a:pPr>
            <a:fld id="{D4D2B188-1D62-4FCA-8363-938AD4629BBB}" type="slidenum">
              <a:rPr kumimoji="0" lang="en-US" sz="1200" b="0" i="0" u="none" strike="noStrike" kern="1200" cap="none" spc="0" normalizeH="0" baseline="0" noProof="0">
                <a:ln>
                  <a:noFill/>
                </a:ln>
                <a:solidFill>
                  <a:prstClr val="black">
                    <a:tint val="75000"/>
                  </a:prstClr>
                </a:solidFill>
                <a:effectLst/>
                <a:uLnTx/>
                <a:uFillTx/>
                <a:latin typeface="DengXian" charset="0"/>
                <a:ea typeface="DengXian" charset="0"/>
              </a:rPr>
              <a:pPr marL="0" marR="0" lvl="0" indent="0" algn="r" defTabSz="76197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tint val="75000"/>
                </a:prstClr>
              </a:solidFill>
              <a:effectLst/>
              <a:uLnTx/>
              <a:uFillTx/>
              <a:latin typeface="DengXian" charset="0"/>
              <a:ea typeface="DengXian" charset="0"/>
            </a:endParaRPr>
          </a:p>
        </p:txBody>
      </p:sp>
    </p:spTree>
    <p:extLst>
      <p:ext uri="{BB962C8B-B14F-4D97-AF65-F5344CB8AC3E}">
        <p14:creationId xmlns:p14="http://schemas.microsoft.com/office/powerpoint/2010/main" val="15008264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Security Implications</a:t>
            </a:r>
          </a:p>
        </p:txBody>
      </p:sp>
      <p:sp>
        <p:nvSpPr>
          <p:cNvPr id="3" name="Content Placeholder 2"/>
          <p:cNvSpPr>
            <a:spLocks noGrp="1"/>
          </p:cNvSpPr>
          <p:nvPr>
            <p:ph idx="1"/>
          </p:nvPr>
        </p:nvSpPr>
        <p:spPr/>
        <p:txBody>
          <a:bodyPr/>
          <a:lstStyle/>
          <a:p>
            <a:r>
              <a:rPr lang="en-US" b="1" dirty="0">
                <a:solidFill>
                  <a:schemeClr val="tx2"/>
                </a:solidFill>
              </a:rPr>
              <a:t>Breach of memory protection</a:t>
            </a:r>
          </a:p>
          <a:p>
            <a:pPr lvl="1"/>
            <a:r>
              <a:rPr lang="en-US" sz="2333" dirty="0"/>
              <a:t>OS page (4KB) fits inside DRAM row (8KB)</a:t>
            </a:r>
          </a:p>
          <a:p>
            <a:pPr lvl="1"/>
            <a:r>
              <a:rPr lang="en-US" sz="2333" dirty="0"/>
              <a:t>Adjacent DRAM row </a:t>
            </a:r>
            <a:r>
              <a:rPr lang="en-US" sz="2333" dirty="0">
                <a:sym typeface="Wingdings" panose="05000000000000000000" pitchFamily="2" charset="2"/>
              </a:rPr>
              <a:t></a:t>
            </a:r>
            <a:r>
              <a:rPr lang="en-US" sz="2333" dirty="0"/>
              <a:t> Different OS page</a:t>
            </a:r>
          </a:p>
          <a:p>
            <a:endParaRPr lang="en-US" sz="2000" dirty="0"/>
          </a:p>
          <a:p>
            <a:r>
              <a:rPr lang="en-US" b="1" dirty="0">
                <a:solidFill>
                  <a:schemeClr val="tx2"/>
                </a:solidFill>
              </a:rPr>
              <a:t>Vulnerability</a:t>
            </a:r>
            <a:r>
              <a:rPr lang="en-US" dirty="0">
                <a:solidFill>
                  <a:schemeClr val="tx2"/>
                </a:solidFill>
              </a:rPr>
              <a:t>: </a:t>
            </a:r>
            <a:r>
              <a:rPr lang="en-US" dirty="0">
                <a:solidFill>
                  <a:srgbClr val="FF0000"/>
                </a:solidFill>
              </a:rPr>
              <a:t>disturbance attack</a:t>
            </a:r>
          </a:p>
          <a:p>
            <a:pPr lvl="1"/>
            <a:r>
              <a:rPr lang="en-US" sz="2333" dirty="0"/>
              <a:t>By accessing its own page, a program could </a:t>
            </a:r>
            <a:br>
              <a:rPr lang="en-US" sz="2333" dirty="0"/>
            </a:br>
            <a:r>
              <a:rPr lang="en-US" sz="2333" dirty="0"/>
              <a:t>corrupt pages belonging to another program</a:t>
            </a:r>
            <a:endParaRPr lang="en-US" sz="2667" dirty="0"/>
          </a:p>
          <a:p>
            <a:endParaRPr lang="en-US" dirty="0"/>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4D2B188-1D62-4FCA-8363-938AD4629BBB}" type="slidenum">
              <a:rPr kumimoji="0" lang="en-US" sz="1200" b="0" i="0" u="none" strike="noStrike" kern="1200" cap="none" spc="0" normalizeH="0" baseline="0" noProof="0" smtClean="0">
                <a:ln>
                  <a:noFill/>
                </a:ln>
                <a:solidFill>
                  <a:prstClr val="black">
                    <a:tint val="75000"/>
                  </a:prstClr>
                </a:solidFill>
                <a:effectLst/>
                <a:uLnTx/>
                <a:uFillTx/>
                <a:latin typeface="DengXian" charset="0"/>
                <a:ea typeface="DengXian" charset="0"/>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a:ln>
                <a:noFill/>
              </a:ln>
              <a:solidFill>
                <a:prstClr val="black">
                  <a:tint val="75000"/>
                </a:prstClr>
              </a:solidFill>
              <a:effectLst/>
              <a:uLnTx/>
              <a:uFillTx/>
              <a:latin typeface="DengXian" charset="0"/>
              <a:ea typeface="DengXian" charset="0"/>
            </a:endParaRPr>
          </a:p>
        </p:txBody>
      </p:sp>
    </p:spTree>
    <p:extLst>
      <p:ext uri="{BB962C8B-B14F-4D97-AF65-F5344CB8AC3E}">
        <p14:creationId xmlns:p14="http://schemas.microsoft.com/office/powerpoint/2010/main" val="3549495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Naive Solutions</a:t>
            </a:r>
          </a:p>
        </p:txBody>
      </p:sp>
      <p:sp>
        <p:nvSpPr>
          <p:cNvPr id="3" name="Content Placeholder 2"/>
          <p:cNvSpPr>
            <a:spLocks noGrp="1"/>
          </p:cNvSpPr>
          <p:nvPr>
            <p:ph idx="1"/>
          </p:nvPr>
        </p:nvSpPr>
        <p:spPr/>
        <p:txBody>
          <a:bodyPr>
            <a:normAutofit fontScale="85000" lnSpcReduction="20000"/>
          </a:bodyPr>
          <a:lstStyle/>
          <a:p>
            <a:pPr marL="0" indent="0">
              <a:buNone/>
            </a:pPr>
            <a:r>
              <a:rPr lang="en-US" sz="3000" dirty="0">
                <a:solidFill>
                  <a:schemeClr val="tx2"/>
                </a:solidFill>
                <a:latin typeface="等线" panose="02010600030101010101" pitchFamily="2" charset="-122"/>
                <a:ea typeface="等线" panose="02010600030101010101" pitchFamily="2" charset="-122"/>
              </a:rPr>
              <a:t>❶</a:t>
            </a:r>
            <a:r>
              <a:rPr lang="en-US" sz="3000" dirty="0">
                <a:latin typeface="等线" panose="02010600030101010101" pitchFamily="2" charset="-122"/>
                <a:ea typeface="等线" panose="02010600030101010101" pitchFamily="2" charset="-122"/>
              </a:rPr>
              <a:t> </a:t>
            </a:r>
            <a:r>
              <a:rPr lang="en-US" sz="3000" dirty="0">
                <a:solidFill>
                  <a:schemeClr val="tx2"/>
                </a:solidFill>
                <a:latin typeface="等线" panose="02010600030101010101" pitchFamily="2" charset="-122"/>
                <a:ea typeface="等线" panose="02010600030101010101" pitchFamily="2" charset="-122"/>
              </a:rPr>
              <a:t>Throttle accesses to same row</a:t>
            </a:r>
          </a:p>
          <a:p>
            <a:pPr lvl="1"/>
            <a:r>
              <a:rPr lang="en-US" sz="2600" dirty="0">
                <a:latin typeface="等线" panose="02010600030101010101" pitchFamily="2" charset="-122"/>
                <a:ea typeface="等线" panose="02010600030101010101" pitchFamily="2" charset="-122"/>
              </a:rPr>
              <a:t>Limit access-interval: </a:t>
            </a:r>
            <a:r>
              <a:rPr lang="en-US" sz="2600" dirty="0">
                <a:solidFill>
                  <a:srgbClr val="FF0000"/>
                </a:solidFill>
                <a:latin typeface="等线" panose="02010600030101010101" pitchFamily="2" charset="-122"/>
                <a:ea typeface="等线" panose="02010600030101010101" pitchFamily="2" charset="-122"/>
              </a:rPr>
              <a:t>≥500ns</a:t>
            </a:r>
          </a:p>
          <a:p>
            <a:pPr lvl="1"/>
            <a:r>
              <a:rPr lang="en-US" sz="2600" dirty="0">
                <a:latin typeface="等线" panose="02010600030101010101" pitchFamily="2" charset="-122"/>
                <a:ea typeface="等线" panose="02010600030101010101" pitchFamily="2" charset="-122"/>
              </a:rPr>
              <a:t>Limit number of accesses: </a:t>
            </a:r>
            <a:r>
              <a:rPr lang="en-US" sz="2600" dirty="0">
                <a:solidFill>
                  <a:srgbClr val="FF0000"/>
                </a:solidFill>
                <a:latin typeface="等线" panose="02010600030101010101" pitchFamily="2" charset="-122"/>
                <a:ea typeface="等线" panose="02010600030101010101" pitchFamily="2" charset="-122"/>
              </a:rPr>
              <a:t>≤128K</a:t>
            </a:r>
            <a:r>
              <a:rPr lang="en-US" sz="2600" dirty="0">
                <a:latin typeface="等线" panose="02010600030101010101" pitchFamily="2" charset="-122"/>
                <a:ea typeface="等线" panose="02010600030101010101" pitchFamily="2" charset="-122"/>
              </a:rPr>
              <a:t> (=64ms/500ns)</a:t>
            </a:r>
          </a:p>
          <a:p>
            <a:pPr marL="0" indent="0">
              <a:buNone/>
            </a:pPr>
            <a:r>
              <a:rPr lang="en-US" sz="3000" dirty="0">
                <a:solidFill>
                  <a:schemeClr val="tx2"/>
                </a:solidFill>
                <a:latin typeface="等线" panose="02010600030101010101" pitchFamily="2" charset="-122"/>
                <a:ea typeface="等线" panose="02010600030101010101" pitchFamily="2" charset="-122"/>
              </a:rPr>
              <a:t>❷ Refresh more frequently</a:t>
            </a:r>
          </a:p>
          <a:p>
            <a:pPr lvl="1"/>
            <a:r>
              <a:rPr lang="en-US" sz="2600" dirty="0">
                <a:latin typeface="等线" panose="02010600030101010101" pitchFamily="2" charset="-122"/>
                <a:ea typeface="等线" panose="02010600030101010101" pitchFamily="2" charset="-122"/>
              </a:rPr>
              <a:t>Shorten refresh-interval by </a:t>
            </a:r>
            <a:r>
              <a:rPr lang="en-US" sz="2600" dirty="0">
                <a:solidFill>
                  <a:srgbClr val="FF0000"/>
                </a:solidFill>
                <a:latin typeface="等线" panose="02010600030101010101" pitchFamily="2" charset="-122"/>
                <a:ea typeface="等线" panose="02010600030101010101" pitchFamily="2" charset="-122"/>
              </a:rPr>
              <a:t>~7x</a:t>
            </a:r>
          </a:p>
          <a:p>
            <a:endParaRPr lang="en-US" dirty="0">
              <a:latin typeface="等线" panose="02010600030101010101" pitchFamily="2" charset="-122"/>
              <a:ea typeface="等线" panose="02010600030101010101" pitchFamily="2" charset="-122"/>
            </a:endParaRPr>
          </a:p>
          <a:p>
            <a:pPr marL="0" indent="0">
              <a:buNone/>
            </a:pPr>
            <a:r>
              <a:rPr lang="en-US" dirty="0">
                <a:solidFill>
                  <a:srgbClr val="FF0000"/>
                </a:solidFill>
                <a:latin typeface="等线" panose="02010600030101010101" pitchFamily="2" charset="-122"/>
                <a:ea typeface="等线" panose="02010600030101010101" pitchFamily="2" charset="-122"/>
              </a:rPr>
              <a:t>Both naive solutions introduce significant overhead in performance and power</a:t>
            </a:r>
          </a:p>
          <a:p>
            <a:endParaRPr lang="en-US" dirty="0">
              <a:latin typeface="等线" panose="02010600030101010101" pitchFamily="2" charset="-122"/>
              <a:ea typeface="等线" panose="02010600030101010101" pitchFamily="2" charset="-122"/>
            </a:endParaRP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4D2B188-1D62-4FCA-8363-938AD4629BBB}" type="slidenum">
              <a:rPr kumimoji="0" lang="en-US" sz="1200" b="0" i="0" u="none" strike="noStrike" kern="1200" cap="none" spc="0" normalizeH="0" baseline="0" noProof="0" smtClean="0">
                <a:ln>
                  <a:noFill/>
                </a:ln>
                <a:solidFill>
                  <a:prstClr val="black">
                    <a:tint val="75000"/>
                  </a:prstClr>
                </a:solidFill>
                <a:effectLst/>
                <a:uLnTx/>
                <a:uFillTx/>
                <a:latin typeface="DengXian" charset="0"/>
                <a:ea typeface="DengXian" charset="0"/>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a:ln>
                <a:noFill/>
              </a:ln>
              <a:solidFill>
                <a:prstClr val="black">
                  <a:tint val="75000"/>
                </a:prstClr>
              </a:solidFill>
              <a:effectLst/>
              <a:uLnTx/>
              <a:uFillTx/>
              <a:latin typeface="DengXian" charset="0"/>
              <a:ea typeface="DengXian" charset="0"/>
            </a:endParaRPr>
          </a:p>
        </p:txBody>
      </p:sp>
    </p:spTree>
    <p:extLst>
      <p:ext uri="{BB962C8B-B14F-4D97-AF65-F5344CB8AC3E}">
        <p14:creationId xmlns:p14="http://schemas.microsoft.com/office/powerpoint/2010/main" val="1283834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The "Data Residue" Problem</a:t>
            </a:r>
            <a:endParaRPr lang="zh-CN" altLang="en-US" dirty="0"/>
          </a:p>
        </p:txBody>
      </p:sp>
      <p:sp>
        <p:nvSpPr>
          <p:cNvPr id="3" name="内容占位符 2"/>
          <p:cNvSpPr>
            <a:spLocks noGrp="1"/>
          </p:cNvSpPr>
          <p:nvPr>
            <p:ph idx="1"/>
          </p:nvPr>
        </p:nvSpPr>
        <p:spPr/>
        <p:txBody>
          <a:bodyPr>
            <a:normAutofit/>
          </a:bodyPr>
          <a:lstStyle/>
          <a:p>
            <a:r>
              <a:rPr lang="en-US" altLang="zh-CN" sz="1800" dirty="0"/>
              <a:t>The plaintext of confidential data may exist in memory on a mobile device for a long time</a:t>
            </a:r>
          </a:p>
        </p:txBody>
      </p:sp>
      <p:sp>
        <p:nvSpPr>
          <p:cNvPr id="4" name="内容占位符 2"/>
          <p:cNvSpPr txBox="1">
            <a:spLocks/>
          </p:cNvSpPr>
          <p:nvPr/>
        </p:nvSpPr>
        <p:spPr>
          <a:xfrm>
            <a:off x="457200" y="1333501"/>
            <a:ext cx="8229600" cy="3771636"/>
          </a:xfrm>
          <a:prstGeom prst="rect">
            <a:avLst/>
          </a:prstGeom>
        </p:spPr>
        <p:txBody>
          <a:bodyPr vert="horz" lIns="91440" tIns="45720" rIns="91440" bIns="45720" rtlCol="0">
            <a:normAutofit/>
          </a:bodyPr>
          <a:lstStyle>
            <a:lvl1pPr marL="342900" indent="-342900" algn="l" defTabSz="914400" rtl="0" eaLnBrk="1" latinLnBrk="0" hangingPunct="1">
              <a:spcBef>
                <a:spcPts val="1800"/>
              </a:spcBef>
              <a:buFont typeface="Arial" pitchFamily="34" charset="0"/>
              <a:buChar char="•"/>
              <a:defRPr sz="3200" b="0" i="0" kern="1200">
                <a:solidFill>
                  <a:schemeClr val="tx1"/>
                </a:solidFill>
                <a:latin typeface="Myriad Pro Light SemiCond"/>
                <a:ea typeface="+mn-ea"/>
                <a:cs typeface="Myriad Pro Light SemiCond"/>
              </a:defRPr>
            </a:lvl1pPr>
            <a:lvl2pPr marL="742950" indent="-285750" algn="l" defTabSz="914400" rtl="0" eaLnBrk="1" latinLnBrk="0" hangingPunct="1">
              <a:spcBef>
                <a:spcPct val="20000"/>
              </a:spcBef>
              <a:buFont typeface="Arial" pitchFamily="34" charset="0"/>
              <a:buChar char="–"/>
              <a:defRPr sz="2800" b="0" i="0" kern="1200">
                <a:solidFill>
                  <a:schemeClr val="tx1"/>
                </a:solidFill>
                <a:latin typeface="Myriad Pro Light SemiCond"/>
                <a:ea typeface="+mn-ea"/>
                <a:cs typeface="Myriad Pro Light SemiCond"/>
              </a:defRPr>
            </a:lvl2pPr>
            <a:lvl3pPr marL="1143000" indent="-228600" algn="l" defTabSz="914400" rtl="0" eaLnBrk="1" latinLnBrk="0" hangingPunct="1">
              <a:spcBef>
                <a:spcPct val="20000"/>
              </a:spcBef>
              <a:buFont typeface="Arial" pitchFamily="34" charset="0"/>
              <a:buChar char="•"/>
              <a:defRPr sz="2400" b="0" i="0" kern="1200">
                <a:solidFill>
                  <a:schemeClr val="tx1"/>
                </a:solidFill>
                <a:latin typeface="Myriad Pro Light SemiCond"/>
                <a:ea typeface="+mn-ea"/>
                <a:cs typeface="Myriad Pro Light SemiCond"/>
              </a:defRPr>
            </a:lvl3pPr>
            <a:lvl4pPr marL="1600200" indent="-228600" algn="l" defTabSz="914400" rtl="0" eaLnBrk="1" latinLnBrk="0" hangingPunct="1">
              <a:spcBef>
                <a:spcPct val="20000"/>
              </a:spcBef>
              <a:buFont typeface="Arial" pitchFamily="34" charset="0"/>
              <a:buChar char="–"/>
              <a:defRPr sz="2000" b="0" i="0" kern="1200">
                <a:solidFill>
                  <a:schemeClr val="tx1"/>
                </a:solidFill>
                <a:latin typeface="Myriad Pro Light SemiCond"/>
                <a:ea typeface="+mn-ea"/>
                <a:cs typeface="Myriad Pro Light SemiCond"/>
              </a:defRPr>
            </a:lvl4pPr>
            <a:lvl5pPr marL="2057400" indent="-228600" algn="l" defTabSz="914400" rtl="0" eaLnBrk="1" latinLnBrk="0" hangingPunct="1">
              <a:spcBef>
                <a:spcPct val="20000"/>
              </a:spcBef>
              <a:buFont typeface="Arial" pitchFamily="34" charset="0"/>
              <a:buChar char="»"/>
              <a:defRPr sz="2000" b="0" i="0" kern="1200">
                <a:solidFill>
                  <a:schemeClr val="tx1"/>
                </a:solidFill>
                <a:latin typeface="Myriad Pro Light SemiCond"/>
                <a:ea typeface="+mn-ea"/>
                <a:cs typeface="Myriad Pro Light SemiCond"/>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zh-CN" altLang="en-US" dirty="0">
                <a:latin typeface="等线" panose="02010600030101010101" pitchFamily="2" charset="-122"/>
              </a:rPr>
              <a:t>应用对关键数据的保护不够</a:t>
            </a:r>
            <a:endParaRPr lang="en-US" altLang="zh-CN" dirty="0">
              <a:latin typeface="等线" panose="02010600030101010101" pitchFamily="2" charset="-122"/>
            </a:endParaRPr>
          </a:p>
          <a:p>
            <a:pPr lvl="1"/>
            <a:r>
              <a:rPr lang="zh-CN" altLang="en-US" dirty="0">
                <a:latin typeface="等线" panose="02010600030101010101" pitchFamily="2" charset="-122"/>
              </a:rPr>
              <a:t>引</a:t>
            </a:r>
            <a:r>
              <a:rPr lang="en-US" altLang="zh-CN" dirty="0" err="1">
                <a:latin typeface="等线" panose="02010600030101010101" pitchFamily="2" charset="-122"/>
              </a:rPr>
              <a:t>CleanOS</a:t>
            </a:r>
            <a:r>
              <a:rPr lang="zh-CN" altLang="en-US" dirty="0">
                <a:latin typeface="等线" panose="02010600030101010101" pitchFamily="2" charset="-122"/>
              </a:rPr>
              <a:t>的数据</a:t>
            </a:r>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520" y="1129308"/>
            <a:ext cx="8568952" cy="3611999"/>
          </a:xfrm>
          <a:prstGeom prst="rect">
            <a:avLst/>
          </a:prstGeom>
        </p:spPr>
      </p:pic>
      <p:sp>
        <p:nvSpPr>
          <p:cNvPr id="7" name="矩形 6"/>
          <p:cNvSpPr/>
          <p:nvPr/>
        </p:nvSpPr>
        <p:spPr>
          <a:xfrm>
            <a:off x="637220" y="2754610"/>
            <a:ext cx="7895220" cy="1399034"/>
          </a:xfrm>
          <a:prstGeom prst="rect">
            <a:avLst/>
          </a:prstGeom>
          <a:solidFill>
            <a:srgbClr val="604A7B">
              <a:alpha val="94902"/>
            </a:srgb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000" dirty="0">
                <a:latin typeface="等线" panose="02010600030101010101" pitchFamily="2" charset="-122"/>
              </a:rPr>
              <a:t>Android's default Email app: </a:t>
            </a:r>
          </a:p>
          <a:p>
            <a:r>
              <a:rPr lang="en-US" altLang="zh-CN" sz="2000" dirty="0">
                <a:latin typeface="等线" panose="02010600030101010101" pitchFamily="2" charset="-122"/>
              </a:rPr>
              <a:t>         has plaintext of password in RAM </a:t>
            </a:r>
            <a:r>
              <a:rPr lang="en-US" altLang="zh-CN" sz="2000" u="sng" dirty="0">
                <a:latin typeface="等线" panose="02010600030101010101" pitchFamily="2" charset="-122"/>
              </a:rPr>
              <a:t>10 minutes after login</a:t>
            </a:r>
            <a:endParaRPr lang="zh-CN" altLang="en-US" sz="2000" u="sng" dirty="0">
              <a:latin typeface="等线" panose="02010600030101010101" pitchFamily="2" charset="-122"/>
            </a:endParaRPr>
          </a:p>
        </p:txBody>
      </p:sp>
      <p:sp>
        <p:nvSpPr>
          <p:cNvPr id="8" name="矩形 7"/>
          <p:cNvSpPr/>
          <p:nvPr/>
        </p:nvSpPr>
        <p:spPr>
          <a:xfrm>
            <a:off x="3275856" y="1975276"/>
            <a:ext cx="5544616" cy="191671"/>
          </a:xfrm>
          <a:prstGeom prst="rect">
            <a:avLst/>
          </a:prstGeom>
          <a:solidFill>
            <a:srgbClr val="6600FF">
              <a:alpha val="10196"/>
            </a:srgb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sz="2000" dirty="0">
              <a:latin typeface="等线" panose="02010600030101010101" pitchFamily="2" charset="-122"/>
            </a:endParaRPr>
          </a:p>
        </p:txBody>
      </p:sp>
      <p:sp>
        <p:nvSpPr>
          <p:cNvPr id="10" name="矩形 9"/>
          <p:cNvSpPr/>
          <p:nvPr/>
        </p:nvSpPr>
        <p:spPr>
          <a:xfrm>
            <a:off x="251520" y="5378000"/>
            <a:ext cx="8568952" cy="338554"/>
          </a:xfrm>
          <a:prstGeom prst="rect">
            <a:avLst/>
          </a:prstGeom>
        </p:spPr>
        <p:txBody>
          <a:bodyPr wrap="square">
            <a:spAutoFit/>
          </a:bodyPr>
          <a:lstStyle/>
          <a:p>
            <a:pPr algn="r"/>
            <a:r>
              <a:rPr lang="en-US" altLang="zh-CN" sz="1600" dirty="0">
                <a:solidFill>
                  <a:srgbClr val="000000"/>
                </a:solidFill>
                <a:latin typeface="等线" panose="02010600030101010101" pitchFamily="2" charset="-122"/>
                <a:ea typeface="微软雅黑 Light" panose="020B0502040204020203" pitchFamily="34" charset="-122"/>
              </a:rPr>
              <a:t>Tang, Yang, et al. "</a:t>
            </a:r>
            <a:r>
              <a:rPr lang="en-US" altLang="zh-CN" sz="1600" dirty="0" err="1">
                <a:solidFill>
                  <a:srgbClr val="000000"/>
                </a:solidFill>
                <a:latin typeface="等线" panose="02010600030101010101" pitchFamily="2" charset="-122"/>
                <a:ea typeface="微软雅黑 Light" panose="020B0502040204020203" pitchFamily="34" charset="-122"/>
              </a:rPr>
              <a:t>CleanOS</a:t>
            </a:r>
            <a:r>
              <a:rPr lang="en-US" altLang="zh-CN" sz="1600" dirty="0">
                <a:solidFill>
                  <a:srgbClr val="000000"/>
                </a:solidFill>
                <a:latin typeface="等线" panose="02010600030101010101" pitchFamily="2" charset="-122"/>
                <a:ea typeface="微软雅黑 Light" panose="020B0502040204020203" pitchFamily="34" charset="-122"/>
              </a:rPr>
              <a:t>: Limiting Mobile Data Exposure with Idle Eviction." </a:t>
            </a:r>
            <a:r>
              <a:rPr lang="en-US" altLang="zh-CN" sz="1600" i="1" dirty="0">
                <a:solidFill>
                  <a:srgbClr val="000000"/>
                </a:solidFill>
                <a:latin typeface="等线" panose="02010600030101010101" pitchFamily="2" charset="-122"/>
                <a:ea typeface="微软雅黑 Light" panose="020B0502040204020203" pitchFamily="34" charset="-122"/>
              </a:rPr>
              <a:t>OSDI</a:t>
            </a:r>
            <a:r>
              <a:rPr lang="en-US" altLang="zh-CN" sz="1600" dirty="0">
                <a:solidFill>
                  <a:srgbClr val="000000"/>
                </a:solidFill>
                <a:latin typeface="等线" panose="02010600030101010101" pitchFamily="2" charset="-122"/>
                <a:ea typeface="微软雅黑 Light" panose="020B0502040204020203" pitchFamily="34" charset="-122"/>
              </a:rPr>
              <a:t>. 2012.</a:t>
            </a:r>
            <a:endParaRPr lang="zh-CN" altLang="en-US" sz="1600" dirty="0">
              <a:solidFill>
                <a:srgbClr val="000000"/>
              </a:solidFill>
              <a:latin typeface="等线" panose="02010600030101010101" pitchFamily="2" charset="-122"/>
              <a:ea typeface="微软雅黑 Light" panose="020B0502040204020203" pitchFamily="34" charset="-122"/>
            </a:endParaRPr>
          </a:p>
        </p:txBody>
      </p:sp>
    </p:spTree>
    <p:extLst>
      <p:ext uri="{BB962C8B-B14F-4D97-AF65-F5344CB8AC3E}">
        <p14:creationId xmlns:p14="http://schemas.microsoft.com/office/powerpoint/2010/main" val="70085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Several Potential Solutions</a:t>
            </a: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4D2B188-1D62-4FCA-8363-938AD4629BBB}" type="slidenum">
              <a:rPr kumimoji="0" lang="en-US" sz="1200" b="0" i="0" u="none" strike="noStrike" kern="1200" cap="none" spc="0" normalizeH="0" baseline="0" noProof="0" smtClean="0">
                <a:ln>
                  <a:noFill/>
                </a:ln>
                <a:solidFill>
                  <a:prstClr val="black">
                    <a:tint val="75000"/>
                  </a:prstClr>
                </a:solidFill>
                <a:effectLst/>
                <a:uLnTx/>
                <a:uFillTx/>
                <a:latin typeface="DengXian" charset="0"/>
                <a:ea typeface="DengXian" charset="0"/>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a:ln>
                <a:noFill/>
              </a:ln>
              <a:solidFill>
                <a:prstClr val="black">
                  <a:tint val="75000"/>
                </a:prstClr>
              </a:solidFill>
              <a:effectLst/>
              <a:uLnTx/>
              <a:uFillTx/>
              <a:latin typeface="DengXian" charset="0"/>
              <a:ea typeface="DengXian" charset="0"/>
            </a:endParaRPr>
          </a:p>
        </p:txBody>
      </p:sp>
      <p:sp>
        <p:nvSpPr>
          <p:cNvPr id="6" name="RedBox"/>
          <p:cNvSpPr/>
          <p:nvPr/>
        </p:nvSpPr>
        <p:spPr>
          <a:xfrm>
            <a:off x="1079500" y="1265584"/>
            <a:ext cx="6985001" cy="762000"/>
          </a:xfrm>
          <a:prstGeom prst="roundRect">
            <a:avLst/>
          </a:prstGeom>
          <a:solidFill>
            <a:srgbClr val="FF00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3333" b="0" i="0" u="none" strike="noStrike" kern="1200" cap="none" spc="0" normalizeH="0" baseline="0" noProof="0" dirty="0">
                <a:ln>
                  <a:noFill/>
                </a:ln>
                <a:solidFill>
                  <a:prstClr val="white"/>
                </a:solidFill>
                <a:effectLst/>
                <a:uLnTx/>
                <a:uFillTx/>
                <a:latin typeface="Calibri"/>
                <a:ea typeface="+mn-ea"/>
                <a:cs typeface="+mn-cs"/>
              </a:rPr>
              <a:t>Cost</a:t>
            </a:r>
          </a:p>
        </p:txBody>
      </p:sp>
      <p:sp>
        <p:nvSpPr>
          <p:cNvPr id="11" name="TextBox 10"/>
          <p:cNvSpPr txBox="1"/>
          <p:nvPr/>
        </p:nvSpPr>
        <p:spPr>
          <a:xfrm>
            <a:off x="1079500" y="1265584"/>
            <a:ext cx="4254500" cy="762000"/>
          </a:xfrm>
          <a:prstGeom prst="rect">
            <a:avLst/>
          </a:prstGeom>
          <a:noFill/>
        </p:spPr>
        <p:txBody>
          <a:bodyPr wrap="square" rtlCol="0" anchor="ctr">
            <a:noAutofit/>
          </a:bodyPr>
          <a:lstStyle/>
          <a:p>
            <a:pPr marL="235470" marR="0" lvl="0" indent="-23547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667" b="0" i="0" u="none" strike="noStrike" kern="1200" cap="none" spc="0" normalizeH="0" baseline="0" noProof="0" dirty="0">
                <a:ln>
                  <a:noFill/>
                </a:ln>
                <a:solidFill>
                  <a:prstClr val="black"/>
                </a:solidFill>
                <a:effectLst/>
                <a:uLnTx/>
                <a:uFillTx/>
                <a:latin typeface="Calibri"/>
                <a:ea typeface="+mn-ea"/>
                <a:cs typeface="+mn-cs"/>
              </a:rPr>
              <a:t>Make better DRAM chips</a:t>
            </a:r>
          </a:p>
        </p:txBody>
      </p:sp>
      <p:sp>
        <p:nvSpPr>
          <p:cNvPr id="12" name="RedBox"/>
          <p:cNvSpPr/>
          <p:nvPr/>
        </p:nvSpPr>
        <p:spPr>
          <a:xfrm>
            <a:off x="1079499" y="3451042"/>
            <a:ext cx="6985001" cy="762000"/>
          </a:xfrm>
          <a:prstGeom prst="roundRect">
            <a:avLst/>
          </a:prstGeom>
          <a:solidFill>
            <a:srgbClr val="FF00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3333" b="0" i="0" u="none" strike="noStrike" kern="1200" cap="none" spc="0" normalizeH="0" baseline="0" noProof="0" dirty="0">
                <a:ln>
                  <a:noFill/>
                </a:ln>
                <a:solidFill>
                  <a:prstClr val="white"/>
                </a:solidFill>
                <a:effectLst/>
                <a:uLnTx/>
                <a:uFillTx/>
                <a:latin typeface="Calibri"/>
                <a:ea typeface="+mn-ea"/>
                <a:cs typeface="+mn-cs"/>
              </a:rPr>
              <a:t>Cost, Power</a:t>
            </a:r>
          </a:p>
        </p:txBody>
      </p:sp>
      <p:sp>
        <p:nvSpPr>
          <p:cNvPr id="13" name="TextBox 12"/>
          <p:cNvSpPr txBox="1"/>
          <p:nvPr/>
        </p:nvSpPr>
        <p:spPr>
          <a:xfrm>
            <a:off x="1079500" y="3451042"/>
            <a:ext cx="3492499" cy="762000"/>
          </a:xfrm>
          <a:prstGeom prst="rect">
            <a:avLst/>
          </a:prstGeom>
          <a:noFill/>
        </p:spPr>
        <p:txBody>
          <a:bodyPr wrap="square" rtlCol="0" anchor="ctr">
            <a:noAutofit/>
          </a:bodyPr>
          <a:lstStyle/>
          <a:p>
            <a:pPr marL="235470" marR="0" lvl="0" indent="-23547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667" b="0" i="0" u="none" strike="noStrike" kern="1200" cap="none" spc="0" normalizeH="0" baseline="0" noProof="0" dirty="0">
                <a:ln>
                  <a:noFill/>
                </a:ln>
                <a:solidFill>
                  <a:prstClr val="black"/>
                </a:solidFill>
                <a:effectLst/>
                <a:uLnTx/>
                <a:uFillTx/>
                <a:latin typeface="Calibri"/>
                <a:ea typeface="+mn-ea"/>
                <a:cs typeface="+mn-cs"/>
              </a:rPr>
              <a:t>Sophisticated ECC</a:t>
            </a:r>
          </a:p>
        </p:txBody>
      </p:sp>
      <p:sp>
        <p:nvSpPr>
          <p:cNvPr id="14" name="RedBox"/>
          <p:cNvSpPr/>
          <p:nvPr/>
        </p:nvSpPr>
        <p:spPr>
          <a:xfrm>
            <a:off x="1079499" y="2358313"/>
            <a:ext cx="6985001" cy="762000"/>
          </a:xfrm>
          <a:prstGeom prst="roundRect">
            <a:avLst/>
          </a:prstGeom>
          <a:solidFill>
            <a:srgbClr val="FF00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3333" b="0" i="0" u="none" strike="noStrike" kern="1200" cap="none" spc="0" normalizeH="0" baseline="0" noProof="0" dirty="0">
                <a:ln>
                  <a:noFill/>
                </a:ln>
                <a:solidFill>
                  <a:prstClr val="white"/>
                </a:solidFill>
                <a:effectLst/>
                <a:uLnTx/>
                <a:uFillTx/>
                <a:latin typeface="Calibri"/>
                <a:ea typeface="+mn-ea"/>
                <a:cs typeface="+mn-cs"/>
              </a:rPr>
              <a:t>Power, Performance</a:t>
            </a:r>
          </a:p>
        </p:txBody>
      </p:sp>
      <p:sp>
        <p:nvSpPr>
          <p:cNvPr id="15" name="TextBox 14"/>
          <p:cNvSpPr txBox="1"/>
          <p:nvPr/>
        </p:nvSpPr>
        <p:spPr>
          <a:xfrm>
            <a:off x="1079499" y="2358313"/>
            <a:ext cx="3492500" cy="762000"/>
          </a:xfrm>
          <a:prstGeom prst="rect">
            <a:avLst/>
          </a:prstGeom>
          <a:noFill/>
        </p:spPr>
        <p:txBody>
          <a:bodyPr wrap="square" rtlCol="0" anchor="ctr">
            <a:noAutofit/>
          </a:bodyPr>
          <a:lstStyle/>
          <a:p>
            <a:pPr marL="235470" marR="0" lvl="0" indent="-23547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667" b="0" i="0" u="none" strike="noStrike" kern="1200" cap="none" spc="0" normalizeH="0" baseline="0" noProof="0" dirty="0">
                <a:ln>
                  <a:noFill/>
                </a:ln>
                <a:solidFill>
                  <a:prstClr val="black"/>
                </a:solidFill>
                <a:effectLst/>
                <a:uLnTx/>
                <a:uFillTx/>
                <a:latin typeface="Calibri"/>
                <a:ea typeface="+mn-ea"/>
                <a:cs typeface="+mn-cs"/>
              </a:rPr>
              <a:t>Refresh frequently</a:t>
            </a:r>
          </a:p>
        </p:txBody>
      </p:sp>
      <p:sp>
        <p:nvSpPr>
          <p:cNvPr id="16" name="RedBox"/>
          <p:cNvSpPr/>
          <p:nvPr/>
        </p:nvSpPr>
        <p:spPr>
          <a:xfrm>
            <a:off x="1079499" y="4543772"/>
            <a:ext cx="6985001" cy="762000"/>
          </a:xfrm>
          <a:prstGeom prst="roundRect">
            <a:avLst/>
          </a:prstGeom>
          <a:solidFill>
            <a:srgbClr val="FF00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3333" b="0" i="0" u="none" strike="noStrike" kern="1200" cap="none" spc="0" normalizeH="0" baseline="0" noProof="0" dirty="0">
                <a:ln>
                  <a:noFill/>
                </a:ln>
                <a:solidFill>
                  <a:prstClr val="white"/>
                </a:solidFill>
                <a:effectLst/>
                <a:uLnTx/>
                <a:uFillTx/>
                <a:latin typeface="Calibri"/>
                <a:ea typeface="+mn-ea"/>
                <a:cs typeface="+mn-cs"/>
              </a:rPr>
              <a:t>Cost, Power, Complexity</a:t>
            </a:r>
          </a:p>
        </p:txBody>
      </p:sp>
      <p:sp>
        <p:nvSpPr>
          <p:cNvPr id="17" name="TextBox 16"/>
          <p:cNvSpPr txBox="1"/>
          <p:nvPr/>
        </p:nvSpPr>
        <p:spPr>
          <a:xfrm>
            <a:off x="1079500" y="4543772"/>
            <a:ext cx="3492499" cy="762000"/>
          </a:xfrm>
          <a:prstGeom prst="rect">
            <a:avLst/>
          </a:prstGeom>
          <a:noFill/>
        </p:spPr>
        <p:txBody>
          <a:bodyPr wrap="square" rtlCol="0" anchor="ctr">
            <a:noAutofit/>
          </a:bodyPr>
          <a:lstStyle/>
          <a:p>
            <a:pPr marL="235470" marR="0" lvl="0" indent="-23547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667" b="0" i="0" u="none" strike="noStrike" kern="1200" cap="none" spc="0" normalizeH="0" baseline="0" noProof="0" dirty="0">
                <a:ln>
                  <a:noFill/>
                </a:ln>
                <a:solidFill>
                  <a:prstClr val="black"/>
                </a:solidFill>
                <a:effectLst/>
                <a:uLnTx/>
                <a:uFillTx/>
                <a:latin typeface="Calibri"/>
                <a:ea typeface="+mn-ea"/>
                <a:cs typeface="+mn-cs"/>
              </a:rPr>
              <a:t>Access counters </a:t>
            </a:r>
          </a:p>
        </p:txBody>
      </p:sp>
    </p:spTree>
    <p:extLst>
      <p:ext uri="{BB962C8B-B14F-4D97-AF65-F5344CB8AC3E}">
        <p14:creationId xmlns:p14="http://schemas.microsoft.com/office/powerpoint/2010/main" val="1513151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2" grpId="0" animBg="1"/>
      <p:bldP spid="14" grpId="0" animBg="1"/>
      <p:bldP spid="16"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PARA</a:t>
            </a:r>
            <a:r>
              <a:rPr lang="en-US" dirty="0"/>
              <a:t> Solution</a:t>
            </a:r>
          </a:p>
        </p:txBody>
      </p:sp>
      <p:sp>
        <p:nvSpPr>
          <p:cNvPr id="3" name="Content Placeholder 2"/>
          <p:cNvSpPr>
            <a:spLocks noGrp="1"/>
          </p:cNvSpPr>
          <p:nvPr>
            <p:ph idx="1"/>
          </p:nvPr>
        </p:nvSpPr>
        <p:spPr>
          <a:xfrm>
            <a:off x="457200" y="1417340"/>
            <a:ext cx="8229600" cy="3771636"/>
          </a:xfrm>
        </p:spPr>
        <p:txBody>
          <a:bodyPr>
            <a:normAutofit fontScale="92500" lnSpcReduction="10000"/>
          </a:bodyPr>
          <a:lstStyle/>
          <a:p>
            <a:pPr>
              <a:lnSpc>
                <a:spcPct val="100000"/>
              </a:lnSpc>
            </a:pPr>
            <a:r>
              <a:rPr lang="en-US" b="1" dirty="0">
                <a:solidFill>
                  <a:schemeClr val="tx2"/>
                </a:solidFill>
                <a:latin typeface="等线" panose="02010600030101010101" pitchFamily="2" charset="-122"/>
                <a:ea typeface="等线" panose="02010600030101010101" pitchFamily="2" charset="-122"/>
              </a:rPr>
              <a:t>PARA: </a:t>
            </a:r>
            <a:r>
              <a:rPr lang="en-US" sz="2667" i="1" u="sng" dirty="0">
                <a:solidFill>
                  <a:schemeClr val="tx2"/>
                </a:solidFill>
                <a:latin typeface="等线" panose="02010600030101010101" pitchFamily="2" charset="-122"/>
                <a:ea typeface="等线" panose="02010600030101010101" pitchFamily="2" charset="-122"/>
              </a:rPr>
              <a:t>P</a:t>
            </a:r>
            <a:r>
              <a:rPr lang="en-US" sz="2667" i="1" dirty="0">
                <a:solidFill>
                  <a:schemeClr val="tx2"/>
                </a:solidFill>
                <a:latin typeface="等线" panose="02010600030101010101" pitchFamily="2" charset="-122"/>
                <a:ea typeface="等线" panose="02010600030101010101" pitchFamily="2" charset="-122"/>
              </a:rPr>
              <a:t>robabilistic </a:t>
            </a:r>
            <a:r>
              <a:rPr lang="en-US" sz="2667" i="1" u="sng" dirty="0">
                <a:solidFill>
                  <a:schemeClr val="tx2"/>
                </a:solidFill>
                <a:latin typeface="等线" panose="02010600030101010101" pitchFamily="2" charset="-122"/>
                <a:ea typeface="等线" panose="02010600030101010101" pitchFamily="2" charset="-122"/>
              </a:rPr>
              <a:t>A</a:t>
            </a:r>
            <a:r>
              <a:rPr lang="en-US" sz="2667" i="1" dirty="0">
                <a:solidFill>
                  <a:schemeClr val="tx2"/>
                </a:solidFill>
                <a:latin typeface="等线" panose="02010600030101010101" pitchFamily="2" charset="-122"/>
                <a:ea typeface="等线" panose="02010600030101010101" pitchFamily="2" charset="-122"/>
              </a:rPr>
              <a:t>djacent </a:t>
            </a:r>
            <a:r>
              <a:rPr lang="en-US" sz="2667" i="1" u="sng" dirty="0">
                <a:solidFill>
                  <a:schemeClr val="tx2"/>
                </a:solidFill>
                <a:latin typeface="等线" panose="02010600030101010101" pitchFamily="2" charset="-122"/>
                <a:ea typeface="等线" panose="02010600030101010101" pitchFamily="2" charset="-122"/>
              </a:rPr>
              <a:t>R</a:t>
            </a:r>
            <a:r>
              <a:rPr lang="en-US" sz="2667" i="1" dirty="0">
                <a:solidFill>
                  <a:schemeClr val="tx2"/>
                </a:solidFill>
                <a:latin typeface="等线" panose="02010600030101010101" pitchFamily="2" charset="-122"/>
                <a:ea typeface="等线" panose="02010600030101010101" pitchFamily="2" charset="-122"/>
              </a:rPr>
              <a:t>ow </a:t>
            </a:r>
            <a:r>
              <a:rPr lang="en-US" sz="2667" i="1" u="sng" dirty="0">
                <a:solidFill>
                  <a:schemeClr val="tx2"/>
                </a:solidFill>
                <a:latin typeface="等线" panose="02010600030101010101" pitchFamily="2" charset="-122"/>
                <a:ea typeface="等线" panose="02010600030101010101" pitchFamily="2" charset="-122"/>
              </a:rPr>
              <a:t>A</a:t>
            </a:r>
            <a:r>
              <a:rPr lang="en-US" sz="2667" i="1" dirty="0">
                <a:solidFill>
                  <a:schemeClr val="tx2"/>
                </a:solidFill>
                <a:latin typeface="等线" panose="02010600030101010101" pitchFamily="2" charset="-122"/>
                <a:ea typeface="等线" panose="02010600030101010101" pitchFamily="2" charset="-122"/>
              </a:rPr>
              <a:t>ctivation</a:t>
            </a:r>
          </a:p>
          <a:p>
            <a:pPr>
              <a:lnSpc>
                <a:spcPct val="100000"/>
              </a:lnSpc>
            </a:pPr>
            <a:endParaRPr lang="en-US" sz="500" b="1" dirty="0">
              <a:solidFill>
                <a:schemeClr val="tx2"/>
              </a:solidFill>
              <a:latin typeface="等线" panose="02010600030101010101" pitchFamily="2" charset="-122"/>
              <a:ea typeface="等线" panose="02010600030101010101" pitchFamily="2" charset="-122"/>
            </a:endParaRPr>
          </a:p>
          <a:p>
            <a:pPr>
              <a:lnSpc>
                <a:spcPct val="100000"/>
              </a:lnSpc>
            </a:pPr>
            <a:r>
              <a:rPr lang="en-US" b="1" dirty="0">
                <a:solidFill>
                  <a:schemeClr val="tx2"/>
                </a:solidFill>
                <a:latin typeface="等线" panose="02010600030101010101" pitchFamily="2" charset="-122"/>
                <a:ea typeface="等线" panose="02010600030101010101" pitchFamily="2" charset="-122"/>
              </a:rPr>
              <a:t>Key Idea</a:t>
            </a:r>
            <a:endParaRPr lang="en-US" sz="2667" i="1" dirty="0">
              <a:solidFill>
                <a:schemeClr val="tx2"/>
              </a:solidFill>
              <a:latin typeface="等线" panose="02010600030101010101" pitchFamily="2" charset="-122"/>
              <a:ea typeface="等线" panose="02010600030101010101" pitchFamily="2" charset="-122"/>
            </a:endParaRPr>
          </a:p>
          <a:p>
            <a:pPr lvl="1">
              <a:lnSpc>
                <a:spcPct val="100000"/>
              </a:lnSpc>
            </a:pPr>
            <a:r>
              <a:rPr lang="en-US" sz="2333" dirty="0">
                <a:latin typeface="等线" panose="02010600030101010101" pitchFamily="2" charset="-122"/>
                <a:ea typeface="等线" panose="02010600030101010101" pitchFamily="2" charset="-122"/>
              </a:rPr>
              <a:t>After closing a row, we activate (i.e., refresh) one of its neighbors with a low probability: </a:t>
            </a:r>
            <a:r>
              <a:rPr lang="en-US" sz="2167" dirty="0">
                <a:solidFill>
                  <a:srgbClr val="FF0000"/>
                </a:solidFill>
                <a:latin typeface="等线" panose="02010600030101010101" pitchFamily="2" charset="-122"/>
                <a:ea typeface="等线" panose="02010600030101010101" pitchFamily="2" charset="-122"/>
              </a:rPr>
              <a:t>p = 0.005</a:t>
            </a:r>
          </a:p>
          <a:p>
            <a:pPr>
              <a:lnSpc>
                <a:spcPct val="100000"/>
              </a:lnSpc>
            </a:pPr>
            <a:endParaRPr lang="en-US" sz="500" b="1" dirty="0">
              <a:solidFill>
                <a:schemeClr val="tx2"/>
              </a:solidFill>
              <a:latin typeface="等线" panose="02010600030101010101" pitchFamily="2" charset="-122"/>
              <a:ea typeface="等线" panose="02010600030101010101" pitchFamily="2" charset="-122"/>
            </a:endParaRPr>
          </a:p>
          <a:p>
            <a:pPr>
              <a:lnSpc>
                <a:spcPct val="100000"/>
              </a:lnSpc>
            </a:pPr>
            <a:r>
              <a:rPr lang="en-US" b="1" dirty="0">
                <a:solidFill>
                  <a:schemeClr val="tx2"/>
                </a:solidFill>
                <a:latin typeface="等线" panose="02010600030101010101" pitchFamily="2" charset="-122"/>
                <a:ea typeface="等线" panose="02010600030101010101" pitchFamily="2" charset="-122"/>
              </a:rPr>
              <a:t>Reliability Guarantee</a:t>
            </a:r>
            <a:endParaRPr lang="en-US" sz="2667" i="1" dirty="0">
              <a:solidFill>
                <a:schemeClr val="tx2"/>
              </a:solidFill>
              <a:latin typeface="等线" panose="02010600030101010101" pitchFamily="2" charset="-122"/>
              <a:ea typeface="等线" panose="02010600030101010101" pitchFamily="2" charset="-122"/>
            </a:endParaRPr>
          </a:p>
          <a:p>
            <a:pPr lvl="1"/>
            <a:r>
              <a:rPr lang="en-US" sz="2333" dirty="0">
                <a:latin typeface="等线" panose="02010600030101010101" pitchFamily="2" charset="-122"/>
                <a:ea typeface="等线" panose="02010600030101010101" pitchFamily="2" charset="-122"/>
              </a:rPr>
              <a:t>When </a:t>
            </a:r>
            <a:r>
              <a:rPr lang="en-US" sz="2167" dirty="0">
                <a:latin typeface="等线" panose="02010600030101010101" pitchFamily="2" charset="-122"/>
                <a:ea typeface="等线" panose="02010600030101010101" pitchFamily="2" charset="-122"/>
                <a:cs typeface="Courier New" panose="02070309020205020404" pitchFamily="49" charset="0"/>
              </a:rPr>
              <a:t>p=0.005</a:t>
            </a:r>
            <a:r>
              <a:rPr lang="en-US" sz="2333" dirty="0">
                <a:latin typeface="等线" panose="02010600030101010101" pitchFamily="2" charset="-122"/>
                <a:ea typeface="等线" panose="02010600030101010101" pitchFamily="2" charset="-122"/>
              </a:rPr>
              <a:t>, errors in one year: </a:t>
            </a:r>
            <a:r>
              <a:rPr lang="en-US" sz="2167" dirty="0">
                <a:solidFill>
                  <a:srgbClr val="FF0000"/>
                </a:solidFill>
                <a:latin typeface="等线" panose="02010600030101010101" pitchFamily="2" charset="-122"/>
                <a:ea typeface="等线" panose="02010600030101010101" pitchFamily="2" charset="-122"/>
                <a:cs typeface="Courier New" panose="02070309020205020404" pitchFamily="49" charset="0"/>
              </a:rPr>
              <a:t>9.4×10</a:t>
            </a:r>
            <a:r>
              <a:rPr lang="en-US" sz="2167" baseline="30000" dirty="0">
                <a:solidFill>
                  <a:srgbClr val="FF0000"/>
                </a:solidFill>
                <a:latin typeface="等线" panose="02010600030101010101" pitchFamily="2" charset="-122"/>
                <a:ea typeface="等线" panose="02010600030101010101" pitchFamily="2" charset="-122"/>
                <a:cs typeface="Courier New" panose="02070309020205020404" pitchFamily="49" charset="0"/>
              </a:rPr>
              <a:t>-14</a:t>
            </a:r>
            <a:endParaRPr lang="en-US" sz="2167" dirty="0">
              <a:solidFill>
                <a:srgbClr val="FF0000"/>
              </a:solidFill>
              <a:latin typeface="等线" panose="02010600030101010101" pitchFamily="2" charset="-122"/>
              <a:ea typeface="等线" panose="02010600030101010101" pitchFamily="2" charset="-122"/>
            </a:endParaRPr>
          </a:p>
          <a:p>
            <a:pPr lvl="1">
              <a:lnSpc>
                <a:spcPct val="100000"/>
              </a:lnSpc>
            </a:pPr>
            <a:r>
              <a:rPr lang="en-US" sz="2333" dirty="0">
                <a:latin typeface="等线" panose="02010600030101010101" pitchFamily="2" charset="-122"/>
                <a:ea typeface="等线" panose="02010600030101010101" pitchFamily="2" charset="-122"/>
              </a:rPr>
              <a:t>By adjusting the value of </a:t>
            </a:r>
            <a:r>
              <a:rPr lang="en-US" sz="2167" dirty="0">
                <a:latin typeface="等线" panose="02010600030101010101" pitchFamily="2" charset="-122"/>
                <a:ea typeface="等线" panose="02010600030101010101" pitchFamily="2" charset="-122"/>
                <a:cs typeface="Courier New" panose="02070309020205020404" pitchFamily="49" charset="0"/>
              </a:rPr>
              <a:t>p</a:t>
            </a:r>
            <a:r>
              <a:rPr lang="en-US" sz="2333" dirty="0">
                <a:latin typeface="等线" panose="02010600030101010101" pitchFamily="2" charset="-122"/>
                <a:ea typeface="等线" panose="02010600030101010101" pitchFamily="2" charset="-122"/>
              </a:rPr>
              <a:t>, we can provide an arbitrarily strong protection against errors</a:t>
            </a: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4D2B188-1D62-4FCA-8363-938AD4629BBB}" type="slidenum">
              <a:rPr kumimoji="0" lang="en-US" sz="1200" b="0" i="0" u="none" strike="noStrike" kern="1200" cap="none" spc="0" normalizeH="0" baseline="0" noProof="0" smtClean="0">
                <a:ln>
                  <a:noFill/>
                </a:ln>
                <a:solidFill>
                  <a:prstClr val="black">
                    <a:tint val="75000"/>
                  </a:prstClr>
                </a:solidFill>
                <a:effectLst/>
                <a:uLnTx/>
                <a:uFillTx/>
                <a:latin typeface="DengXian" charset="0"/>
                <a:ea typeface="DengXian" charset="0"/>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a:ln>
                <a:noFill/>
              </a:ln>
              <a:solidFill>
                <a:prstClr val="black">
                  <a:tint val="75000"/>
                </a:prstClr>
              </a:solidFill>
              <a:effectLst/>
              <a:uLnTx/>
              <a:uFillTx/>
              <a:latin typeface="DengXian" charset="0"/>
              <a:ea typeface="DengXian" charset="0"/>
            </a:endParaRPr>
          </a:p>
        </p:txBody>
      </p:sp>
    </p:spTree>
    <p:extLst>
      <p:ext uri="{BB962C8B-B14F-4D97-AF65-F5344CB8AC3E}">
        <p14:creationId xmlns:p14="http://schemas.microsoft.com/office/powerpoint/2010/main" val="1968827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Advantages of PARA</a:t>
            </a:r>
          </a:p>
        </p:txBody>
      </p:sp>
      <p:sp>
        <p:nvSpPr>
          <p:cNvPr id="3" name="Content Placeholder 2"/>
          <p:cNvSpPr>
            <a:spLocks noGrp="1"/>
          </p:cNvSpPr>
          <p:nvPr>
            <p:ph idx="1"/>
          </p:nvPr>
        </p:nvSpPr>
        <p:spPr>
          <a:xfrm>
            <a:off x="457200" y="1333500"/>
            <a:ext cx="8229600" cy="4044279"/>
          </a:xfrm>
        </p:spPr>
        <p:txBody>
          <a:bodyPr>
            <a:normAutofit lnSpcReduction="10000"/>
          </a:bodyPr>
          <a:lstStyle/>
          <a:p>
            <a:r>
              <a:rPr lang="en-US" sz="2667" b="1" dirty="0">
                <a:solidFill>
                  <a:schemeClr val="tx2"/>
                </a:solidFill>
                <a:latin typeface="等线" panose="02010600030101010101" pitchFamily="2" charset="-122"/>
                <a:ea typeface="等线" panose="02010600030101010101" pitchFamily="2" charset="-122"/>
                <a:sym typeface="Wingdings" panose="05000000000000000000" pitchFamily="2" charset="2"/>
              </a:rPr>
              <a:t>PARA refreshes rows infrequently</a:t>
            </a:r>
          </a:p>
          <a:p>
            <a:pPr lvl="1"/>
            <a:r>
              <a:rPr lang="en-US" sz="2333" dirty="0">
                <a:latin typeface="等线" panose="02010600030101010101" pitchFamily="2" charset="-122"/>
                <a:ea typeface="等线" panose="02010600030101010101" pitchFamily="2" charset="-122"/>
                <a:sym typeface="Wingdings" panose="05000000000000000000" pitchFamily="2" charset="2"/>
              </a:rPr>
              <a:t>Low power</a:t>
            </a:r>
          </a:p>
          <a:p>
            <a:pPr lvl="1"/>
            <a:r>
              <a:rPr lang="en-US" sz="2333" dirty="0">
                <a:latin typeface="等线" panose="02010600030101010101" pitchFamily="2" charset="-122"/>
                <a:ea typeface="等线" panose="02010600030101010101" pitchFamily="2" charset="-122"/>
                <a:sym typeface="Wingdings" panose="05000000000000000000" pitchFamily="2" charset="2"/>
              </a:rPr>
              <a:t>Low performance-overhead</a:t>
            </a:r>
          </a:p>
          <a:p>
            <a:pPr lvl="2"/>
            <a:r>
              <a:rPr lang="en-US" dirty="0">
                <a:latin typeface="等线" panose="02010600030101010101" pitchFamily="2" charset="-122"/>
                <a:ea typeface="等线" panose="02010600030101010101" pitchFamily="2" charset="-122"/>
              </a:rPr>
              <a:t>Average slowdown: </a:t>
            </a:r>
            <a:r>
              <a:rPr lang="en-US" sz="2167" dirty="0">
                <a:solidFill>
                  <a:srgbClr val="FF0000"/>
                </a:solidFill>
                <a:latin typeface="等线" panose="02010600030101010101" pitchFamily="2" charset="-122"/>
                <a:ea typeface="等线" panose="02010600030101010101" pitchFamily="2" charset="-122"/>
              </a:rPr>
              <a:t>0.20%</a:t>
            </a:r>
            <a:r>
              <a:rPr lang="en-US" dirty="0">
                <a:latin typeface="等线" panose="02010600030101010101" pitchFamily="2" charset="-122"/>
                <a:ea typeface="等线" panose="02010600030101010101" pitchFamily="2" charset="-122"/>
              </a:rPr>
              <a:t> (for </a:t>
            </a:r>
            <a:r>
              <a:rPr lang="en-US" sz="2167" dirty="0">
                <a:latin typeface="等线" panose="02010600030101010101" pitchFamily="2" charset="-122"/>
                <a:ea typeface="等线" panose="02010600030101010101" pitchFamily="2" charset="-122"/>
              </a:rPr>
              <a:t>29</a:t>
            </a:r>
            <a:r>
              <a:rPr lang="en-US" dirty="0">
                <a:latin typeface="等线" panose="02010600030101010101" pitchFamily="2" charset="-122"/>
                <a:ea typeface="等线" panose="02010600030101010101" pitchFamily="2" charset="-122"/>
              </a:rPr>
              <a:t> benchmarks)</a:t>
            </a:r>
            <a:endParaRPr lang="en-US" dirty="0">
              <a:solidFill>
                <a:srgbClr val="FF0000"/>
              </a:solidFill>
              <a:latin typeface="等线" panose="02010600030101010101" pitchFamily="2" charset="-122"/>
              <a:ea typeface="等线" panose="02010600030101010101" pitchFamily="2" charset="-122"/>
            </a:endParaRPr>
          </a:p>
          <a:p>
            <a:pPr lvl="2"/>
            <a:r>
              <a:rPr lang="en-US" dirty="0">
                <a:latin typeface="等线" panose="02010600030101010101" pitchFamily="2" charset="-122"/>
                <a:ea typeface="等线" panose="02010600030101010101" pitchFamily="2" charset="-122"/>
              </a:rPr>
              <a:t>Maximum slowdown: </a:t>
            </a:r>
            <a:r>
              <a:rPr lang="en-US" sz="2167" dirty="0">
                <a:solidFill>
                  <a:srgbClr val="FF0000"/>
                </a:solidFill>
                <a:latin typeface="等线" panose="02010600030101010101" pitchFamily="2" charset="-122"/>
                <a:ea typeface="等线" panose="02010600030101010101" pitchFamily="2" charset="-122"/>
              </a:rPr>
              <a:t>0.75%</a:t>
            </a:r>
            <a:endParaRPr lang="en-US" dirty="0">
              <a:latin typeface="等线" panose="02010600030101010101" pitchFamily="2" charset="-122"/>
              <a:ea typeface="等线" panose="02010600030101010101" pitchFamily="2" charset="-122"/>
            </a:endParaRPr>
          </a:p>
          <a:p>
            <a:r>
              <a:rPr lang="en-US" sz="2667" b="1" dirty="0">
                <a:solidFill>
                  <a:schemeClr val="tx2"/>
                </a:solidFill>
                <a:latin typeface="等线" panose="02010600030101010101" pitchFamily="2" charset="-122"/>
                <a:ea typeface="等线" panose="02010600030101010101" pitchFamily="2" charset="-122"/>
              </a:rPr>
              <a:t>PARA is stateless</a:t>
            </a:r>
          </a:p>
          <a:p>
            <a:pPr lvl="1"/>
            <a:r>
              <a:rPr lang="en-US" sz="2333" dirty="0">
                <a:latin typeface="等线" panose="02010600030101010101" pitchFamily="2" charset="-122"/>
                <a:ea typeface="等线" panose="02010600030101010101" pitchFamily="2" charset="-122"/>
                <a:sym typeface="Wingdings" panose="05000000000000000000" pitchFamily="2" charset="2"/>
              </a:rPr>
              <a:t>Low cost</a:t>
            </a:r>
          </a:p>
          <a:p>
            <a:pPr lvl="1"/>
            <a:r>
              <a:rPr lang="en-US" sz="2333" dirty="0">
                <a:latin typeface="等线" panose="02010600030101010101" pitchFamily="2" charset="-122"/>
                <a:ea typeface="等线" panose="02010600030101010101" pitchFamily="2" charset="-122"/>
                <a:sym typeface="Wingdings" panose="05000000000000000000" pitchFamily="2" charset="2"/>
              </a:rPr>
              <a:t>Low complexity</a:t>
            </a:r>
          </a:p>
          <a:p>
            <a:endParaRPr lang="en-US" sz="1667" i="1" dirty="0">
              <a:solidFill>
                <a:srgbClr val="FF0000"/>
              </a:solidFill>
              <a:latin typeface="等线" panose="02010600030101010101" pitchFamily="2" charset="-122"/>
              <a:ea typeface="等线" panose="02010600030101010101" pitchFamily="2" charset="-122"/>
            </a:endParaRPr>
          </a:p>
          <a:p>
            <a:endParaRPr lang="en-US" dirty="0">
              <a:latin typeface="等线" panose="02010600030101010101" pitchFamily="2" charset="-122"/>
              <a:ea typeface="等线" panose="02010600030101010101" pitchFamily="2" charset="-122"/>
              <a:sym typeface="Wingdings" panose="05000000000000000000" pitchFamily="2" charset="2"/>
            </a:endParaRPr>
          </a:p>
          <a:p>
            <a:endParaRPr lang="en-US" dirty="0">
              <a:latin typeface="等线" panose="02010600030101010101" pitchFamily="2" charset="-122"/>
              <a:ea typeface="等线" panose="02010600030101010101" pitchFamily="2" charset="-122"/>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4D2B188-1D62-4FCA-8363-938AD4629BBB}" type="slidenum">
              <a:rPr kumimoji="0" lang="en-US" sz="1200" b="0" i="0" u="none" strike="noStrike" kern="1200" cap="none" spc="0" normalizeH="0" baseline="0" noProof="0" smtClean="0">
                <a:ln>
                  <a:noFill/>
                </a:ln>
                <a:solidFill>
                  <a:prstClr val="black">
                    <a:tint val="75000"/>
                  </a:prstClr>
                </a:solidFill>
                <a:effectLst/>
                <a:uLnTx/>
                <a:uFillTx/>
                <a:latin typeface="DengXian" charset="0"/>
                <a:ea typeface="DengXian" charset="0"/>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a:ln>
                <a:noFill/>
              </a:ln>
              <a:solidFill>
                <a:prstClr val="black">
                  <a:tint val="75000"/>
                </a:prstClr>
              </a:solidFill>
              <a:effectLst/>
              <a:uLnTx/>
              <a:uFillTx/>
              <a:latin typeface="DengXian" charset="0"/>
              <a:ea typeface="DengXian" charset="0"/>
            </a:endParaRPr>
          </a:p>
        </p:txBody>
      </p:sp>
    </p:spTree>
    <p:extLst>
      <p:ext uri="{BB962C8B-B14F-4D97-AF65-F5344CB8AC3E}">
        <p14:creationId xmlns:p14="http://schemas.microsoft.com/office/powerpoint/2010/main" val="16152538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DF67F4AE-8121-E840-A622-20C779ACA614}"/>
              </a:ext>
            </a:extLst>
          </p:cNvPr>
          <p:cNvSpPr>
            <a:spLocks noGrp="1"/>
          </p:cNvSpPr>
          <p:nvPr>
            <p:ph type="title"/>
          </p:nvPr>
        </p:nvSpPr>
        <p:spPr/>
        <p:txBody>
          <a:bodyPr/>
          <a:lstStyle/>
          <a:p>
            <a:r>
              <a:rPr kumimoji="1" lang="en-US" altLang="zh-CN" dirty="0"/>
              <a:t>Meltdown</a:t>
            </a:r>
            <a:r>
              <a:rPr kumimoji="1" lang="zh-CN" altLang="en-US" dirty="0"/>
              <a:t> </a:t>
            </a:r>
            <a:r>
              <a:rPr kumimoji="1" lang="en-US" altLang="zh-CN" dirty="0"/>
              <a:t>&amp;</a:t>
            </a:r>
            <a:r>
              <a:rPr kumimoji="1" lang="zh-CN" altLang="en-US" dirty="0"/>
              <a:t> </a:t>
            </a:r>
            <a:r>
              <a:rPr kumimoji="1" lang="en-US" altLang="zh-CN" dirty="0"/>
              <a:t>Spectre</a:t>
            </a:r>
            <a:endParaRPr kumimoji="1" lang="zh-CN" altLang="en-US" dirty="0"/>
          </a:p>
        </p:txBody>
      </p:sp>
      <p:sp>
        <p:nvSpPr>
          <p:cNvPr id="4" name="文本占位符 3">
            <a:extLst>
              <a:ext uri="{FF2B5EF4-FFF2-40B4-BE49-F238E27FC236}">
                <a16:creationId xmlns:a16="http://schemas.microsoft.com/office/drawing/2014/main" id="{16D96091-C8B4-534A-9169-3AB8847C52BF}"/>
              </a:ext>
            </a:extLst>
          </p:cNvPr>
          <p:cNvSpPr>
            <a:spLocks noGrp="1"/>
          </p:cNvSpPr>
          <p:nvPr>
            <p:ph type="body" idx="1"/>
          </p:nvPr>
        </p:nvSpPr>
        <p:spPr/>
        <p:txBody>
          <a:bodyPr/>
          <a:lstStyle/>
          <a:p>
            <a:endParaRPr kumimoji="1" lang="zh-CN" altLang="en-US"/>
          </a:p>
        </p:txBody>
      </p:sp>
    </p:spTree>
    <p:extLst>
      <p:ext uri="{BB962C8B-B14F-4D97-AF65-F5344CB8AC3E}">
        <p14:creationId xmlns:p14="http://schemas.microsoft.com/office/powerpoint/2010/main" val="20980216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316416" y="5067933"/>
            <a:ext cx="648072" cy="273844"/>
          </a:xfrm>
        </p:spPr>
        <p:txBody>
          <a:bodyPr/>
          <a:lstStyle/>
          <a:p>
            <a:fld id="{BF9A1D82-A967-4BC1-A576-AD1CE0B149C9}" type="slidenum">
              <a:rPr lang="zh-CN" altLang="en-US" sz="1800">
                <a:solidFill>
                  <a:srgbClr val="000000"/>
                </a:solidFill>
                <a:latin typeface="Century Gothic" pitchFamily="34" charset="0"/>
                <a:ea typeface="微软雅黑"/>
              </a:rPr>
              <a:pPr/>
              <a:t>64</a:t>
            </a:fld>
            <a:endParaRPr lang="zh-CN" altLang="en-US" sz="1800">
              <a:solidFill>
                <a:srgbClr val="000000"/>
              </a:solidFill>
              <a:latin typeface="Century Gothic" pitchFamily="34" charset="0"/>
              <a:ea typeface="微软雅黑"/>
            </a:endParaRPr>
          </a:p>
        </p:txBody>
      </p:sp>
      <p:sp>
        <p:nvSpPr>
          <p:cNvPr id="3" name="标题 1"/>
          <p:cNvSpPr>
            <a:spLocks noGrp="1"/>
          </p:cNvSpPr>
          <p:nvPr>
            <p:ph type="title"/>
          </p:nvPr>
        </p:nvSpPr>
        <p:spPr>
          <a:xfrm>
            <a:off x="287338" y="285751"/>
            <a:ext cx="8856662" cy="1063229"/>
          </a:xfrm>
        </p:spPr>
        <p:txBody>
          <a:bodyPr>
            <a:normAutofit/>
          </a:bodyPr>
          <a:lstStyle/>
          <a:p>
            <a:pPr algn="l">
              <a:defRPr/>
            </a:pPr>
            <a:r>
              <a:rPr lang="en-US" altLang="zh-TW" sz="3600" dirty="0">
                <a:effectLst>
                  <a:outerShdw blurRad="38100" dist="38100" dir="2700000" algn="tl">
                    <a:srgbClr val="C0C0C0"/>
                  </a:outerShdw>
                </a:effectLst>
                <a:latin typeface="Century Gothic" panose="020B0502020202020204" pitchFamily="34" charset="0"/>
              </a:rPr>
              <a:t>Meltdown</a:t>
            </a:r>
            <a:endParaRPr lang="zh-TW" altLang="en-US" sz="3600" baseline="30000" dirty="0">
              <a:solidFill>
                <a:srgbClr val="FF0066"/>
              </a:solidFill>
              <a:latin typeface="Century Gothic" panose="020B0502020202020204" pitchFamily="34" charset="0"/>
            </a:endParaRPr>
          </a:p>
        </p:txBody>
      </p:sp>
      <p:sp>
        <p:nvSpPr>
          <p:cNvPr id="6" name="内容占位符 2"/>
          <p:cNvSpPr txBox="1">
            <a:spLocks/>
          </p:cNvSpPr>
          <p:nvPr/>
        </p:nvSpPr>
        <p:spPr bwMode="auto">
          <a:xfrm>
            <a:off x="371477" y="1307307"/>
            <a:ext cx="8304981" cy="371043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a:solidFill>
                  <a:schemeClr val="tx1"/>
                </a:solidFill>
                <a:latin typeface="Arial" charset="0"/>
                <a:ea typeface="宋体" charset="-122"/>
              </a:defRPr>
            </a:lvl1pPr>
            <a:lvl2pPr>
              <a:defRPr sz="2800">
                <a:solidFill>
                  <a:schemeClr val="tx1"/>
                </a:solidFill>
                <a:latin typeface="Arial" charset="0"/>
                <a:ea typeface="宋体" charset="-122"/>
              </a:defRPr>
            </a:lvl2pPr>
            <a:lvl3pPr marL="173038" indent="-173038">
              <a:defRPr sz="2400">
                <a:solidFill>
                  <a:schemeClr val="tx1"/>
                </a:solidFill>
                <a:latin typeface="Arial" charset="0"/>
                <a:ea typeface="宋体" charset="-122"/>
              </a:defRPr>
            </a:lvl3pPr>
            <a:lvl4pPr>
              <a:defRPr sz="2000">
                <a:solidFill>
                  <a:schemeClr val="tx1"/>
                </a:solidFill>
                <a:latin typeface="Arial" charset="0"/>
                <a:ea typeface="宋体" charset="-122"/>
              </a:defRPr>
            </a:lvl4pPr>
            <a:lvl5pPr>
              <a:defRPr sz="2000">
                <a:solidFill>
                  <a:schemeClr val="tx1"/>
                </a:solidFill>
                <a:latin typeface="Arial" charset="0"/>
                <a:ea typeface="宋体" charset="-122"/>
              </a:defRPr>
            </a:lvl5pPr>
            <a:lvl6pPr eaLnBrk="0" hangingPunct="0">
              <a:defRPr sz="2000">
                <a:solidFill>
                  <a:schemeClr val="tx1"/>
                </a:solidFill>
                <a:latin typeface="Arial" charset="0"/>
                <a:ea typeface="宋体" charset="-122"/>
              </a:defRPr>
            </a:lvl6pPr>
            <a:lvl7pPr eaLnBrk="0" hangingPunct="0">
              <a:defRPr sz="2000">
                <a:solidFill>
                  <a:schemeClr val="tx1"/>
                </a:solidFill>
                <a:latin typeface="Arial" charset="0"/>
                <a:ea typeface="宋体" charset="-122"/>
              </a:defRPr>
            </a:lvl7pPr>
            <a:lvl8pPr eaLnBrk="0" hangingPunct="0">
              <a:defRPr sz="2000">
                <a:solidFill>
                  <a:schemeClr val="tx1"/>
                </a:solidFill>
                <a:latin typeface="Arial" charset="0"/>
                <a:ea typeface="宋体" charset="-122"/>
              </a:defRPr>
            </a:lvl8pPr>
            <a:lvl9pPr eaLnBrk="0" hangingPunct="0">
              <a:defRPr sz="2000">
                <a:solidFill>
                  <a:schemeClr val="tx1"/>
                </a:solidFill>
                <a:latin typeface="Arial" charset="0"/>
                <a:ea typeface="宋体" charset="-122"/>
              </a:defRPr>
            </a:lvl9pPr>
          </a:lstStyle>
          <a:p>
            <a:pPr lvl="2"/>
            <a:r>
              <a:rPr lang="en-US" altLang="zh-CN" sz="2800" dirty="0">
                <a:solidFill>
                  <a:srgbClr val="000000"/>
                </a:solidFill>
                <a:latin typeface="Century Gothic" pitchFamily="34" charset="0"/>
              </a:rPr>
              <a:t>Break </a:t>
            </a:r>
            <a:r>
              <a:rPr lang="en-US" altLang="zh-CN" sz="2800" dirty="0">
                <a:solidFill>
                  <a:srgbClr val="000000"/>
                </a:solidFill>
                <a:effectLst>
                  <a:outerShdw blurRad="63500" sx="102000" sy="102000" algn="ctr" rotWithShape="0">
                    <a:prstClr val="black">
                      <a:alpha val="40000"/>
                    </a:prstClr>
                  </a:outerShdw>
                </a:effectLst>
                <a:latin typeface="Century Gothic" pitchFamily="34" charset="0"/>
              </a:rPr>
              <a:t>user/kernel isolation</a:t>
            </a:r>
          </a:p>
          <a:p>
            <a:pPr marL="457200" indent="-361950">
              <a:spcBef>
                <a:spcPct val="20000"/>
              </a:spcBef>
              <a:buClr>
                <a:srgbClr val="FF0066"/>
              </a:buClr>
              <a:buSzPct val="80000"/>
              <a:buFont typeface="Century Gothic" panose="020B0502020202020204" pitchFamily="34" charset="0"/>
              <a:buChar char="►"/>
              <a:defRPr/>
            </a:pPr>
            <a:r>
              <a:rPr lang="en-US" altLang="zh-CN" sz="2000" dirty="0">
                <a:solidFill>
                  <a:srgbClr val="000000"/>
                </a:solidFill>
                <a:latin typeface="Century Gothic" pitchFamily="34" charset="0"/>
                <a:ea typeface="Verdana" pitchFamily="34" charset="0"/>
                <a:cs typeface="Verdana" pitchFamily="34" charset="0"/>
              </a:rPr>
              <a:t>Allow attacker to read arbitrary kernel data</a:t>
            </a:r>
            <a:endParaRPr lang="en-US" altLang="zh-CN" sz="2000" dirty="0">
              <a:solidFill>
                <a:srgbClr val="FF0066"/>
              </a:solidFill>
              <a:latin typeface="Century Gothic" pitchFamily="34" charset="0"/>
              <a:ea typeface="Verdana" pitchFamily="34" charset="0"/>
              <a:cs typeface="Verdana" pitchFamily="34" charset="0"/>
            </a:endParaRPr>
          </a:p>
          <a:p>
            <a:pPr marL="630238" lvl="2" indent="-361950">
              <a:spcBef>
                <a:spcPct val="20000"/>
              </a:spcBef>
              <a:buClr>
                <a:srgbClr val="FF0066"/>
              </a:buClr>
              <a:buSzPct val="80000"/>
              <a:buFont typeface="Century Gothic" panose="020B0502020202020204" pitchFamily="34" charset="0"/>
              <a:buChar char="►"/>
              <a:defRPr/>
            </a:pPr>
            <a:endParaRPr lang="en-US" altLang="zh-CN" sz="2000" dirty="0">
              <a:solidFill>
                <a:srgbClr val="000000"/>
              </a:solidFill>
              <a:latin typeface="Century Gothic" pitchFamily="34" charset="0"/>
            </a:endParaRPr>
          </a:p>
          <a:p>
            <a:pPr lvl="2"/>
            <a:r>
              <a:rPr lang="en-US" altLang="zh-CN" sz="2800" dirty="0">
                <a:solidFill>
                  <a:srgbClr val="000000"/>
                </a:solidFill>
                <a:effectLst>
                  <a:outerShdw blurRad="63500" sx="102000" sy="102000" algn="ctr" rotWithShape="0">
                    <a:prstClr val="black">
                      <a:alpha val="40000"/>
                    </a:prstClr>
                  </a:outerShdw>
                </a:effectLst>
                <a:latin typeface="Century Gothic" pitchFamily="34" charset="0"/>
              </a:rPr>
              <a:t>Hardware bug</a:t>
            </a:r>
            <a:r>
              <a:rPr lang="en-US" altLang="zh-CN" sz="2800" dirty="0">
                <a:solidFill>
                  <a:srgbClr val="000000"/>
                </a:solidFill>
                <a:latin typeface="Century Gothic" pitchFamily="34" charset="0"/>
              </a:rPr>
              <a:t> in architecture</a:t>
            </a:r>
            <a:endParaRPr lang="en-US" altLang="zh-CN" sz="3600" dirty="0">
              <a:solidFill>
                <a:srgbClr val="000000"/>
              </a:solidFill>
              <a:latin typeface="Century Gothic" pitchFamily="34" charset="0"/>
            </a:endParaRPr>
          </a:p>
          <a:p>
            <a:pPr marL="457200" indent="-361950">
              <a:spcBef>
                <a:spcPct val="20000"/>
              </a:spcBef>
              <a:buClr>
                <a:srgbClr val="FF0066"/>
              </a:buClr>
              <a:buSzPct val="80000"/>
              <a:buFont typeface="Century Gothic" panose="020B0502020202020204" pitchFamily="34" charset="0"/>
              <a:buChar char="►"/>
              <a:defRPr/>
            </a:pPr>
            <a:r>
              <a:rPr lang="en-US" altLang="zh-CN" sz="2000" dirty="0">
                <a:solidFill>
                  <a:srgbClr val="000000"/>
                </a:solidFill>
                <a:latin typeface="Century Gothic" pitchFamily="34" charset="0"/>
                <a:ea typeface="Verdana" pitchFamily="34" charset="0"/>
                <a:cs typeface="Verdana" pitchFamily="34" charset="0"/>
              </a:rPr>
              <a:t>Hard to be fixed by micro-code patch</a:t>
            </a:r>
          </a:p>
          <a:p>
            <a:pPr lvl="2"/>
            <a:endParaRPr lang="en-US" altLang="zh-CN" sz="2800" dirty="0">
              <a:solidFill>
                <a:srgbClr val="000000"/>
              </a:solidFill>
              <a:latin typeface="Century Gothic" pitchFamily="34" charset="0"/>
            </a:endParaRPr>
          </a:p>
          <a:p>
            <a:pPr lvl="2"/>
            <a:r>
              <a:rPr lang="en-US" altLang="zh-CN" sz="2800" dirty="0">
                <a:solidFill>
                  <a:srgbClr val="000000"/>
                </a:solidFill>
                <a:latin typeface="Century Gothic" pitchFamily="34" charset="0"/>
              </a:rPr>
              <a:t>Exist in almost </a:t>
            </a:r>
            <a:r>
              <a:rPr lang="en-US" altLang="zh-CN" sz="2800" dirty="0">
                <a:solidFill>
                  <a:srgbClr val="000000"/>
                </a:solidFill>
                <a:effectLst>
                  <a:outerShdw blurRad="63500" sx="102000" sy="102000" algn="ctr" rotWithShape="0">
                    <a:prstClr val="black">
                      <a:alpha val="40000"/>
                    </a:prstClr>
                  </a:outerShdw>
                </a:effectLst>
                <a:latin typeface="Century Gothic" pitchFamily="34" charset="0"/>
              </a:rPr>
              <a:t>all Intel CPUs </a:t>
            </a:r>
            <a:r>
              <a:rPr lang="en-US" altLang="zh-CN" sz="2800" dirty="0">
                <a:solidFill>
                  <a:srgbClr val="000000"/>
                </a:solidFill>
                <a:latin typeface="Century Gothic" pitchFamily="34" charset="0"/>
              </a:rPr>
              <a:t>produced </a:t>
            </a:r>
            <a:r>
              <a:rPr lang="en-US" altLang="zh-CN" sz="2800" dirty="0">
                <a:solidFill>
                  <a:srgbClr val="FF0066"/>
                </a:solidFill>
                <a:latin typeface="Century Gothic" pitchFamily="34" charset="0"/>
              </a:rPr>
              <a:t>in past 20 years</a:t>
            </a:r>
          </a:p>
        </p:txBody>
      </p:sp>
    </p:spTree>
    <p:extLst>
      <p:ext uri="{BB962C8B-B14F-4D97-AF65-F5344CB8AC3E}">
        <p14:creationId xmlns:p14="http://schemas.microsoft.com/office/powerpoint/2010/main" val="4267202636"/>
      </p:ext>
    </p:extLst>
  </p:cSld>
  <p:clrMapOvr>
    <a:masterClrMapping/>
  </p:clrMapOvr>
  <mc:AlternateContent xmlns:mc="http://schemas.openxmlformats.org/markup-compatibility/2006" xmlns:p14="http://schemas.microsoft.com/office/powerpoint/2010/main">
    <mc:Choice Requires="p14">
      <p:transition spd="slow" p14:dur="2000" advTm="23980"/>
    </mc:Choice>
    <mc:Fallback xmlns="">
      <p:transition spd="slow" advTm="23980"/>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5" name="Shape 725"/>
          <p:cNvSpPr>
            <a:spLocks noGrp="1"/>
          </p:cNvSpPr>
          <p:nvPr>
            <p:ph type="title"/>
          </p:nvPr>
        </p:nvSpPr>
        <p:spPr>
          <a:prstGeom prst="rect">
            <a:avLst/>
          </a:prstGeom>
        </p:spPr>
        <p:txBody>
          <a:bodyPr/>
          <a:lstStyle/>
          <a:p>
            <a:r>
              <a:rPr dirty="0">
                <a:latin typeface="Microsoft YaHei" panose="020B0503020204020204" pitchFamily="34" charset="-122"/>
                <a:ea typeface="Microsoft YaHei" panose="020B0503020204020204" pitchFamily="34" charset="-122"/>
              </a:rPr>
              <a:t>Cache-based side channels</a:t>
            </a:r>
          </a:p>
        </p:txBody>
      </p:sp>
      <p:pic>
        <p:nvPicPr>
          <p:cNvPr id="726" name="pasted-image.pdf"/>
          <p:cNvPicPr>
            <a:picLocks noChangeAspect="1"/>
          </p:cNvPicPr>
          <p:nvPr/>
        </p:nvPicPr>
        <p:blipFill>
          <a:blip r:embed="rId2">
            <a:extLst/>
          </a:blip>
          <a:stretch>
            <a:fillRect/>
          </a:stretch>
        </p:blipFill>
        <p:spPr>
          <a:xfrm>
            <a:off x="142399" y="3601393"/>
            <a:ext cx="5315149" cy="1708105"/>
          </a:xfrm>
          <a:prstGeom prst="rect">
            <a:avLst/>
          </a:prstGeom>
          <a:ln w="3175">
            <a:miter lim="400000"/>
          </a:ln>
        </p:spPr>
      </p:pic>
      <p:grpSp>
        <p:nvGrpSpPr>
          <p:cNvPr id="741" name="Group 741"/>
          <p:cNvGrpSpPr/>
          <p:nvPr/>
        </p:nvGrpSpPr>
        <p:grpSpPr>
          <a:xfrm>
            <a:off x="4020158" y="1525427"/>
            <a:ext cx="2500314" cy="857251"/>
            <a:chOff x="1904999" y="0"/>
            <a:chExt cx="4445000" cy="1524000"/>
          </a:xfrm>
        </p:grpSpPr>
        <p:sp>
          <p:nvSpPr>
            <p:cNvPr id="727" name="Shape 727"/>
            <p:cNvSpPr/>
            <p:nvPr/>
          </p:nvSpPr>
          <p:spPr>
            <a:xfrm rot="16200000">
              <a:off x="1301750" y="603250"/>
              <a:ext cx="1524000" cy="317500"/>
            </a:xfrm>
            <a:prstGeom prst="rect">
              <a:avLst/>
            </a:prstGeom>
            <a:solidFill>
              <a:srgbClr val="FFFFFF"/>
            </a:solidFill>
            <a:ln w="25400" cap="flat">
              <a:solidFill>
                <a:srgbClr val="000000"/>
              </a:solidFill>
              <a:prstDash val="solid"/>
              <a:miter lim="400000"/>
            </a:ln>
            <a:effectLst/>
          </p:spPr>
          <p:txBody>
            <a:bodyPr wrap="square" lIns="21431" tIns="21431" rIns="21431" bIns="21431" numCol="1" anchor="ctr">
              <a:noAutofit/>
            </a:bodyPr>
            <a:lstStyle/>
            <a:p>
              <a:pPr algn="ctr" defTabSz="435769" hangingPunct="0">
                <a:buClr>
                  <a:srgbClr val="000000"/>
                </a:buClr>
                <a:defRPr sz="2200">
                  <a:latin typeface="Courier"/>
                  <a:ea typeface="Courier"/>
                  <a:cs typeface="Courier"/>
                  <a:sym typeface="Courier"/>
                </a:defRPr>
              </a:pPr>
              <a:endParaRPr sz="1238" kern="0">
                <a:solidFill>
                  <a:srgbClr val="000000"/>
                </a:solidFill>
                <a:latin typeface="Courier"/>
                <a:sym typeface="Courier"/>
              </a:endParaRPr>
            </a:p>
          </p:txBody>
        </p:sp>
        <p:sp>
          <p:nvSpPr>
            <p:cNvPr id="728" name="Shape 728"/>
            <p:cNvSpPr/>
            <p:nvPr/>
          </p:nvSpPr>
          <p:spPr>
            <a:xfrm rot="16200000">
              <a:off x="1619250" y="603250"/>
              <a:ext cx="1524000" cy="317500"/>
            </a:xfrm>
            <a:prstGeom prst="rect">
              <a:avLst/>
            </a:prstGeom>
            <a:solidFill>
              <a:srgbClr val="FFFFFF"/>
            </a:solidFill>
            <a:ln w="25400" cap="flat">
              <a:solidFill>
                <a:srgbClr val="000000"/>
              </a:solidFill>
              <a:prstDash val="solid"/>
              <a:miter lim="400000"/>
            </a:ln>
            <a:effectLst/>
          </p:spPr>
          <p:txBody>
            <a:bodyPr wrap="square" lIns="21431" tIns="21431" rIns="21431" bIns="21431" numCol="1" anchor="ctr">
              <a:noAutofit/>
            </a:bodyPr>
            <a:lstStyle/>
            <a:p>
              <a:pPr algn="ctr" defTabSz="435769" hangingPunct="0">
                <a:buClr>
                  <a:srgbClr val="000000"/>
                </a:buClr>
                <a:defRPr sz="2200">
                  <a:latin typeface="Courier"/>
                  <a:ea typeface="Courier"/>
                  <a:cs typeface="Courier"/>
                  <a:sym typeface="Courier"/>
                </a:defRPr>
              </a:pPr>
              <a:endParaRPr sz="1238" kern="0">
                <a:solidFill>
                  <a:srgbClr val="000000"/>
                </a:solidFill>
                <a:latin typeface="Courier"/>
                <a:sym typeface="Courier"/>
              </a:endParaRPr>
            </a:p>
          </p:txBody>
        </p:sp>
        <p:sp>
          <p:nvSpPr>
            <p:cNvPr id="729" name="Shape 729"/>
            <p:cNvSpPr/>
            <p:nvPr/>
          </p:nvSpPr>
          <p:spPr>
            <a:xfrm rot="16200000">
              <a:off x="1936750" y="603250"/>
              <a:ext cx="1524000" cy="317500"/>
            </a:xfrm>
            <a:prstGeom prst="rect">
              <a:avLst/>
            </a:prstGeom>
            <a:solidFill>
              <a:srgbClr val="FFFFFF"/>
            </a:solidFill>
            <a:ln w="25400" cap="flat">
              <a:solidFill>
                <a:srgbClr val="000000"/>
              </a:solidFill>
              <a:prstDash val="solid"/>
              <a:miter lim="400000"/>
            </a:ln>
            <a:effectLst/>
          </p:spPr>
          <p:txBody>
            <a:bodyPr wrap="square" lIns="21431" tIns="21431" rIns="21431" bIns="21431" numCol="1" anchor="ctr">
              <a:noAutofit/>
            </a:bodyPr>
            <a:lstStyle/>
            <a:p>
              <a:pPr algn="ctr" defTabSz="435769" hangingPunct="0">
                <a:buClr>
                  <a:srgbClr val="000000"/>
                </a:buClr>
                <a:defRPr sz="2200">
                  <a:latin typeface="Courier"/>
                  <a:ea typeface="Courier"/>
                  <a:cs typeface="Courier"/>
                  <a:sym typeface="Courier"/>
                </a:defRPr>
              </a:pPr>
              <a:endParaRPr sz="1238" kern="0">
                <a:solidFill>
                  <a:srgbClr val="000000"/>
                </a:solidFill>
                <a:latin typeface="Courier"/>
                <a:sym typeface="Courier"/>
              </a:endParaRPr>
            </a:p>
          </p:txBody>
        </p:sp>
        <p:sp>
          <p:nvSpPr>
            <p:cNvPr id="730" name="Shape 730"/>
            <p:cNvSpPr/>
            <p:nvPr/>
          </p:nvSpPr>
          <p:spPr>
            <a:xfrm rot="16200000">
              <a:off x="2254250" y="603250"/>
              <a:ext cx="1524000" cy="317500"/>
            </a:xfrm>
            <a:prstGeom prst="rect">
              <a:avLst/>
            </a:prstGeom>
            <a:solidFill>
              <a:srgbClr val="FFFFFF"/>
            </a:solidFill>
            <a:ln w="25400" cap="flat">
              <a:solidFill>
                <a:srgbClr val="000000"/>
              </a:solidFill>
              <a:prstDash val="solid"/>
              <a:miter lim="400000"/>
            </a:ln>
            <a:effectLst/>
          </p:spPr>
          <p:txBody>
            <a:bodyPr wrap="square" lIns="21431" tIns="21431" rIns="21431" bIns="21431" numCol="1" anchor="ctr">
              <a:noAutofit/>
            </a:bodyPr>
            <a:lstStyle/>
            <a:p>
              <a:pPr algn="ctr" defTabSz="435769" hangingPunct="0">
                <a:buClr>
                  <a:srgbClr val="000000"/>
                </a:buClr>
                <a:defRPr sz="2200">
                  <a:latin typeface="Courier"/>
                  <a:ea typeface="Courier"/>
                  <a:cs typeface="Courier"/>
                  <a:sym typeface="Courier"/>
                </a:defRPr>
              </a:pPr>
              <a:endParaRPr sz="1238" kern="0">
                <a:solidFill>
                  <a:srgbClr val="000000"/>
                </a:solidFill>
                <a:latin typeface="Courier"/>
                <a:sym typeface="Courier"/>
              </a:endParaRPr>
            </a:p>
          </p:txBody>
        </p:sp>
        <p:sp>
          <p:nvSpPr>
            <p:cNvPr id="731" name="Shape 731"/>
            <p:cNvSpPr/>
            <p:nvPr/>
          </p:nvSpPr>
          <p:spPr>
            <a:xfrm rot="16200000">
              <a:off x="2571750" y="603250"/>
              <a:ext cx="1524000" cy="317500"/>
            </a:xfrm>
            <a:prstGeom prst="rect">
              <a:avLst/>
            </a:prstGeom>
            <a:solidFill>
              <a:srgbClr val="FFFFFF"/>
            </a:solidFill>
            <a:ln w="25400" cap="flat">
              <a:solidFill>
                <a:srgbClr val="000000"/>
              </a:solidFill>
              <a:prstDash val="solid"/>
              <a:miter lim="400000"/>
            </a:ln>
            <a:effectLst/>
          </p:spPr>
          <p:txBody>
            <a:bodyPr wrap="square" lIns="21431" tIns="21431" rIns="21431" bIns="21431" numCol="1" anchor="ctr">
              <a:noAutofit/>
            </a:bodyPr>
            <a:lstStyle/>
            <a:p>
              <a:pPr algn="ctr" defTabSz="435769" hangingPunct="0">
                <a:buClr>
                  <a:srgbClr val="000000"/>
                </a:buClr>
                <a:defRPr sz="2200">
                  <a:latin typeface="Courier"/>
                  <a:ea typeface="Courier"/>
                  <a:cs typeface="Courier"/>
                  <a:sym typeface="Courier"/>
                </a:defRPr>
              </a:pPr>
              <a:endParaRPr sz="1238" kern="0">
                <a:solidFill>
                  <a:srgbClr val="000000"/>
                </a:solidFill>
                <a:latin typeface="Courier"/>
                <a:sym typeface="Courier"/>
              </a:endParaRPr>
            </a:p>
          </p:txBody>
        </p:sp>
        <p:sp>
          <p:nvSpPr>
            <p:cNvPr id="732" name="Shape 732"/>
            <p:cNvSpPr/>
            <p:nvPr/>
          </p:nvSpPr>
          <p:spPr>
            <a:xfrm rot="16200000">
              <a:off x="2889250" y="603250"/>
              <a:ext cx="1524000" cy="317500"/>
            </a:xfrm>
            <a:prstGeom prst="rect">
              <a:avLst/>
            </a:prstGeom>
            <a:solidFill>
              <a:srgbClr val="FFFFFF"/>
            </a:solidFill>
            <a:ln w="25400" cap="flat">
              <a:solidFill>
                <a:srgbClr val="000000"/>
              </a:solidFill>
              <a:prstDash val="solid"/>
              <a:miter lim="400000"/>
            </a:ln>
            <a:effectLst/>
          </p:spPr>
          <p:txBody>
            <a:bodyPr wrap="square" lIns="21431" tIns="21431" rIns="21431" bIns="21431" numCol="1" anchor="ctr">
              <a:noAutofit/>
            </a:bodyPr>
            <a:lstStyle/>
            <a:p>
              <a:pPr algn="ctr" defTabSz="435769" hangingPunct="0">
                <a:buClr>
                  <a:srgbClr val="000000"/>
                </a:buClr>
                <a:defRPr sz="2200">
                  <a:latin typeface="Courier"/>
                  <a:ea typeface="Courier"/>
                  <a:cs typeface="Courier"/>
                  <a:sym typeface="Courier"/>
                </a:defRPr>
              </a:pPr>
              <a:endParaRPr sz="1238" kern="0">
                <a:solidFill>
                  <a:srgbClr val="000000"/>
                </a:solidFill>
                <a:latin typeface="Courier"/>
                <a:sym typeface="Courier"/>
              </a:endParaRPr>
            </a:p>
          </p:txBody>
        </p:sp>
        <p:sp>
          <p:nvSpPr>
            <p:cNvPr id="733" name="Shape 733"/>
            <p:cNvSpPr/>
            <p:nvPr/>
          </p:nvSpPr>
          <p:spPr>
            <a:xfrm rot="16200000">
              <a:off x="3206750" y="603250"/>
              <a:ext cx="1524000" cy="317500"/>
            </a:xfrm>
            <a:prstGeom prst="rect">
              <a:avLst/>
            </a:prstGeom>
            <a:solidFill>
              <a:srgbClr val="FFFFFF"/>
            </a:solidFill>
            <a:ln w="25400" cap="flat">
              <a:solidFill>
                <a:srgbClr val="000000"/>
              </a:solidFill>
              <a:prstDash val="solid"/>
              <a:miter lim="400000"/>
            </a:ln>
            <a:effectLst/>
          </p:spPr>
          <p:txBody>
            <a:bodyPr wrap="square" lIns="21431" tIns="21431" rIns="21431" bIns="21431" numCol="1" anchor="ctr">
              <a:noAutofit/>
            </a:bodyPr>
            <a:lstStyle/>
            <a:p>
              <a:pPr algn="ctr" defTabSz="435769" hangingPunct="0">
                <a:buClr>
                  <a:srgbClr val="000000"/>
                </a:buClr>
                <a:defRPr sz="2200">
                  <a:latin typeface="Courier"/>
                  <a:ea typeface="Courier"/>
                  <a:cs typeface="Courier"/>
                  <a:sym typeface="Courier"/>
                </a:defRPr>
              </a:pPr>
              <a:endParaRPr sz="1238" kern="0">
                <a:solidFill>
                  <a:srgbClr val="000000"/>
                </a:solidFill>
                <a:latin typeface="Courier"/>
                <a:sym typeface="Courier"/>
              </a:endParaRPr>
            </a:p>
          </p:txBody>
        </p:sp>
        <p:sp>
          <p:nvSpPr>
            <p:cNvPr id="734" name="Shape 734"/>
            <p:cNvSpPr/>
            <p:nvPr/>
          </p:nvSpPr>
          <p:spPr>
            <a:xfrm rot="16200000">
              <a:off x="3524250" y="603250"/>
              <a:ext cx="1524000" cy="317500"/>
            </a:xfrm>
            <a:prstGeom prst="rect">
              <a:avLst/>
            </a:prstGeom>
            <a:solidFill>
              <a:srgbClr val="FFFFFF"/>
            </a:solidFill>
            <a:ln w="25400" cap="flat">
              <a:solidFill>
                <a:srgbClr val="000000"/>
              </a:solidFill>
              <a:prstDash val="solid"/>
              <a:miter lim="400000"/>
            </a:ln>
            <a:effectLst/>
          </p:spPr>
          <p:txBody>
            <a:bodyPr wrap="square" lIns="21431" tIns="21431" rIns="21431" bIns="21431" numCol="1" anchor="ctr">
              <a:noAutofit/>
            </a:bodyPr>
            <a:lstStyle/>
            <a:p>
              <a:pPr algn="ctr" defTabSz="435769" hangingPunct="0">
                <a:buClr>
                  <a:srgbClr val="000000"/>
                </a:buClr>
                <a:defRPr sz="2200">
                  <a:latin typeface="Courier"/>
                  <a:ea typeface="Courier"/>
                  <a:cs typeface="Courier"/>
                  <a:sym typeface="Courier"/>
                </a:defRPr>
              </a:pPr>
              <a:endParaRPr sz="1238" kern="0">
                <a:solidFill>
                  <a:srgbClr val="000000"/>
                </a:solidFill>
                <a:latin typeface="Courier"/>
                <a:sym typeface="Courier"/>
              </a:endParaRPr>
            </a:p>
          </p:txBody>
        </p:sp>
        <p:sp>
          <p:nvSpPr>
            <p:cNvPr id="735" name="Shape 735"/>
            <p:cNvSpPr/>
            <p:nvPr/>
          </p:nvSpPr>
          <p:spPr>
            <a:xfrm rot="16200000">
              <a:off x="3841750" y="603250"/>
              <a:ext cx="1524000" cy="317500"/>
            </a:xfrm>
            <a:prstGeom prst="rect">
              <a:avLst/>
            </a:prstGeom>
            <a:solidFill>
              <a:srgbClr val="FFFFFF"/>
            </a:solidFill>
            <a:ln w="25400" cap="flat">
              <a:solidFill>
                <a:srgbClr val="000000"/>
              </a:solidFill>
              <a:prstDash val="solid"/>
              <a:miter lim="400000"/>
            </a:ln>
            <a:effectLst/>
          </p:spPr>
          <p:txBody>
            <a:bodyPr wrap="square" lIns="21431" tIns="21431" rIns="21431" bIns="21431" numCol="1" anchor="ctr">
              <a:noAutofit/>
            </a:bodyPr>
            <a:lstStyle/>
            <a:p>
              <a:pPr algn="ctr" defTabSz="435769" hangingPunct="0">
                <a:buClr>
                  <a:srgbClr val="000000"/>
                </a:buClr>
                <a:defRPr sz="2200">
                  <a:latin typeface="Courier"/>
                  <a:ea typeface="Courier"/>
                  <a:cs typeface="Courier"/>
                  <a:sym typeface="Courier"/>
                </a:defRPr>
              </a:pPr>
              <a:endParaRPr sz="1238" kern="0">
                <a:solidFill>
                  <a:srgbClr val="000000"/>
                </a:solidFill>
                <a:latin typeface="Courier"/>
                <a:sym typeface="Courier"/>
              </a:endParaRPr>
            </a:p>
          </p:txBody>
        </p:sp>
        <p:sp>
          <p:nvSpPr>
            <p:cNvPr id="736" name="Shape 736"/>
            <p:cNvSpPr/>
            <p:nvPr/>
          </p:nvSpPr>
          <p:spPr>
            <a:xfrm rot="16200000">
              <a:off x="4159250" y="603250"/>
              <a:ext cx="1524000" cy="317500"/>
            </a:xfrm>
            <a:prstGeom prst="rect">
              <a:avLst/>
            </a:prstGeom>
            <a:solidFill>
              <a:srgbClr val="FFFFFF"/>
            </a:solidFill>
            <a:ln w="25400" cap="flat">
              <a:solidFill>
                <a:srgbClr val="000000"/>
              </a:solidFill>
              <a:prstDash val="solid"/>
              <a:miter lim="400000"/>
            </a:ln>
            <a:effectLst/>
          </p:spPr>
          <p:txBody>
            <a:bodyPr wrap="square" lIns="21431" tIns="21431" rIns="21431" bIns="21431" numCol="1" anchor="ctr">
              <a:noAutofit/>
            </a:bodyPr>
            <a:lstStyle/>
            <a:p>
              <a:pPr algn="ctr" defTabSz="435769" hangingPunct="0">
                <a:buClr>
                  <a:srgbClr val="000000"/>
                </a:buClr>
                <a:defRPr sz="2200">
                  <a:latin typeface="Courier"/>
                  <a:ea typeface="Courier"/>
                  <a:cs typeface="Courier"/>
                  <a:sym typeface="Courier"/>
                </a:defRPr>
              </a:pPr>
              <a:endParaRPr sz="1238" kern="0">
                <a:solidFill>
                  <a:srgbClr val="000000"/>
                </a:solidFill>
                <a:latin typeface="Courier"/>
                <a:sym typeface="Courier"/>
              </a:endParaRPr>
            </a:p>
          </p:txBody>
        </p:sp>
        <p:sp>
          <p:nvSpPr>
            <p:cNvPr id="737" name="Shape 737"/>
            <p:cNvSpPr/>
            <p:nvPr/>
          </p:nvSpPr>
          <p:spPr>
            <a:xfrm rot="16200000">
              <a:off x="4476750" y="603250"/>
              <a:ext cx="1524000" cy="317500"/>
            </a:xfrm>
            <a:prstGeom prst="rect">
              <a:avLst/>
            </a:prstGeom>
            <a:solidFill>
              <a:srgbClr val="FFFFFF"/>
            </a:solidFill>
            <a:ln w="25400" cap="flat">
              <a:solidFill>
                <a:srgbClr val="000000"/>
              </a:solidFill>
              <a:prstDash val="solid"/>
              <a:miter lim="400000"/>
            </a:ln>
            <a:effectLst/>
          </p:spPr>
          <p:txBody>
            <a:bodyPr wrap="square" lIns="21431" tIns="21431" rIns="21431" bIns="21431" numCol="1" anchor="ctr">
              <a:noAutofit/>
            </a:bodyPr>
            <a:lstStyle/>
            <a:p>
              <a:pPr algn="ctr" defTabSz="435769" hangingPunct="0">
                <a:buClr>
                  <a:srgbClr val="000000"/>
                </a:buClr>
                <a:defRPr sz="2200">
                  <a:latin typeface="Courier"/>
                  <a:ea typeface="Courier"/>
                  <a:cs typeface="Courier"/>
                  <a:sym typeface="Courier"/>
                </a:defRPr>
              </a:pPr>
              <a:endParaRPr sz="1238" kern="0">
                <a:solidFill>
                  <a:srgbClr val="000000"/>
                </a:solidFill>
                <a:latin typeface="Courier"/>
                <a:sym typeface="Courier"/>
              </a:endParaRPr>
            </a:p>
          </p:txBody>
        </p:sp>
        <p:sp>
          <p:nvSpPr>
            <p:cNvPr id="738" name="Shape 738"/>
            <p:cNvSpPr/>
            <p:nvPr/>
          </p:nvSpPr>
          <p:spPr>
            <a:xfrm rot="16200000">
              <a:off x="4794250" y="603250"/>
              <a:ext cx="1524000" cy="317500"/>
            </a:xfrm>
            <a:prstGeom prst="rect">
              <a:avLst/>
            </a:prstGeom>
            <a:solidFill>
              <a:srgbClr val="FFFFFF"/>
            </a:solidFill>
            <a:ln w="25400" cap="flat">
              <a:solidFill>
                <a:srgbClr val="000000"/>
              </a:solidFill>
              <a:prstDash val="solid"/>
              <a:miter lim="400000"/>
            </a:ln>
            <a:effectLst/>
          </p:spPr>
          <p:txBody>
            <a:bodyPr wrap="square" lIns="21431" tIns="21431" rIns="21431" bIns="21431" numCol="1" anchor="ctr">
              <a:noAutofit/>
            </a:bodyPr>
            <a:lstStyle/>
            <a:p>
              <a:pPr algn="ctr" defTabSz="435769" hangingPunct="0">
                <a:buClr>
                  <a:srgbClr val="000000"/>
                </a:buClr>
                <a:defRPr sz="2200">
                  <a:latin typeface="Courier"/>
                  <a:ea typeface="Courier"/>
                  <a:cs typeface="Courier"/>
                  <a:sym typeface="Courier"/>
                </a:defRPr>
              </a:pPr>
              <a:endParaRPr sz="1238" kern="0">
                <a:solidFill>
                  <a:srgbClr val="000000"/>
                </a:solidFill>
                <a:latin typeface="Courier"/>
                <a:sym typeface="Courier"/>
              </a:endParaRPr>
            </a:p>
          </p:txBody>
        </p:sp>
        <p:sp>
          <p:nvSpPr>
            <p:cNvPr id="739" name="Shape 739"/>
            <p:cNvSpPr/>
            <p:nvPr/>
          </p:nvSpPr>
          <p:spPr>
            <a:xfrm rot="16200000">
              <a:off x="5111750" y="603250"/>
              <a:ext cx="1524000" cy="317500"/>
            </a:xfrm>
            <a:prstGeom prst="rect">
              <a:avLst/>
            </a:prstGeom>
            <a:solidFill>
              <a:srgbClr val="FFFFFF"/>
            </a:solidFill>
            <a:ln w="25400" cap="flat">
              <a:solidFill>
                <a:srgbClr val="000000"/>
              </a:solidFill>
              <a:prstDash val="solid"/>
              <a:miter lim="400000"/>
            </a:ln>
            <a:effectLst/>
          </p:spPr>
          <p:txBody>
            <a:bodyPr wrap="square" lIns="21431" tIns="21431" rIns="21431" bIns="21431" numCol="1" anchor="ctr">
              <a:noAutofit/>
            </a:bodyPr>
            <a:lstStyle/>
            <a:p>
              <a:pPr algn="ctr" defTabSz="435769" hangingPunct="0">
                <a:buClr>
                  <a:srgbClr val="000000"/>
                </a:buClr>
                <a:defRPr sz="2200">
                  <a:latin typeface="Courier"/>
                  <a:ea typeface="Courier"/>
                  <a:cs typeface="Courier"/>
                  <a:sym typeface="Courier"/>
                </a:defRPr>
              </a:pPr>
              <a:endParaRPr sz="1238" kern="0">
                <a:solidFill>
                  <a:srgbClr val="000000"/>
                </a:solidFill>
                <a:latin typeface="Courier"/>
                <a:sym typeface="Courier"/>
              </a:endParaRPr>
            </a:p>
          </p:txBody>
        </p:sp>
        <p:sp>
          <p:nvSpPr>
            <p:cNvPr id="740" name="Shape 740"/>
            <p:cNvSpPr/>
            <p:nvPr/>
          </p:nvSpPr>
          <p:spPr>
            <a:xfrm rot="16200000">
              <a:off x="5429250" y="603250"/>
              <a:ext cx="1524000" cy="317500"/>
            </a:xfrm>
            <a:prstGeom prst="rect">
              <a:avLst/>
            </a:prstGeom>
            <a:solidFill>
              <a:srgbClr val="FFFFFF"/>
            </a:solidFill>
            <a:ln w="25400" cap="flat">
              <a:solidFill>
                <a:srgbClr val="000000"/>
              </a:solidFill>
              <a:prstDash val="solid"/>
              <a:miter lim="400000"/>
            </a:ln>
            <a:effectLst/>
          </p:spPr>
          <p:txBody>
            <a:bodyPr wrap="square" lIns="21431" tIns="21431" rIns="21431" bIns="21431" numCol="1" anchor="ctr">
              <a:noAutofit/>
            </a:bodyPr>
            <a:lstStyle/>
            <a:p>
              <a:pPr algn="ctr" defTabSz="435769" hangingPunct="0">
                <a:buClr>
                  <a:srgbClr val="000000"/>
                </a:buClr>
                <a:defRPr sz="2200">
                  <a:latin typeface="Courier"/>
                  <a:ea typeface="Courier"/>
                  <a:cs typeface="Courier"/>
                  <a:sym typeface="Courier"/>
                </a:defRPr>
              </a:pPr>
              <a:endParaRPr sz="1238" kern="0">
                <a:solidFill>
                  <a:srgbClr val="000000"/>
                </a:solidFill>
                <a:latin typeface="Courier"/>
                <a:sym typeface="Courier"/>
              </a:endParaRPr>
            </a:p>
          </p:txBody>
        </p:sp>
      </p:grpSp>
      <p:pic>
        <p:nvPicPr>
          <p:cNvPr id="742" name="pasted-image.png"/>
          <p:cNvPicPr>
            <a:picLocks noChangeAspect="1"/>
          </p:cNvPicPr>
          <p:nvPr/>
        </p:nvPicPr>
        <p:blipFill>
          <a:blip r:embed="rId3">
            <a:extLst/>
          </a:blip>
          <a:stretch>
            <a:fillRect/>
          </a:stretch>
        </p:blipFill>
        <p:spPr>
          <a:xfrm>
            <a:off x="349414" y="1817194"/>
            <a:ext cx="1542160" cy="1542160"/>
          </a:xfrm>
          <a:prstGeom prst="rect">
            <a:avLst/>
          </a:prstGeom>
          <a:ln w="3175">
            <a:miter lim="400000"/>
          </a:ln>
        </p:spPr>
      </p:pic>
      <p:sp>
        <p:nvSpPr>
          <p:cNvPr id="743" name="Shape 743"/>
          <p:cNvSpPr/>
          <p:nvPr/>
        </p:nvSpPr>
        <p:spPr>
          <a:xfrm>
            <a:off x="1712515" y="1392044"/>
            <a:ext cx="1911624" cy="909713"/>
          </a:xfrm>
          <a:custGeom>
            <a:avLst/>
            <a:gdLst/>
            <a:ahLst/>
            <a:cxnLst>
              <a:cxn ang="0">
                <a:pos x="wd2" y="hd2"/>
              </a:cxn>
              <a:cxn ang="5400000">
                <a:pos x="wd2" y="hd2"/>
              </a:cxn>
              <a:cxn ang="10800000">
                <a:pos x="wd2" y="hd2"/>
              </a:cxn>
              <a:cxn ang="16200000">
                <a:pos x="wd2" y="hd2"/>
              </a:cxn>
            </a:cxnLst>
            <a:rect l="0" t="0" r="r" b="b"/>
            <a:pathLst>
              <a:path w="21600" h="21600" extrusionOk="0">
                <a:moveTo>
                  <a:pt x="3093" y="0"/>
                </a:moveTo>
                <a:cubicBezTo>
                  <a:pt x="2732" y="0"/>
                  <a:pt x="2439" y="615"/>
                  <a:pt x="2439" y="1373"/>
                </a:cubicBezTo>
                <a:lnTo>
                  <a:pt x="2439" y="12218"/>
                </a:lnTo>
                <a:lnTo>
                  <a:pt x="0" y="21600"/>
                </a:lnTo>
                <a:lnTo>
                  <a:pt x="3741" y="15096"/>
                </a:lnTo>
                <a:lnTo>
                  <a:pt x="20947" y="15096"/>
                </a:lnTo>
                <a:cubicBezTo>
                  <a:pt x="21307" y="15096"/>
                  <a:pt x="21600" y="14481"/>
                  <a:pt x="21600" y="13723"/>
                </a:cubicBezTo>
                <a:lnTo>
                  <a:pt x="21600" y="1373"/>
                </a:lnTo>
                <a:cubicBezTo>
                  <a:pt x="21600" y="615"/>
                  <a:pt x="21307" y="0"/>
                  <a:pt x="20947" y="0"/>
                </a:cubicBezTo>
                <a:lnTo>
                  <a:pt x="3093" y="0"/>
                </a:lnTo>
                <a:close/>
              </a:path>
            </a:pathLst>
          </a:custGeom>
          <a:solidFill>
            <a:srgbClr val="522A95"/>
          </a:solidFill>
          <a:ln w="25400">
            <a:solidFill>
              <a:srgbClr val="000000"/>
            </a:solidFill>
            <a:miter lim="400000"/>
          </a:ln>
          <a:extLst>
            <a:ext uri="{C572A759-6A51-4108-AA02-DFA0A04FC94B}">
              <ma14:wrappingTextBoxFlag xmlns="" xmlns:ma14="http://schemas.microsoft.com/office/mac/drawingml/2011/main" val="1"/>
            </a:ext>
          </a:extLst>
        </p:spPr>
        <p:txBody>
          <a:bodyPr lIns="21431" tIns="21431" rIns="21431" bIns="21431" anchor="ctr"/>
          <a:lstStyle>
            <a:lvl1pPr marL="0" indent="0" algn="ctr" defTabSz="774700">
              <a:spcBef>
                <a:spcPts val="0"/>
              </a:spcBef>
              <a:buClr>
                <a:srgbClr val="000000"/>
              </a:buClr>
              <a:buSzTx/>
              <a:buNone/>
              <a:defRPr sz="3600">
                <a:solidFill>
                  <a:srgbClr val="FFFFFF"/>
                </a:solidFill>
              </a:defRPr>
            </a:lvl1pPr>
          </a:lstStyle>
          <a:p>
            <a:pPr defTabSz="435769" hangingPunct="0"/>
            <a:r>
              <a:rPr sz="1400" kern="0" dirty="0">
                <a:latin typeface="Microsoft YaHei" panose="020B0503020204020204" pitchFamily="34" charset="-122"/>
                <a:ea typeface="Microsoft YaHei" panose="020B0503020204020204" pitchFamily="34" charset="-122"/>
                <a:sym typeface="Garamond"/>
              </a:rPr>
              <a:t>Guess what y is!</a:t>
            </a:r>
          </a:p>
        </p:txBody>
      </p:sp>
      <p:grpSp>
        <p:nvGrpSpPr>
          <p:cNvPr id="752" name="Group 752"/>
          <p:cNvGrpSpPr/>
          <p:nvPr/>
        </p:nvGrpSpPr>
        <p:grpSpPr>
          <a:xfrm>
            <a:off x="4185542" y="2882726"/>
            <a:ext cx="1812359" cy="320254"/>
            <a:chOff x="0" y="0"/>
            <a:chExt cx="3221970" cy="569340"/>
          </a:xfrm>
        </p:grpSpPr>
        <p:sp>
          <p:nvSpPr>
            <p:cNvPr id="744" name="Shape 744"/>
            <p:cNvSpPr/>
            <p:nvPr/>
          </p:nvSpPr>
          <p:spPr>
            <a:xfrm>
              <a:off x="0" y="0"/>
              <a:ext cx="381000" cy="569341"/>
            </a:xfrm>
            <a:prstGeom prst="rect">
              <a:avLst/>
            </a:prstGeom>
            <a:solidFill>
              <a:schemeClr val="accent6">
                <a:satOff val="24555"/>
                <a:lumOff val="22232"/>
              </a:schemeClr>
            </a:solidFill>
            <a:ln w="3175" cap="flat">
              <a:noFill/>
              <a:miter lim="400000"/>
            </a:ln>
            <a:effectLst/>
            <a:extLst>
              <a:ext uri="{C572A759-6A51-4108-AA02-DFA0A04FC94B}">
                <ma14:wrappingTextBoxFlag xmlns="" xmlns:ma14="http://schemas.microsoft.com/office/mac/drawingml/2011/main" val="1"/>
              </a:ext>
            </a:extLst>
          </p:spPr>
          <p:txBody>
            <a:bodyPr wrap="square" lIns="19050" tIns="19050" rIns="19050" bIns="19050" numCol="1" anchor="ctr">
              <a:noAutofit/>
            </a:bodyPr>
            <a:lstStyle>
              <a:lvl1pPr marL="0" indent="0" algn="ctr">
                <a:spcBef>
                  <a:spcPts val="0"/>
                </a:spcBef>
                <a:buSzTx/>
                <a:buNone/>
                <a:defRPr sz="2800">
                  <a:solidFill>
                    <a:srgbClr val="FFFFFF"/>
                  </a:solidFill>
                </a:defRPr>
              </a:lvl1pPr>
            </a:lstStyle>
            <a:p>
              <a:pPr defTabSz="309562" hangingPunct="0"/>
              <a:r>
                <a:rPr sz="1575" kern="0">
                  <a:latin typeface="Garamond"/>
                  <a:sym typeface="Garamond"/>
                </a:rPr>
                <a:t>0</a:t>
              </a:r>
            </a:p>
          </p:txBody>
        </p:sp>
        <p:sp>
          <p:nvSpPr>
            <p:cNvPr id="745" name="Shape 745"/>
            <p:cNvSpPr/>
            <p:nvPr/>
          </p:nvSpPr>
          <p:spPr>
            <a:xfrm>
              <a:off x="402224" y="0"/>
              <a:ext cx="381001" cy="569341"/>
            </a:xfrm>
            <a:prstGeom prst="rect">
              <a:avLst/>
            </a:prstGeom>
            <a:solidFill>
              <a:schemeClr val="accent6">
                <a:satOff val="24555"/>
                <a:lumOff val="22232"/>
              </a:schemeClr>
            </a:solidFill>
            <a:ln w="3175" cap="flat">
              <a:noFill/>
              <a:miter lim="400000"/>
            </a:ln>
            <a:effectLst/>
            <a:extLst>
              <a:ext uri="{C572A759-6A51-4108-AA02-DFA0A04FC94B}">
                <ma14:wrappingTextBoxFlag xmlns="" xmlns:ma14="http://schemas.microsoft.com/office/mac/drawingml/2011/main" val="1"/>
              </a:ext>
            </a:extLst>
          </p:spPr>
          <p:txBody>
            <a:bodyPr wrap="square" lIns="19050" tIns="19050" rIns="19050" bIns="19050" numCol="1" anchor="ctr">
              <a:noAutofit/>
            </a:bodyPr>
            <a:lstStyle>
              <a:lvl1pPr marL="0" indent="0" algn="ctr">
                <a:spcBef>
                  <a:spcPts val="0"/>
                </a:spcBef>
                <a:buSzTx/>
                <a:buNone/>
                <a:defRPr sz="2800">
                  <a:solidFill>
                    <a:srgbClr val="FFFFFF"/>
                  </a:solidFill>
                </a:defRPr>
              </a:lvl1pPr>
            </a:lstStyle>
            <a:p>
              <a:pPr defTabSz="309562" hangingPunct="0"/>
              <a:r>
                <a:rPr sz="1575" kern="0">
                  <a:latin typeface="Garamond"/>
                  <a:sym typeface="Garamond"/>
                </a:rPr>
                <a:t>1</a:t>
              </a:r>
            </a:p>
          </p:txBody>
        </p:sp>
        <p:sp>
          <p:nvSpPr>
            <p:cNvPr id="746" name="Shape 746"/>
            <p:cNvSpPr/>
            <p:nvPr/>
          </p:nvSpPr>
          <p:spPr>
            <a:xfrm>
              <a:off x="1219372" y="0"/>
              <a:ext cx="381001" cy="569341"/>
            </a:xfrm>
            <a:prstGeom prst="rect">
              <a:avLst/>
            </a:prstGeom>
            <a:solidFill>
              <a:schemeClr val="accent6">
                <a:satOff val="24555"/>
                <a:lumOff val="22232"/>
              </a:schemeClr>
            </a:solidFill>
            <a:ln w="3175" cap="flat">
              <a:noFill/>
              <a:miter lim="400000"/>
            </a:ln>
            <a:effectLst/>
            <a:extLst>
              <a:ext uri="{C572A759-6A51-4108-AA02-DFA0A04FC94B}">
                <ma14:wrappingTextBoxFlag xmlns="" xmlns:ma14="http://schemas.microsoft.com/office/mac/drawingml/2011/main" val="1"/>
              </a:ext>
            </a:extLst>
          </p:spPr>
          <p:txBody>
            <a:bodyPr wrap="square" lIns="19050" tIns="19050" rIns="19050" bIns="19050" numCol="1" anchor="ctr">
              <a:noAutofit/>
            </a:bodyPr>
            <a:lstStyle>
              <a:lvl1pPr marL="0" indent="0" algn="ctr">
                <a:spcBef>
                  <a:spcPts val="0"/>
                </a:spcBef>
                <a:buSzTx/>
                <a:buNone/>
                <a:defRPr sz="2800">
                  <a:solidFill>
                    <a:srgbClr val="FFFFFF"/>
                  </a:solidFill>
                </a:defRPr>
              </a:lvl1pPr>
            </a:lstStyle>
            <a:p>
              <a:pPr defTabSz="309562" hangingPunct="0"/>
              <a:r>
                <a:rPr sz="1575" kern="0">
                  <a:latin typeface="Garamond"/>
                  <a:sym typeface="Garamond"/>
                </a:rPr>
                <a:t>3</a:t>
              </a:r>
            </a:p>
          </p:txBody>
        </p:sp>
        <p:sp>
          <p:nvSpPr>
            <p:cNvPr id="747" name="Shape 747"/>
            <p:cNvSpPr/>
            <p:nvPr/>
          </p:nvSpPr>
          <p:spPr>
            <a:xfrm>
              <a:off x="804448" y="0"/>
              <a:ext cx="381001" cy="569341"/>
            </a:xfrm>
            <a:prstGeom prst="rect">
              <a:avLst/>
            </a:prstGeom>
            <a:solidFill>
              <a:schemeClr val="accent6">
                <a:satOff val="24555"/>
                <a:lumOff val="22232"/>
              </a:schemeClr>
            </a:solidFill>
            <a:ln w="3175" cap="flat">
              <a:noFill/>
              <a:miter lim="400000"/>
            </a:ln>
            <a:effectLst/>
            <a:extLst>
              <a:ext uri="{C572A759-6A51-4108-AA02-DFA0A04FC94B}">
                <ma14:wrappingTextBoxFlag xmlns="" xmlns:ma14="http://schemas.microsoft.com/office/mac/drawingml/2011/main" val="1"/>
              </a:ext>
            </a:extLst>
          </p:spPr>
          <p:txBody>
            <a:bodyPr wrap="square" lIns="19050" tIns="19050" rIns="19050" bIns="19050" numCol="1" anchor="ctr">
              <a:noAutofit/>
            </a:bodyPr>
            <a:lstStyle>
              <a:lvl1pPr marL="0" indent="0" algn="ctr">
                <a:spcBef>
                  <a:spcPts val="0"/>
                </a:spcBef>
                <a:buSzTx/>
                <a:buNone/>
                <a:defRPr sz="2800">
                  <a:solidFill>
                    <a:srgbClr val="FFFFFF"/>
                  </a:solidFill>
                </a:defRPr>
              </a:lvl1pPr>
            </a:lstStyle>
            <a:p>
              <a:pPr defTabSz="309562" hangingPunct="0"/>
              <a:r>
                <a:rPr sz="1575" kern="0">
                  <a:latin typeface="Garamond"/>
                  <a:sym typeface="Garamond"/>
                </a:rPr>
                <a:t>2</a:t>
              </a:r>
            </a:p>
          </p:txBody>
        </p:sp>
        <p:sp>
          <p:nvSpPr>
            <p:cNvPr id="748" name="Shape 748"/>
            <p:cNvSpPr/>
            <p:nvPr/>
          </p:nvSpPr>
          <p:spPr>
            <a:xfrm>
              <a:off x="1621597" y="0"/>
              <a:ext cx="381001" cy="569341"/>
            </a:xfrm>
            <a:prstGeom prst="rect">
              <a:avLst/>
            </a:prstGeom>
            <a:solidFill>
              <a:schemeClr val="accent6">
                <a:satOff val="24555"/>
                <a:lumOff val="22232"/>
              </a:schemeClr>
            </a:solidFill>
            <a:ln w="3175" cap="flat">
              <a:noFill/>
              <a:miter lim="400000"/>
            </a:ln>
            <a:effectLst/>
            <a:extLst>
              <a:ext uri="{C572A759-6A51-4108-AA02-DFA0A04FC94B}">
                <ma14:wrappingTextBoxFlag xmlns="" xmlns:ma14="http://schemas.microsoft.com/office/mac/drawingml/2011/main" val="1"/>
              </a:ext>
            </a:extLst>
          </p:spPr>
          <p:txBody>
            <a:bodyPr wrap="square" lIns="19050" tIns="19050" rIns="19050" bIns="19050" numCol="1" anchor="ctr">
              <a:noAutofit/>
            </a:bodyPr>
            <a:lstStyle>
              <a:lvl1pPr marL="0" indent="0" algn="ctr">
                <a:spcBef>
                  <a:spcPts val="0"/>
                </a:spcBef>
                <a:buSzTx/>
                <a:buNone/>
                <a:defRPr sz="2800">
                  <a:solidFill>
                    <a:srgbClr val="FFFFFF"/>
                  </a:solidFill>
                </a:defRPr>
              </a:lvl1pPr>
            </a:lstStyle>
            <a:p>
              <a:pPr defTabSz="309562" hangingPunct="0"/>
              <a:r>
                <a:rPr sz="1575" kern="0">
                  <a:latin typeface="Garamond"/>
                  <a:sym typeface="Garamond"/>
                </a:rPr>
                <a:t>4</a:t>
              </a:r>
            </a:p>
          </p:txBody>
        </p:sp>
        <p:sp>
          <p:nvSpPr>
            <p:cNvPr id="749" name="Shape 749"/>
            <p:cNvSpPr/>
            <p:nvPr/>
          </p:nvSpPr>
          <p:spPr>
            <a:xfrm>
              <a:off x="2023821" y="0"/>
              <a:ext cx="381001" cy="569341"/>
            </a:xfrm>
            <a:prstGeom prst="rect">
              <a:avLst/>
            </a:prstGeom>
            <a:solidFill>
              <a:schemeClr val="accent6">
                <a:satOff val="24555"/>
                <a:lumOff val="22232"/>
              </a:schemeClr>
            </a:solidFill>
            <a:ln w="3175" cap="flat">
              <a:noFill/>
              <a:miter lim="400000"/>
            </a:ln>
            <a:effectLst/>
            <a:extLst>
              <a:ext uri="{C572A759-6A51-4108-AA02-DFA0A04FC94B}">
                <ma14:wrappingTextBoxFlag xmlns="" xmlns:ma14="http://schemas.microsoft.com/office/mac/drawingml/2011/main" val="1"/>
              </a:ext>
            </a:extLst>
          </p:spPr>
          <p:txBody>
            <a:bodyPr wrap="square" lIns="19050" tIns="19050" rIns="19050" bIns="19050" numCol="1" anchor="ctr">
              <a:noAutofit/>
            </a:bodyPr>
            <a:lstStyle>
              <a:lvl1pPr marL="0" indent="0" algn="ctr">
                <a:spcBef>
                  <a:spcPts val="0"/>
                </a:spcBef>
                <a:buSzTx/>
                <a:buNone/>
                <a:defRPr sz="2800">
                  <a:solidFill>
                    <a:srgbClr val="FFFFFF"/>
                  </a:solidFill>
                </a:defRPr>
              </a:lvl1pPr>
            </a:lstStyle>
            <a:p>
              <a:pPr defTabSz="309562" hangingPunct="0"/>
              <a:r>
                <a:rPr sz="1575" kern="0">
                  <a:latin typeface="Garamond"/>
                  <a:sym typeface="Garamond"/>
                </a:rPr>
                <a:t>5</a:t>
              </a:r>
            </a:p>
          </p:txBody>
        </p:sp>
        <p:sp>
          <p:nvSpPr>
            <p:cNvPr id="750" name="Shape 750"/>
            <p:cNvSpPr/>
            <p:nvPr/>
          </p:nvSpPr>
          <p:spPr>
            <a:xfrm>
              <a:off x="2438745" y="0"/>
              <a:ext cx="381001" cy="569341"/>
            </a:xfrm>
            <a:prstGeom prst="rect">
              <a:avLst/>
            </a:prstGeom>
            <a:solidFill>
              <a:schemeClr val="accent6">
                <a:satOff val="24555"/>
                <a:lumOff val="22232"/>
              </a:schemeClr>
            </a:solidFill>
            <a:ln w="3175" cap="flat">
              <a:noFill/>
              <a:miter lim="400000"/>
            </a:ln>
            <a:effectLst/>
            <a:extLst>
              <a:ext uri="{C572A759-6A51-4108-AA02-DFA0A04FC94B}">
                <ma14:wrappingTextBoxFlag xmlns="" xmlns:ma14="http://schemas.microsoft.com/office/mac/drawingml/2011/main" val="1"/>
              </a:ext>
            </a:extLst>
          </p:spPr>
          <p:txBody>
            <a:bodyPr wrap="square" lIns="19050" tIns="19050" rIns="19050" bIns="19050" numCol="1" anchor="ctr">
              <a:noAutofit/>
            </a:bodyPr>
            <a:lstStyle>
              <a:lvl1pPr marL="0" indent="0" algn="ctr">
                <a:spcBef>
                  <a:spcPts val="0"/>
                </a:spcBef>
                <a:buSzTx/>
                <a:buNone/>
                <a:defRPr sz="2800">
                  <a:solidFill>
                    <a:srgbClr val="FFFFFF"/>
                  </a:solidFill>
                </a:defRPr>
              </a:lvl1pPr>
            </a:lstStyle>
            <a:p>
              <a:pPr defTabSz="309562" hangingPunct="0"/>
              <a:r>
                <a:rPr sz="1575" kern="0">
                  <a:latin typeface="Garamond"/>
                  <a:sym typeface="Garamond"/>
                </a:rPr>
                <a:t>6</a:t>
              </a:r>
            </a:p>
          </p:txBody>
        </p:sp>
        <p:sp>
          <p:nvSpPr>
            <p:cNvPr id="751" name="Shape 751"/>
            <p:cNvSpPr/>
            <p:nvPr/>
          </p:nvSpPr>
          <p:spPr>
            <a:xfrm>
              <a:off x="2840970" y="0"/>
              <a:ext cx="381001" cy="569341"/>
            </a:xfrm>
            <a:prstGeom prst="rect">
              <a:avLst/>
            </a:prstGeom>
            <a:solidFill>
              <a:schemeClr val="accent6">
                <a:satOff val="24555"/>
                <a:lumOff val="22232"/>
              </a:schemeClr>
            </a:solidFill>
            <a:ln w="3175" cap="flat">
              <a:noFill/>
              <a:miter lim="400000"/>
            </a:ln>
            <a:effectLst/>
            <a:extLst>
              <a:ext uri="{C572A759-6A51-4108-AA02-DFA0A04FC94B}">
                <ma14:wrappingTextBoxFlag xmlns="" xmlns:ma14="http://schemas.microsoft.com/office/mac/drawingml/2011/main" val="1"/>
              </a:ext>
            </a:extLst>
          </p:spPr>
          <p:txBody>
            <a:bodyPr wrap="square" lIns="19050" tIns="19050" rIns="19050" bIns="19050" numCol="1" anchor="ctr">
              <a:noAutofit/>
            </a:bodyPr>
            <a:lstStyle>
              <a:lvl1pPr marL="0" indent="0" algn="ctr">
                <a:spcBef>
                  <a:spcPts val="0"/>
                </a:spcBef>
                <a:buSzTx/>
                <a:buNone/>
                <a:defRPr sz="2800">
                  <a:solidFill>
                    <a:srgbClr val="FFFFFF"/>
                  </a:solidFill>
                </a:defRPr>
              </a:lvl1pPr>
            </a:lstStyle>
            <a:p>
              <a:pPr defTabSz="309562" hangingPunct="0"/>
              <a:r>
                <a:rPr sz="1575" kern="0">
                  <a:latin typeface="Garamond"/>
                  <a:sym typeface="Garamond"/>
                </a:rPr>
                <a:t>7</a:t>
              </a:r>
            </a:p>
          </p:txBody>
        </p:sp>
      </p:grpSp>
      <p:sp>
        <p:nvSpPr>
          <p:cNvPr id="753" name="Shape 753"/>
          <p:cNvSpPr/>
          <p:nvPr/>
        </p:nvSpPr>
        <p:spPr>
          <a:xfrm>
            <a:off x="1918868" y="2422777"/>
            <a:ext cx="1940075" cy="330994"/>
          </a:xfrm>
          <a:prstGeom prst="rect">
            <a:avLst/>
          </a:prstGeom>
          <a:ln w="3175">
            <a:miter lim="400000"/>
          </a:ln>
          <a:extLst>
            <a:ext uri="{C572A759-6A51-4108-AA02-DFA0A04FC94B}">
              <ma14:wrappingTextBoxFlag xmlns="" xmlns:ma14="http://schemas.microsoft.com/office/mac/drawingml/2011/main" val="1"/>
            </a:ext>
          </a:extLst>
        </p:spPr>
        <p:txBody>
          <a:bodyPr wrap="none" lIns="19050" tIns="19050" rIns="19050" bIns="19050">
            <a:normAutofit/>
          </a:bodyPr>
          <a:lstStyle>
            <a:lvl1pPr marL="0" indent="0">
              <a:buSzTx/>
              <a:buNone/>
              <a:defRPr>
                <a:latin typeface="Courier"/>
                <a:ea typeface="Courier"/>
                <a:cs typeface="Courier"/>
                <a:sym typeface="Courier"/>
              </a:defRPr>
            </a:lvl1pPr>
          </a:lstStyle>
          <a:p>
            <a:pPr defTabSz="309562" hangingPunct="0">
              <a:spcBef>
                <a:spcPts val="281"/>
              </a:spcBef>
            </a:pPr>
            <a:r>
              <a:rPr sz="1913" kern="0">
                <a:solidFill>
                  <a:srgbClr val="000000"/>
                </a:solidFill>
              </a:rPr>
              <a:t>x = array[y];</a:t>
            </a:r>
          </a:p>
        </p:txBody>
      </p:sp>
      <p:sp>
        <p:nvSpPr>
          <p:cNvPr id="754" name="Shape 754"/>
          <p:cNvSpPr/>
          <p:nvPr/>
        </p:nvSpPr>
        <p:spPr>
          <a:xfrm>
            <a:off x="5784754" y="3351468"/>
            <a:ext cx="3389064" cy="1466850"/>
          </a:xfrm>
          <a:prstGeom prst="rect">
            <a:avLst/>
          </a:prstGeom>
          <a:ln w="3175">
            <a:miter lim="400000"/>
          </a:ln>
          <a:extLst>
            <a:ext uri="{C572A759-6A51-4108-AA02-DFA0A04FC94B}">
              <ma14:wrappingTextBoxFlag xmlns="" xmlns:ma14="http://schemas.microsoft.com/office/mac/drawingml/2011/main" val="1"/>
            </a:ext>
          </a:extLst>
        </p:spPr>
        <p:txBody>
          <a:bodyPr wrap="none" lIns="19050" tIns="19050" rIns="19050" bIns="19050">
            <a:normAutofit lnSpcReduction="10000"/>
          </a:bodyPr>
          <a:lstStyle/>
          <a:p>
            <a:pPr defTabSz="309562" hangingPunct="0">
              <a:spcBef>
                <a:spcPts val="281"/>
              </a:spcBef>
              <a:defRPr sz="3000">
                <a:latin typeface="Courier"/>
                <a:ea typeface="Courier"/>
                <a:cs typeface="Courier"/>
                <a:sym typeface="Courier"/>
              </a:defRPr>
            </a:pPr>
            <a:r>
              <a:rPr sz="1688" kern="0">
                <a:solidFill>
                  <a:srgbClr val="000000"/>
                </a:solidFill>
                <a:latin typeface="Courier"/>
                <a:sym typeface="Courier"/>
              </a:rPr>
              <a:t>for (i = 0; i &lt; 8; i++) {</a:t>
            </a:r>
          </a:p>
          <a:p>
            <a:pPr defTabSz="309562" hangingPunct="0">
              <a:spcBef>
                <a:spcPts val="281"/>
              </a:spcBef>
              <a:defRPr sz="3000">
                <a:latin typeface="Courier"/>
                <a:ea typeface="Courier"/>
                <a:cs typeface="Courier"/>
                <a:sym typeface="Courier"/>
              </a:defRPr>
            </a:pPr>
            <a:r>
              <a:rPr sz="1688" kern="0">
                <a:solidFill>
                  <a:srgbClr val="000000"/>
                </a:solidFill>
                <a:latin typeface="Courier"/>
                <a:sym typeface="Courier"/>
              </a:rPr>
              <a:t>  start_timer();</a:t>
            </a:r>
          </a:p>
          <a:p>
            <a:pPr defTabSz="309562" hangingPunct="0">
              <a:spcBef>
                <a:spcPts val="281"/>
              </a:spcBef>
              <a:defRPr sz="3000">
                <a:latin typeface="Courier"/>
                <a:ea typeface="Courier"/>
                <a:cs typeface="Courier"/>
                <a:sym typeface="Courier"/>
              </a:defRPr>
            </a:pPr>
            <a:r>
              <a:rPr sz="1688" kern="0">
                <a:solidFill>
                  <a:srgbClr val="000000"/>
                </a:solidFill>
                <a:latin typeface="Courier"/>
                <a:sym typeface="Courier"/>
              </a:rPr>
              <a:t>  y = array[i];</a:t>
            </a:r>
          </a:p>
          <a:p>
            <a:pPr defTabSz="309562" hangingPunct="0">
              <a:spcBef>
                <a:spcPts val="281"/>
              </a:spcBef>
              <a:defRPr sz="3000">
                <a:latin typeface="Courier"/>
                <a:ea typeface="Courier"/>
                <a:cs typeface="Courier"/>
                <a:sym typeface="Courier"/>
              </a:defRPr>
            </a:pPr>
            <a:r>
              <a:rPr sz="1688" kern="0">
                <a:solidFill>
                  <a:srgbClr val="000000"/>
                </a:solidFill>
                <a:latin typeface="Courier"/>
                <a:sym typeface="Courier"/>
              </a:rPr>
              <a:t>  stop_timer();</a:t>
            </a:r>
          </a:p>
          <a:p>
            <a:pPr defTabSz="309562" hangingPunct="0">
              <a:spcBef>
                <a:spcPts val="281"/>
              </a:spcBef>
              <a:defRPr sz="3000">
                <a:latin typeface="Courier"/>
                <a:ea typeface="Courier"/>
                <a:cs typeface="Courier"/>
                <a:sym typeface="Courier"/>
              </a:defRPr>
            </a:pPr>
            <a:r>
              <a:rPr sz="1688" kern="0">
                <a:solidFill>
                  <a:srgbClr val="000000"/>
                </a:solidFill>
                <a:latin typeface="Courier"/>
                <a:sym typeface="Courier"/>
              </a:rPr>
              <a:t>}</a:t>
            </a:r>
          </a:p>
        </p:txBody>
      </p:sp>
      <p:pic>
        <p:nvPicPr>
          <p:cNvPr id="755" name="pasted-image.png"/>
          <p:cNvPicPr>
            <a:picLocks noChangeAspect="1"/>
          </p:cNvPicPr>
          <p:nvPr/>
        </p:nvPicPr>
        <p:blipFill>
          <a:blip r:embed="rId4">
            <a:extLst/>
          </a:blip>
          <a:srcRect l="22906" t="6656" r="22906" b="6656"/>
          <a:stretch>
            <a:fillRect/>
          </a:stretch>
        </p:blipFill>
        <p:spPr>
          <a:xfrm>
            <a:off x="6929131" y="1633364"/>
            <a:ext cx="1868795" cy="1569538"/>
          </a:xfrm>
          <a:prstGeom prst="rect">
            <a:avLst/>
          </a:prstGeom>
          <a:ln w="3175">
            <a:miter lim="400000"/>
          </a:ln>
        </p:spPr>
      </p:pic>
      <p:sp>
        <p:nvSpPr>
          <p:cNvPr id="756" name="Shape 756"/>
          <p:cNvSpPr/>
          <p:nvPr/>
        </p:nvSpPr>
        <p:spPr>
          <a:xfrm rot="16200000">
            <a:off x="4573799" y="1864755"/>
            <a:ext cx="857251" cy="178594"/>
          </a:xfrm>
          <a:prstGeom prst="rect">
            <a:avLst/>
          </a:prstGeom>
          <a:solidFill>
            <a:schemeClr val="accent2">
              <a:hueOff val="-2473793"/>
              <a:satOff val="-50209"/>
              <a:lumOff val="23543"/>
            </a:schemeClr>
          </a:solidFill>
          <a:ln w="25400">
            <a:solidFill>
              <a:srgbClr val="000000"/>
            </a:solidFill>
            <a:miter lim="400000"/>
          </a:ln>
        </p:spPr>
        <p:txBody>
          <a:bodyPr lIns="21431" tIns="21431" rIns="21431" bIns="21431" anchor="ctr"/>
          <a:lstStyle/>
          <a:p>
            <a:pPr algn="ctr" defTabSz="435769" hangingPunct="0">
              <a:buClr>
                <a:srgbClr val="000000"/>
              </a:buClr>
              <a:defRPr sz="2200">
                <a:latin typeface="Courier"/>
                <a:ea typeface="Courier"/>
                <a:cs typeface="Courier"/>
                <a:sym typeface="Courier"/>
              </a:defRPr>
            </a:pPr>
            <a:endParaRPr sz="1238" kern="0">
              <a:solidFill>
                <a:srgbClr val="000000"/>
              </a:solidFill>
              <a:latin typeface="Courier"/>
              <a:sym typeface="Courier"/>
            </a:endParaRPr>
          </a:p>
        </p:txBody>
      </p:sp>
      <p:grpSp>
        <p:nvGrpSpPr>
          <p:cNvPr id="761" name="Group 761"/>
          <p:cNvGrpSpPr/>
          <p:nvPr/>
        </p:nvGrpSpPr>
        <p:grpSpPr>
          <a:xfrm>
            <a:off x="4339457" y="2345850"/>
            <a:ext cx="681352" cy="557791"/>
            <a:chOff x="0" y="0"/>
            <a:chExt cx="1211292" cy="991627"/>
          </a:xfrm>
        </p:grpSpPr>
        <p:sp>
          <p:nvSpPr>
            <p:cNvPr id="757" name="Shape 757"/>
            <p:cNvSpPr/>
            <p:nvPr/>
          </p:nvSpPr>
          <p:spPr>
            <a:xfrm flipV="1">
              <a:off x="1131106" y="1409"/>
              <a:ext cx="80187" cy="990219"/>
            </a:xfrm>
            <a:prstGeom prst="line">
              <a:avLst/>
            </a:prstGeom>
            <a:noFill/>
            <a:ln w="38100" cap="flat">
              <a:solidFill>
                <a:srgbClr val="000000"/>
              </a:solidFill>
              <a:prstDash val="solid"/>
              <a:miter lim="400000"/>
              <a:tailEnd type="triangle" w="med" len="med"/>
            </a:ln>
            <a:effectLst/>
          </p:spPr>
          <p:txBody>
            <a:bodyPr wrap="square" lIns="19050" tIns="19050" rIns="19050" bIns="19050" numCol="1" anchor="ctr">
              <a:noAutofit/>
            </a:bodyPr>
            <a:lstStyle/>
            <a:p>
              <a:pPr algn="ctr" defTabSz="309562" hangingPunct="0">
                <a:defRPr sz="2000">
                  <a:latin typeface="+mn-lt"/>
                  <a:ea typeface="+mn-ea"/>
                  <a:cs typeface="+mn-cs"/>
                  <a:sym typeface="Helvetica Light"/>
                </a:defRPr>
              </a:pPr>
              <a:endParaRPr sz="1125" kern="0">
                <a:solidFill>
                  <a:srgbClr val="000000"/>
                </a:solidFill>
                <a:latin typeface="Helvetica Light"/>
                <a:sym typeface="Helvetica Light"/>
              </a:endParaRPr>
            </a:p>
          </p:txBody>
        </p:sp>
        <p:sp>
          <p:nvSpPr>
            <p:cNvPr id="758" name="Shape 758"/>
            <p:cNvSpPr/>
            <p:nvPr/>
          </p:nvSpPr>
          <p:spPr>
            <a:xfrm flipV="1">
              <a:off x="753505" y="1167"/>
              <a:ext cx="105586" cy="990220"/>
            </a:xfrm>
            <a:prstGeom prst="line">
              <a:avLst/>
            </a:prstGeom>
            <a:noFill/>
            <a:ln w="38100" cap="flat">
              <a:solidFill>
                <a:srgbClr val="000000"/>
              </a:solidFill>
              <a:prstDash val="solid"/>
              <a:miter lim="400000"/>
              <a:tailEnd type="triangle" w="med" len="med"/>
            </a:ln>
            <a:effectLst/>
          </p:spPr>
          <p:txBody>
            <a:bodyPr wrap="square" lIns="19050" tIns="19050" rIns="19050" bIns="19050" numCol="1" anchor="ctr">
              <a:noAutofit/>
            </a:bodyPr>
            <a:lstStyle/>
            <a:p>
              <a:pPr algn="ctr" defTabSz="309562" hangingPunct="0">
                <a:defRPr sz="2000">
                  <a:latin typeface="+mn-lt"/>
                  <a:ea typeface="+mn-ea"/>
                  <a:cs typeface="+mn-cs"/>
                  <a:sym typeface="Helvetica Light"/>
                </a:defRPr>
              </a:pPr>
              <a:endParaRPr sz="1125" kern="0">
                <a:solidFill>
                  <a:srgbClr val="000000"/>
                </a:solidFill>
                <a:latin typeface="Helvetica Light"/>
                <a:sym typeface="Helvetica Light"/>
              </a:endParaRPr>
            </a:p>
          </p:txBody>
        </p:sp>
        <p:sp>
          <p:nvSpPr>
            <p:cNvPr id="759" name="Shape 759"/>
            <p:cNvSpPr/>
            <p:nvPr/>
          </p:nvSpPr>
          <p:spPr>
            <a:xfrm flipV="1">
              <a:off x="350503" y="574"/>
              <a:ext cx="169086" cy="990220"/>
            </a:xfrm>
            <a:prstGeom prst="line">
              <a:avLst/>
            </a:prstGeom>
            <a:noFill/>
            <a:ln w="38100" cap="flat">
              <a:solidFill>
                <a:srgbClr val="000000"/>
              </a:solidFill>
              <a:prstDash val="solid"/>
              <a:miter lim="400000"/>
              <a:tailEnd type="triangle" w="med" len="med"/>
            </a:ln>
            <a:effectLst/>
          </p:spPr>
          <p:txBody>
            <a:bodyPr wrap="square" lIns="19050" tIns="19050" rIns="19050" bIns="19050" numCol="1" anchor="ctr">
              <a:noAutofit/>
            </a:bodyPr>
            <a:lstStyle/>
            <a:p>
              <a:pPr algn="ctr" defTabSz="309562" hangingPunct="0">
                <a:defRPr sz="2000">
                  <a:latin typeface="+mn-lt"/>
                  <a:ea typeface="+mn-ea"/>
                  <a:cs typeface="+mn-cs"/>
                  <a:sym typeface="Helvetica Light"/>
                </a:defRPr>
              </a:pPr>
              <a:endParaRPr sz="1125" kern="0">
                <a:solidFill>
                  <a:srgbClr val="000000"/>
                </a:solidFill>
                <a:latin typeface="Helvetica Light"/>
                <a:sym typeface="Helvetica Light"/>
              </a:endParaRPr>
            </a:p>
          </p:txBody>
        </p:sp>
        <p:sp>
          <p:nvSpPr>
            <p:cNvPr id="760" name="Shape 760"/>
            <p:cNvSpPr/>
            <p:nvPr/>
          </p:nvSpPr>
          <p:spPr>
            <a:xfrm flipV="1">
              <a:off x="0" y="0"/>
              <a:ext cx="232586" cy="990219"/>
            </a:xfrm>
            <a:prstGeom prst="line">
              <a:avLst/>
            </a:prstGeom>
            <a:noFill/>
            <a:ln w="38100" cap="flat">
              <a:solidFill>
                <a:srgbClr val="000000"/>
              </a:solidFill>
              <a:prstDash val="solid"/>
              <a:miter lim="400000"/>
              <a:tailEnd type="triangle" w="med" len="med"/>
            </a:ln>
            <a:effectLst/>
          </p:spPr>
          <p:txBody>
            <a:bodyPr wrap="square" lIns="19050" tIns="19050" rIns="19050" bIns="19050" numCol="1" anchor="ctr">
              <a:noAutofit/>
            </a:bodyPr>
            <a:lstStyle/>
            <a:p>
              <a:pPr algn="ctr" defTabSz="309562" hangingPunct="0">
                <a:defRPr sz="2000">
                  <a:latin typeface="+mn-lt"/>
                  <a:ea typeface="+mn-ea"/>
                  <a:cs typeface="+mn-cs"/>
                  <a:sym typeface="Helvetica Light"/>
                </a:defRPr>
              </a:pPr>
              <a:endParaRPr sz="1125" kern="0">
                <a:solidFill>
                  <a:srgbClr val="000000"/>
                </a:solidFill>
                <a:latin typeface="Helvetica Light"/>
                <a:sym typeface="Helvetica Light"/>
              </a:endParaRPr>
            </a:p>
          </p:txBody>
        </p:sp>
      </p:grpSp>
      <p:grpSp>
        <p:nvGrpSpPr>
          <p:cNvPr id="766" name="Group 766"/>
          <p:cNvGrpSpPr/>
          <p:nvPr/>
        </p:nvGrpSpPr>
        <p:grpSpPr>
          <a:xfrm flipH="1">
            <a:off x="5172766" y="2345850"/>
            <a:ext cx="681352" cy="557791"/>
            <a:chOff x="0" y="0"/>
            <a:chExt cx="1211292" cy="991627"/>
          </a:xfrm>
        </p:grpSpPr>
        <p:sp>
          <p:nvSpPr>
            <p:cNvPr id="762" name="Shape 762"/>
            <p:cNvSpPr/>
            <p:nvPr/>
          </p:nvSpPr>
          <p:spPr>
            <a:xfrm flipV="1">
              <a:off x="1131106" y="1409"/>
              <a:ext cx="80187" cy="990219"/>
            </a:xfrm>
            <a:prstGeom prst="line">
              <a:avLst/>
            </a:prstGeom>
            <a:noFill/>
            <a:ln w="38100" cap="flat">
              <a:solidFill>
                <a:srgbClr val="000000"/>
              </a:solidFill>
              <a:prstDash val="solid"/>
              <a:miter lim="400000"/>
              <a:tailEnd type="triangle" w="med" len="med"/>
            </a:ln>
            <a:effectLst/>
          </p:spPr>
          <p:txBody>
            <a:bodyPr wrap="square" lIns="19050" tIns="19050" rIns="19050" bIns="19050" numCol="1" anchor="ctr">
              <a:noAutofit/>
            </a:bodyPr>
            <a:lstStyle/>
            <a:p>
              <a:pPr algn="ctr" defTabSz="309562" hangingPunct="0">
                <a:defRPr sz="2000">
                  <a:latin typeface="+mn-lt"/>
                  <a:ea typeface="+mn-ea"/>
                  <a:cs typeface="+mn-cs"/>
                  <a:sym typeface="Helvetica Light"/>
                </a:defRPr>
              </a:pPr>
              <a:endParaRPr sz="1125" kern="0">
                <a:solidFill>
                  <a:srgbClr val="000000"/>
                </a:solidFill>
                <a:latin typeface="Helvetica Light"/>
                <a:sym typeface="Helvetica Light"/>
              </a:endParaRPr>
            </a:p>
          </p:txBody>
        </p:sp>
        <p:sp>
          <p:nvSpPr>
            <p:cNvPr id="763" name="Shape 763"/>
            <p:cNvSpPr/>
            <p:nvPr/>
          </p:nvSpPr>
          <p:spPr>
            <a:xfrm flipV="1">
              <a:off x="753505" y="1167"/>
              <a:ext cx="105586" cy="990220"/>
            </a:xfrm>
            <a:prstGeom prst="line">
              <a:avLst/>
            </a:prstGeom>
            <a:noFill/>
            <a:ln w="38100" cap="flat">
              <a:solidFill>
                <a:srgbClr val="000000"/>
              </a:solidFill>
              <a:prstDash val="solid"/>
              <a:miter lim="400000"/>
              <a:tailEnd type="triangle" w="med" len="med"/>
            </a:ln>
            <a:effectLst/>
          </p:spPr>
          <p:txBody>
            <a:bodyPr wrap="square" lIns="19050" tIns="19050" rIns="19050" bIns="19050" numCol="1" anchor="ctr">
              <a:noAutofit/>
            </a:bodyPr>
            <a:lstStyle/>
            <a:p>
              <a:pPr algn="ctr" defTabSz="309562" hangingPunct="0">
                <a:defRPr sz="2000">
                  <a:latin typeface="+mn-lt"/>
                  <a:ea typeface="+mn-ea"/>
                  <a:cs typeface="+mn-cs"/>
                  <a:sym typeface="Helvetica Light"/>
                </a:defRPr>
              </a:pPr>
              <a:endParaRPr sz="1125" kern="0">
                <a:solidFill>
                  <a:srgbClr val="000000"/>
                </a:solidFill>
                <a:latin typeface="Helvetica Light"/>
                <a:sym typeface="Helvetica Light"/>
              </a:endParaRPr>
            </a:p>
          </p:txBody>
        </p:sp>
        <p:sp>
          <p:nvSpPr>
            <p:cNvPr id="764" name="Shape 764"/>
            <p:cNvSpPr/>
            <p:nvPr/>
          </p:nvSpPr>
          <p:spPr>
            <a:xfrm flipV="1">
              <a:off x="350503" y="574"/>
              <a:ext cx="169086" cy="990220"/>
            </a:xfrm>
            <a:prstGeom prst="line">
              <a:avLst/>
            </a:prstGeom>
            <a:noFill/>
            <a:ln w="38100" cap="flat">
              <a:solidFill>
                <a:srgbClr val="000000"/>
              </a:solidFill>
              <a:prstDash val="solid"/>
              <a:miter lim="400000"/>
              <a:tailEnd type="triangle" w="med" len="med"/>
            </a:ln>
            <a:effectLst/>
          </p:spPr>
          <p:txBody>
            <a:bodyPr wrap="square" lIns="19050" tIns="19050" rIns="19050" bIns="19050" numCol="1" anchor="ctr">
              <a:noAutofit/>
            </a:bodyPr>
            <a:lstStyle/>
            <a:p>
              <a:pPr algn="ctr" defTabSz="309562" hangingPunct="0">
                <a:defRPr sz="2000">
                  <a:latin typeface="+mn-lt"/>
                  <a:ea typeface="+mn-ea"/>
                  <a:cs typeface="+mn-cs"/>
                  <a:sym typeface="Helvetica Light"/>
                </a:defRPr>
              </a:pPr>
              <a:endParaRPr sz="1125" kern="0">
                <a:solidFill>
                  <a:srgbClr val="000000"/>
                </a:solidFill>
                <a:latin typeface="Helvetica Light"/>
                <a:sym typeface="Helvetica Light"/>
              </a:endParaRPr>
            </a:p>
          </p:txBody>
        </p:sp>
        <p:sp>
          <p:nvSpPr>
            <p:cNvPr id="765" name="Shape 765"/>
            <p:cNvSpPr/>
            <p:nvPr/>
          </p:nvSpPr>
          <p:spPr>
            <a:xfrm flipV="1">
              <a:off x="0" y="0"/>
              <a:ext cx="232586" cy="990219"/>
            </a:xfrm>
            <a:prstGeom prst="line">
              <a:avLst/>
            </a:prstGeom>
            <a:noFill/>
            <a:ln w="38100" cap="flat">
              <a:solidFill>
                <a:srgbClr val="000000"/>
              </a:solidFill>
              <a:prstDash val="solid"/>
              <a:miter lim="400000"/>
              <a:tailEnd type="triangle" w="med" len="med"/>
            </a:ln>
            <a:effectLst/>
          </p:spPr>
          <p:txBody>
            <a:bodyPr wrap="square" lIns="19050" tIns="19050" rIns="19050" bIns="19050" numCol="1" anchor="ctr">
              <a:noAutofit/>
            </a:bodyPr>
            <a:lstStyle/>
            <a:p>
              <a:pPr algn="ctr" defTabSz="309562" hangingPunct="0">
                <a:defRPr sz="2000">
                  <a:latin typeface="+mn-lt"/>
                  <a:ea typeface="+mn-ea"/>
                  <a:cs typeface="+mn-cs"/>
                  <a:sym typeface="Helvetica Light"/>
                </a:defRPr>
              </a:pPr>
              <a:endParaRPr sz="1125" kern="0">
                <a:solidFill>
                  <a:srgbClr val="000000"/>
                </a:solidFill>
                <a:latin typeface="Helvetica Light"/>
                <a:sym typeface="Helvetica Light"/>
              </a:endParaRPr>
            </a:p>
          </p:txBody>
        </p:sp>
      </p:grpSp>
      <p:sp>
        <p:nvSpPr>
          <p:cNvPr id="767" name="Shape 767"/>
          <p:cNvSpPr/>
          <p:nvPr/>
        </p:nvSpPr>
        <p:spPr>
          <a:xfrm>
            <a:off x="4832535" y="2672922"/>
            <a:ext cx="296917" cy="723950"/>
          </a:xfrm>
          <a:prstGeom prst="roundRect">
            <a:avLst>
              <a:gd name="adj" fmla="val 36090"/>
            </a:avLst>
          </a:prstGeom>
          <a:solidFill>
            <a:schemeClr val="accent1">
              <a:satOff val="-3355"/>
              <a:lumOff val="26614"/>
              <a:alpha val="50000"/>
            </a:schemeClr>
          </a:solidFill>
          <a:ln w="3175">
            <a:miter lim="400000"/>
          </a:ln>
        </p:spPr>
        <p:txBody>
          <a:bodyPr lIns="19050" tIns="19050" rIns="19050" bIns="19050" anchor="ctr"/>
          <a:lstStyle/>
          <a:p>
            <a:pPr algn="ctr" defTabSz="309562" hangingPunct="0">
              <a:defRPr sz="2000">
                <a:solidFill>
                  <a:srgbClr val="FFFFFF"/>
                </a:solidFill>
                <a:latin typeface="+mn-lt"/>
                <a:ea typeface="+mn-ea"/>
                <a:cs typeface="+mn-cs"/>
                <a:sym typeface="Helvetica Light"/>
              </a:defRPr>
            </a:pPr>
            <a:endParaRPr sz="1125" kern="0">
              <a:solidFill>
                <a:srgbClr val="FFFFFF"/>
              </a:solidFill>
              <a:latin typeface="Helvetica Light"/>
              <a:sym typeface="Helvetica Light"/>
            </a:endParaRPr>
          </a:p>
        </p:txBody>
      </p:sp>
    </p:spTree>
    <p:extLst>
      <p:ext uri="{BB962C8B-B14F-4D97-AF65-F5344CB8AC3E}">
        <p14:creationId xmlns:p14="http://schemas.microsoft.com/office/powerpoint/2010/main" val="2181522741"/>
      </p:ext>
    </p:extLst>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9" presetClass="entr" fill="hold" grpId="0" nodeType="clickEffect">
                                  <p:stCondLst>
                                    <p:cond delay="0"/>
                                  </p:stCondLst>
                                  <p:iterate>
                                    <p:tmAbs val="0"/>
                                  </p:iterate>
                                  <p:childTnLst>
                                    <p:set>
                                      <p:cBhvr>
                                        <p:cTn id="6" fill="hold"/>
                                        <p:tgtEl>
                                          <p:spTgt spid="752"/>
                                        </p:tgtEl>
                                        <p:attrNameLst>
                                          <p:attrName>style.visibility</p:attrName>
                                        </p:attrNameLst>
                                      </p:cBhvr>
                                      <p:to>
                                        <p:strVal val="visible"/>
                                      </p:to>
                                    </p:set>
                                    <p:animEffect transition="in" filter="dissolve">
                                      <p:cBhvr>
                                        <p:cTn id="7" dur="499"/>
                                        <p:tgtEl>
                                          <p:spTgt spid="752"/>
                                        </p:tgtEl>
                                      </p:cBhvr>
                                    </p:animEffect>
                                  </p:childTnLst>
                                </p:cTn>
                              </p:par>
                            </p:childTnLst>
                          </p:cTn>
                        </p:par>
                        <p:par>
                          <p:cTn id="8" fill="hold">
                            <p:stCondLst>
                              <p:cond delay="499"/>
                            </p:stCondLst>
                            <p:childTnLst>
                              <p:par>
                                <p:cTn id="9" presetID="9" presetClass="entr" fill="hold" grpId="0" nodeType="afterEffect">
                                  <p:stCondLst>
                                    <p:cond delay="0"/>
                                  </p:stCondLst>
                                  <p:iterate>
                                    <p:tmAbs val="0"/>
                                  </p:iterate>
                                  <p:childTnLst>
                                    <p:set>
                                      <p:cBhvr>
                                        <p:cTn id="10" fill="hold"/>
                                        <p:tgtEl>
                                          <p:spTgt spid="761"/>
                                        </p:tgtEl>
                                        <p:attrNameLst>
                                          <p:attrName>style.visibility</p:attrName>
                                        </p:attrNameLst>
                                      </p:cBhvr>
                                      <p:to>
                                        <p:strVal val="visible"/>
                                      </p:to>
                                    </p:set>
                                    <p:animEffect transition="in" filter="dissolve">
                                      <p:cBhvr>
                                        <p:cTn id="11" dur="499"/>
                                        <p:tgtEl>
                                          <p:spTgt spid="761"/>
                                        </p:tgtEl>
                                      </p:cBhvr>
                                    </p:animEffect>
                                  </p:childTnLst>
                                </p:cTn>
                              </p:par>
                            </p:childTnLst>
                          </p:cTn>
                        </p:par>
                        <p:par>
                          <p:cTn id="12" fill="hold">
                            <p:stCondLst>
                              <p:cond delay="998"/>
                            </p:stCondLst>
                            <p:childTnLst>
                              <p:par>
                                <p:cTn id="13" presetID="9" presetClass="entr" fill="hold" grpId="0" nodeType="afterEffect">
                                  <p:stCondLst>
                                    <p:cond delay="0"/>
                                  </p:stCondLst>
                                  <p:iterate>
                                    <p:tmAbs val="0"/>
                                  </p:iterate>
                                  <p:childTnLst>
                                    <p:set>
                                      <p:cBhvr>
                                        <p:cTn id="14" fill="hold"/>
                                        <p:tgtEl>
                                          <p:spTgt spid="766"/>
                                        </p:tgtEl>
                                        <p:attrNameLst>
                                          <p:attrName>style.visibility</p:attrName>
                                        </p:attrNameLst>
                                      </p:cBhvr>
                                      <p:to>
                                        <p:strVal val="visible"/>
                                      </p:to>
                                    </p:set>
                                    <p:animEffect transition="in" filter="dissolve">
                                      <p:cBhvr>
                                        <p:cTn id="15" dur="499"/>
                                        <p:tgtEl>
                                          <p:spTgt spid="766"/>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fill="hold" grpId="0" nodeType="clickEffect">
                                  <p:stCondLst>
                                    <p:cond delay="0"/>
                                  </p:stCondLst>
                                  <p:iterate>
                                    <p:tmAbs val="0"/>
                                  </p:iterate>
                                  <p:childTnLst>
                                    <p:set>
                                      <p:cBhvr>
                                        <p:cTn id="19" fill="hold"/>
                                        <p:tgtEl>
                                          <p:spTgt spid="743"/>
                                        </p:tgtEl>
                                        <p:attrNameLst>
                                          <p:attrName>style.visibility</p:attrName>
                                        </p:attrNameLst>
                                      </p:cBhvr>
                                      <p:to>
                                        <p:strVal val="visible"/>
                                      </p:to>
                                    </p:set>
                                    <p:animEffect transition="in" filter="dissolve">
                                      <p:cBhvr>
                                        <p:cTn id="20" dur="499"/>
                                        <p:tgtEl>
                                          <p:spTgt spid="743"/>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fill="hold" grpId="0" nodeType="clickEffect">
                                  <p:stCondLst>
                                    <p:cond delay="0"/>
                                  </p:stCondLst>
                                  <p:iterate>
                                    <p:tmAbs val="0"/>
                                  </p:iterate>
                                  <p:childTnLst>
                                    <p:set>
                                      <p:cBhvr>
                                        <p:cTn id="24" fill="hold"/>
                                        <p:tgtEl>
                                          <p:spTgt spid="753"/>
                                        </p:tgtEl>
                                        <p:attrNameLst>
                                          <p:attrName>style.visibility</p:attrName>
                                        </p:attrNameLst>
                                      </p:cBhvr>
                                      <p:to>
                                        <p:strVal val="visible"/>
                                      </p:to>
                                    </p:set>
                                    <p:animEffect transition="in" filter="dissolve">
                                      <p:cBhvr>
                                        <p:cTn id="25" dur="499"/>
                                        <p:tgtEl>
                                          <p:spTgt spid="753"/>
                                        </p:tgtEl>
                                      </p:cBhvr>
                                    </p:animEffect>
                                  </p:childTnLst>
                                </p:cTn>
                              </p:par>
                            </p:childTnLst>
                          </p:cTn>
                        </p:par>
                        <p:par>
                          <p:cTn id="26" fill="hold">
                            <p:stCondLst>
                              <p:cond delay="499"/>
                            </p:stCondLst>
                            <p:childTnLst>
                              <p:par>
                                <p:cTn id="27" presetID="9" presetClass="entr" fill="hold" grpId="0" nodeType="afterEffect">
                                  <p:stCondLst>
                                    <p:cond delay="0"/>
                                  </p:stCondLst>
                                  <p:iterate>
                                    <p:tmAbs val="0"/>
                                  </p:iterate>
                                  <p:childTnLst>
                                    <p:set>
                                      <p:cBhvr>
                                        <p:cTn id="28" fill="hold"/>
                                        <p:tgtEl>
                                          <p:spTgt spid="767"/>
                                        </p:tgtEl>
                                        <p:attrNameLst>
                                          <p:attrName>style.visibility</p:attrName>
                                        </p:attrNameLst>
                                      </p:cBhvr>
                                      <p:to>
                                        <p:strVal val="visible"/>
                                      </p:to>
                                    </p:set>
                                    <p:animEffect transition="in" filter="dissolve">
                                      <p:cBhvr>
                                        <p:cTn id="29" dur="499"/>
                                        <p:tgtEl>
                                          <p:spTgt spid="767"/>
                                        </p:tgtEl>
                                      </p:cBhvr>
                                    </p:animEffect>
                                  </p:childTnLst>
                                </p:cTn>
                              </p:par>
                            </p:childTnLst>
                          </p:cTn>
                        </p:par>
                        <p:par>
                          <p:cTn id="30" fill="hold">
                            <p:stCondLst>
                              <p:cond delay="998"/>
                            </p:stCondLst>
                            <p:childTnLst>
                              <p:par>
                                <p:cTn id="31" presetID="9" presetClass="entr" fill="hold" grpId="0" nodeType="afterEffect">
                                  <p:stCondLst>
                                    <p:cond delay="0"/>
                                  </p:stCondLst>
                                  <p:iterate>
                                    <p:tmAbs val="0"/>
                                  </p:iterate>
                                  <p:childTnLst>
                                    <p:set>
                                      <p:cBhvr>
                                        <p:cTn id="32" fill="hold"/>
                                        <p:tgtEl>
                                          <p:spTgt spid="756"/>
                                        </p:tgtEl>
                                        <p:attrNameLst>
                                          <p:attrName>style.visibility</p:attrName>
                                        </p:attrNameLst>
                                      </p:cBhvr>
                                      <p:to>
                                        <p:strVal val="visible"/>
                                      </p:to>
                                    </p:set>
                                    <p:animEffect transition="in" filter="dissolve">
                                      <p:cBhvr>
                                        <p:cTn id="33" dur="499"/>
                                        <p:tgtEl>
                                          <p:spTgt spid="756"/>
                                        </p:tgtEl>
                                      </p:cBhvr>
                                    </p:animEffect>
                                  </p:childTnLst>
                                </p:cTn>
                              </p:par>
                            </p:childTnLst>
                          </p:cTn>
                        </p:par>
                      </p:childTnLst>
                    </p:cTn>
                  </p:par>
                  <p:par>
                    <p:cTn id="34" fill="hold">
                      <p:stCondLst>
                        <p:cond delay="indefinite"/>
                      </p:stCondLst>
                      <p:childTnLst>
                        <p:par>
                          <p:cTn id="35" fill="hold">
                            <p:stCondLst>
                              <p:cond delay="0"/>
                            </p:stCondLst>
                            <p:childTnLst>
                              <p:par>
                                <p:cTn id="36" presetID="9" presetClass="exit" fill="hold" grpId="1" nodeType="clickEffect">
                                  <p:stCondLst>
                                    <p:cond delay="0"/>
                                  </p:stCondLst>
                                  <p:iterate>
                                    <p:tmAbs val="0"/>
                                  </p:iterate>
                                  <p:childTnLst>
                                    <p:animEffect transition="out" filter="dissolve">
                                      <p:cBhvr>
                                        <p:cTn id="37" dur="499" fill="hold"/>
                                        <p:tgtEl>
                                          <p:spTgt spid="767"/>
                                        </p:tgtEl>
                                      </p:cBhvr>
                                    </p:animEffect>
                                    <p:set>
                                      <p:cBhvr>
                                        <p:cTn id="38" fill="hold">
                                          <p:stCondLst>
                                            <p:cond delay="498"/>
                                          </p:stCondLst>
                                        </p:cTn>
                                        <p:tgtEl>
                                          <p:spTgt spid="767"/>
                                        </p:tgtEl>
                                        <p:attrNameLst>
                                          <p:attrName>style.visibility</p:attrName>
                                        </p:attrNameLst>
                                      </p:cBhvr>
                                      <p:to>
                                        <p:strVal val="hidden"/>
                                      </p:to>
                                    </p:set>
                                  </p:childTnLst>
                                </p:cTn>
                              </p:par>
                            </p:childTnLst>
                          </p:cTn>
                        </p:par>
                        <p:par>
                          <p:cTn id="39" fill="hold">
                            <p:stCondLst>
                              <p:cond delay="499"/>
                            </p:stCondLst>
                            <p:childTnLst>
                              <p:par>
                                <p:cTn id="40" presetID="9" presetClass="entr" fill="hold" grpId="0" nodeType="afterEffect">
                                  <p:stCondLst>
                                    <p:cond delay="0"/>
                                  </p:stCondLst>
                                  <p:iterate>
                                    <p:tmAbs val="0"/>
                                  </p:iterate>
                                  <p:childTnLst>
                                    <p:set>
                                      <p:cBhvr>
                                        <p:cTn id="41" fill="hold"/>
                                        <p:tgtEl>
                                          <p:spTgt spid="755"/>
                                        </p:tgtEl>
                                        <p:attrNameLst>
                                          <p:attrName>style.visibility</p:attrName>
                                        </p:attrNameLst>
                                      </p:cBhvr>
                                      <p:to>
                                        <p:strVal val="visible"/>
                                      </p:to>
                                    </p:set>
                                    <p:animEffect transition="in" filter="dissolve">
                                      <p:cBhvr>
                                        <p:cTn id="42" dur="499"/>
                                        <p:tgtEl>
                                          <p:spTgt spid="755"/>
                                        </p:tgtEl>
                                      </p:cBhvr>
                                    </p:animEffect>
                                  </p:childTnLst>
                                </p:cTn>
                              </p:par>
                            </p:childTnLst>
                          </p:cTn>
                        </p:par>
                        <p:par>
                          <p:cTn id="43" fill="hold">
                            <p:stCondLst>
                              <p:cond delay="998"/>
                            </p:stCondLst>
                            <p:childTnLst>
                              <p:par>
                                <p:cTn id="44" presetID="9" presetClass="entr" fill="hold" grpId="0" nodeType="afterEffect">
                                  <p:stCondLst>
                                    <p:cond delay="0"/>
                                  </p:stCondLst>
                                  <p:iterate>
                                    <p:tmAbs val="0"/>
                                  </p:iterate>
                                  <p:childTnLst>
                                    <p:set>
                                      <p:cBhvr>
                                        <p:cTn id="45" fill="hold"/>
                                        <p:tgtEl>
                                          <p:spTgt spid="754"/>
                                        </p:tgtEl>
                                        <p:attrNameLst>
                                          <p:attrName>style.visibility</p:attrName>
                                        </p:attrNameLst>
                                      </p:cBhvr>
                                      <p:to>
                                        <p:strVal val="visible"/>
                                      </p:to>
                                    </p:set>
                                    <p:animEffect transition="in" filter="dissolve">
                                      <p:cBhvr>
                                        <p:cTn id="46" dur="499"/>
                                        <p:tgtEl>
                                          <p:spTgt spid="754"/>
                                        </p:tgtEl>
                                      </p:cBhvr>
                                    </p:animEffect>
                                  </p:childTnLst>
                                </p:cTn>
                              </p:par>
                            </p:childTnLst>
                          </p:cTn>
                        </p:par>
                      </p:childTnLst>
                    </p:cTn>
                  </p:par>
                  <p:par>
                    <p:cTn id="47" fill="hold">
                      <p:stCondLst>
                        <p:cond delay="indefinite"/>
                      </p:stCondLst>
                      <p:childTnLst>
                        <p:par>
                          <p:cTn id="48" fill="hold">
                            <p:stCondLst>
                              <p:cond delay="0"/>
                            </p:stCondLst>
                            <p:childTnLst>
                              <p:par>
                                <p:cTn id="49" presetID="9" presetClass="entr" fill="hold" grpId="0" nodeType="clickEffect">
                                  <p:stCondLst>
                                    <p:cond delay="0"/>
                                  </p:stCondLst>
                                  <p:iterate>
                                    <p:tmAbs val="0"/>
                                  </p:iterate>
                                  <p:childTnLst>
                                    <p:set>
                                      <p:cBhvr>
                                        <p:cTn id="50" fill="hold"/>
                                        <p:tgtEl>
                                          <p:spTgt spid="726"/>
                                        </p:tgtEl>
                                        <p:attrNameLst>
                                          <p:attrName>style.visibility</p:attrName>
                                        </p:attrNameLst>
                                      </p:cBhvr>
                                      <p:to>
                                        <p:strVal val="visible"/>
                                      </p:to>
                                    </p:set>
                                    <p:animEffect transition="in" filter="dissolve">
                                      <p:cBhvr>
                                        <p:cTn id="51" dur="499"/>
                                        <p:tgtEl>
                                          <p:spTgt spid="7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6" grpId="0" animBg="1" advAuto="0"/>
      <p:bldP spid="743" grpId="0" animBg="1" advAuto="0"/>
      <p:bldP spid="752" grpId="0" animBg="1" advAuto="0"/>
      <p:bldP spid="753" grpId="0" animBg="1" advAuto="0"/>
      <p:bldP spid="754" grpId="0" animBg="1" advAuto="0"/>
      <p:bldP spid="755" grpId="0" animBg="1" advAuto="0"/>
      <p:bldP spid="756" grpId="0" animBg="1" advAuto="0"/>
      <p:bldP spid="761" grpId="0" animBg="1" advAuto="0"/>
      <p:bldP spid="766" grpId="0" animBg="1" advAuto="0"/>
      <p:bldP spid="767" grpId="0" animBg="1" advAuto="0"/>
      <p:bldP spid="767" grpId="1" animBg="1" advAuto="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316416" y="5067933"/>
            <a:ext cx="648072" cy="273844"/>
          </a:xfrm>
        </p:spPr>
        <p:txBody>
          <a:bodyPr/>
          <a:lstStyle/>
          <a:p>
            <a:r>
              <a:rPr lang="en-US" altLang="zh-CN" sz="1800" dirty="0">
                <a:solidFill>
                  <a:srgbClr val="000000"/>
                </a:solidFill>
                <a:latin typeface="Century Gothic"/>
                <a:ea typeface="微软雅黑"/>
              </a:rPr>
              <a:t>3</a:t>
            </a:r>
            <a:endParaRPr lang="zh-CN" altLang="en-US" sz="1800" dirty="0">
              <a:solidFill>
                <a:srgbClr val="000000"/>
              </a:solidFill>
              <a:latin typeface="Century Gothic"/>
              <a:ea typeface="微软雅黑"/>
            </a:endParaRPr>
          </a:p>
        </p:txBody>
      </p:sp>
      <p:sp>
        <p:nvSpPr>
          <p:cNvPr id="3" name="标题 1"/>
          <p:cNvSpPr>
            <a:spLocks noGrp="1"/>
          </p:cNvSpPr>
          <p:nvPr>
            <p:ph type="title"/>
          </p:nvPr>
        </p:nvSpPr>
        <p:spPr>
          <a:xfrm>
            <a:off x="287338" y="285751"/>
            <a:ext cx="8856662" cy="1063229"/>
          </a:xfrm>
        </p:spPr>
        <p:txBody>
          <a:bodyPr>
            <a:normAutofit/>
          </a:bodyPr>
          <a:lstStyle/>
          <a:p>
            <a:pPr algn="l">
              <a:defRPr/>
            </a:pPr>
            <a:r>
              <a:rPr lang="en-US" altLang="zh-TW" sz="3600" dirty="0">
                <a:effectLst>
                  <a:outerShdw blurRad="38100" dist="38100" dir="2700000" algn="tl">
                    <a:srgbClr val="C0C0C0"/>
                  </a:outerShdw>
                </a:effectLst>
                <a:latin typeface="+mn-lt"/>
              </a:rPr>
              <a:t>Meltdown</a:t>
            </a:r>
            <a:endParaRPr lang="zh-TW" altLang="en-US" sz="3600" baseline="30000" dirty="0">
              <a:solidFill>
                <a:srgbClr val="FF0066"/>
              </a:solidFill>
              <a:latin typeface="+mn-lt"/>
            </a:endParaRPr>
          </a:p>
        </p:txBody>
      </p:sp>
      <p:sp>
        <p:nvSpPr>
          <p:cNvPr id="7" name="文本框 6"/>
          <p:cNvSpPr txBox="1"/>
          <p:nvPr/>
        </p:nvSpPr>
        <p:spPr>
          <a:xfrm>
            <a:off x="1636788" y="2087283"/>
            <a:ext cx="1142163" cy="307777"/>
          </a:xfrm>
          <a:prstGeom prst="rect">
            <a:avLst/>
          </a:prstGeom>
          <a:noFill/>
        </p:spPr>
        <p:txBody>
          <a:bodyPr wrap="square" rtlCol="0">
            <a:spAutoFit/>
          </a:bodyPr>
          <a:lstStyle/>
          <a:p>
            <a:r>
              <a:rPr kumimoji="1" lang="en-US" altLang="zh-CN" sz="1400" b="1" dirty="0">
                <a:solidFill>
                  <a:srgbClr val="FF0066"/>
                </a:solidFill>
                <a:latin typeface="Century Gothic"/>
                <a:ea typeface="DengXian" charset="-122"/>
                <a:cs typeface="DengXian" charset="-122"/>
              </a:rPr>
              <a:t>key </a:t>
            </a:r>
            <a:r>
              <a:rPr kumimoji="1" lang="en-US" altLang="zh-CN" sz="1400" b="1" dirty="0">
                <a:solidFill>
                  <a:srgbClr val="000000"/>
                </a:solidFill>
                <a:latin typeface="Century Gothic"/>
                <a:ea typeface="DengXian" charset="-122"/>
                <a:cs typeface="DengXian" charset="-122"/>
              </a:rPr>
              <a:t>= 0x01</a:t>
            </a:r>
          </a:p>
        </p:txBody>
      </p:sp>
      <p:sp>
        <p:nvSpPr>
          <p:cNvPr id="8" name="文本框 7"/>
          <p:cNvSpPr txBox="1"/>
          <p:nvPr/>
        </p:nvSpPr>
        <p:spPr>
          <a:xfrm>
            <a:off x="-24648" y="2926284"/>
            <a:ext cx="852232" cy="276999"/>
          </a:xfrm>
          <a:prstGeom prst="rect">
            <a:avLst/>
          </a:prstGeom>
          <a:noFill/>
        </p:spPr>
        <p:txBody>
          <a:bodyPr wrap="square" rtlCol="0">
            <a:spAutoFit/>
          </a:bodyPr>
          <a:lstStyle/>
          <a:p>
            <a:pPr algn="ctr"/>
            <a:r>
              <a:rPr kumimoji="1" lang="en-US" altLang="zh-CN" sz="1200" b="1" dirty="0">
                <a:solidFill>
                  <a:srgbClr val="000000"/>
                </a:solidFill>
                <a:latin typeface="Century Gothic"/>
                <a:ea typeface="DengXian" charset="-122"/>
                <a:cs typeface="DengXian" charset="-122"/>
              </a:rPr>
              <a:t>Kernel</a:t>
            </a:r>
            <a:endParaRPr kumimoji="1" lang="zh-CN" altLang="en-US" b="1" dirty="0">
              <a:solidFill>
                <a:srgbClr val="000000"/>
              </a:solidFill>
              <a:latin typeface="Century Gothic"/>
              <a:ea typeface="DengXian" charset="-122"/>
              <a:cs typeface="DengXian" charset="-122"/>
            </a:endParaRPr>
          </a:p>
        </p:txBody>
      </p:sp>
      <p:sp>
        <p:nvSpPr>
          <p:cNvPr id="9" name="文本框 8"/>
          <p:cNvSpPr txBox="1"/>
          <p:nvPr/>
        </p:nvSpPr>
        <p:spPr>
          <a:xfrm>
            <a:off x="33478" y="3326117"/>
            <a:ext cx="586684" cy="276999"/>
          </a:xfrm>
          <a:prstGeom prst="rect">
            <a:avLst/>
          </a:prstGeom>
          <a:noFill/>
        </p:spPr>
        <p:txBody>
          <a:bodyPr wrap="square" rtlCol="0">
            <a:spAutoFit/>
          </a:bodyPr>
          <a:lstStyle/>
          <a:p>
            <a:pPr algn="ctr"/>
            <a:r>
              <a:rPr kumimoji="1" lang="en-US" altLang="zh-CN" sz="1200" b="1" dirty="0">
                <a:solidFill>
                  <a:srgbClr val="000000"/>
                </a:solidFill>
                <a:latin typeface="Century Gothic"/>
                <a:ea typeface="DengXian" charset="-122"/>
                <a:cs typeface="DengXian" charset="-122"/>
              </a:rPr>
              <a:t>User</a:t>
            </a:r>
            <a:endParaRPr kumimoji="1" lang="zh-CN" altLang="en-US" b="1" dirty="0">
              <a:solidFill>
                <a:srgbClr val="000000"/>
              </a:solidFill>
              <a:latin typeface="Century Gothic"/>
              <a:ea typeface="DengXian" charset="-122"/>
              <a:cs typeface="DengXian" charset="-122"/>
            </a:endParaRPr>
          </a:p>
        </p:txBody>
      </p:sp>
      <p:cxnSp>
        <p:nvCxnSpPr>
          <p:cNvPr id="10" name="直线连接符 9"/>
          <p:cNvCxnSpPr/>
          <p:nvPr/>
        </p:nvCxnSpPr>
        <p:spPr>
          <a:xfrm>
            <a:off x="398828" y="3267561"/>
            <a:ext cx="2661686" cy="0"/>
          </a:xfrm>
          <a:prstGeom prst="line">
            <a:avLst/>
          </a:prstGeom>
          <a:ln>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692170" y="2656518"/>
            <a:ext cx="2288444" cy="523220"/>
          </a:xfrm>
          <a:prstGeom prst="rect">
            <a:avLst/>
          </a:prstGeom>
          <a:solidFill>
            <a:schemeClr val="bg1"/>
          </a:solidFill>
        </p:spPr>
        <p:txBody>
          <a:bodyPr wrap="square" rtlCol="0">
            <a:spAutoFit/>
          </a:bodyPr>
          <a:lstStyle/>
          <a:p>
            <a:pPr algn="ctr"/>
            <a:r>
              <a:rPr kumimoji="1" lang="en-US" altLang="zh-CN" sz="1400" dirty="0">
                <a:solidFill>
                  <a:srgbClr val="000000"/>
                </a:solidFill>
                <a:latin typeface="Century Gothic"/>
                <a:ea typeface="DengXian" charset="-122"/>
                <a:cs typeface="DengXian" charset="-122"/>
              </a:rPr>
              <a:t>Mapped with </a:t>
            </a:r>
            <a:r>
              <a:rPr kumimoji="1" lang="en-US" altLang="zh-CN" sz="1400" b="1" dirty="0">
                <a:solidFill>
                  <a:srgbClr val="FF0066"/>
                </a:solidFill>
                <a:latin typeface="Century Gothic"/>
                <a:ea typeface="DengXian" charset="-122"/>
                <a:cs typeface="DengXian" charset="-122"/>
              </a:rPr>
              <a:t>kernel privilege</a:t>
            </a:r>
            <a:r>
              <a:rPr kumimoji="1" lang="en-US" altLang="zh-CN" sz="1400" dirty="0">
                <a:solidFill>
                  <a:srgbClr val="000000"/>
                </a:solidFill>
                <a:latin typeface="Century Gothic"/>
                <a:ea typeface="DengXian" charset="-122"/>
                <a:cs typeface="DengXian" charset="-122"/>
              </a:rPr>
              <a:t> in page table</a:t>
            </a:r>
            <a:endParaRPr kumimoji="1" lang="zh-CN" altLang="en-US" sz="2000" dirty="0">
              <a:solidFill>
                <a:srgbClr val="000000"/>
              </a:solidFill>
              <a:latin typeface="Century Gothic"/>
              <a:ea typeface="DengXian" charset="-122"/>
              <a:cs typeface="DengXian" charset="-122"/>
            </a:endParaRPr>
          </a:p>
        </p:txBody>
      </p:sp>
      <p:pic>
        <p:nvPicPr>
          <p:cNvPr id="12" name="图片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2351" y="1648750"/>
            <a:ext cx="622489" cy="921225"/>
          </a:xfrm>
          <a:prstGeom prst="rect">
            <a:avLst/>
          </a:prstGeom>
        </p:spPr>
      </p:pic>
      <p:pic>
        <p:nvPicPr>
          <p:cNvPr id="13" name="图片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0477" y="3505573"/>
            <a:ext cx="1228903" cy="1228903"/>
          </a:xfrm>
          <a:prstGeom prst="rect">
            <a:avLst/>
          </a:prstGeom>
        </p:spPr>
      </p:pic>
      <p:sp>
        <p:nvSpPr>
          <p:cNvPr id="14" name="文本框 13"/>
          <p:cNvSpPr txBox="1"/>
          <p:nvPr/>
        </p:nvSpPr>
        <p:spPr>
          <a:xfrm>
            <a:off x="1636787" y="3837890"/>
            <a:ext cx="1371358" cy="307777"/>
          </a:xfrm>
          <a:prstGeom prst="rect">
            <a:avLst/>
          </a:prstGeom>
          <a:noFill/>
        </p:spPr>
        <p:txBody>
          <a:bodyPr wrap="square" rtlCol="0">
            <a:spAutoFit/>
          </a:bodyPr>
          <a:lstStyle/>
          <a:p>
            <a:r>
              <a:rPr kumimoji="1" lang="en-US" altLang="zh-CN" sz="1400" dirty="0">
                <a:solidFill>
                  <a:srgbClr val="000000"/>
                </a:solidFill>
                <a:latin typeface="Century Gothic"/>
                <a:ea typeface="DengXian" charset="-122"/>
                <a:cs typeface="DengXian" charset="-122"/>
              </a:rPr>
              <a:t>Access</a:t>
            </a:r>
            <a:r>
              <a:rPr kumimoji="1" lang="en-US" altLang="zh-CN" sz="1400" b="1" dirty="0">
                <a:solidFill>
                  <a:srgbClr val="000000"/>
                </a:solidFill>
                <a:latin typeface="Century Gothic"/>
                <a:ea typeface="DengXian" charset="-122"/>
                <a:cs typeface="DengXian" charset="-122"/>
              </a:rPr>
              <a:t> </a:t>
            </a:r>
            <a:r>
              <a:rPr kumimoji="1" lang="en-US" altLang="zh-CN" sz="1400" b="1" dirty="0">
                <a:solidFill>
                  <a:srgbClr val="FF0066"/>
                </a:solidFill>
                <a:latin typeface="Century Gothic"/>
                <a:ea typeface="DengXian" charset="-122"/>
                <a:cs typeface="DengXian" charset="-122"/>
              </a:rPr>
              <a:t>key</a:t>
            </a:r>
          </a:p>
        </p:txBody>
      </p:sp>
      <p:sp>
        <p:nvSpPr>
          <p:cNvPr id="15" name="文本框 14"/>
          <p:cNvSpPr txBox="1"/>
          <p:nvPr/>
        </p:nvSpPr>
        <p:spPr>
          <a:xfrm>
            <a:off x="582580" y="4411861"/>
            <a:ext cx="2693276" cy="369332"/>
          </a:xfrm>
          <a:prstGeom prst="rect">
            <a:avLst/>
          </a:prstGeom>
          <a:solidFill>
            <a:schemeClr val="bg1"/>
          </a:solidFill>
        </p:spPr>
        <p:txBody>
          <a:bodyPr wrap="square" rtlCol="0">
            <a:spAutoFit/>
          </a:bodyPr>
          <a:lstStyle/>
          <a:p>
            <a:pPr algn="ctr"/>
            <a:r>
              <a:rPr kumimoji="1" lang="en-US" altLang="zh-CN" dirty="0">
                <a:solidFill>
                  <a:srgbClr val="FF0066"/>
                </a:solidFill>
                <a:latin typeface="Century Gothic"/>
                <a:ea typeface="DengXian" charset="-122"/>
                <a:cs typeface="DengXian" charset="-122"/>
              </a:rPr>
              <a:t>Permission Error!</a:t>
            </a:r>
            <a:endParaRPr kumimoji="1" lang="zh-CN" altLang="en-US" sz="2800" dirty="0">
              <a:solidFill>
                <a:srgbClr val="FF0066"/>
              </a:solidFill>
              <a:latin typeface="Century Gothic"/>
              <a:ea typeface="DengXian" charset="-122"/>
              <a:cs typeface="DengXian" charset="-122"/>
            </a:endParaRPr>
          </a:p>
        </p:txBody>
      </p:sp>
    </p:spTree>
    <p:extLst>
      <p:ext uri="{BB962C8B-B14F-4D97-AF65-F5344CB8AC3E}">
        <p14:creationId xmlns:p14="http://schemas.microsoft.com/office/powerpoint/2010/main" val="3395434427"/>
      </p:ext>
    </p:extLst>
  </p:cSld>
  <p:clrMapOvr>
    <a:masterClrMapping/>
  </p:clrMapOvr>
  <mc:AlternateContent xmlns:mc="http://schemas.openxmlformats.org/markup-compatibility/2006" xmlns:p14="http://schemas.microsoft.com/office/powerpoint/2010/main">
    <mc:Choice Requires="p14">
      <p:transition spd="slow" p14:dur="2000" advTm="23980"/>
    </mc:Choice>
    <mc:Fallback xmlns="">
      <p:transition spd="slow" advTm="2398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316416" y="5067933"/>
            <a:ext cx="648072" cy="273844"/>
          </a:xfrm>
        </p:spPr>
        <p:txBody>
          <a:bodyPr/>
          <a:lstStyle/>
          <a:p>
            <a:r>
              <a:rPr lang="en-US" altLang="zh-CN" sz="1800" dirty="0">
                <a:solidFill>
                  <a:srgbClr val="000000"/>
                </a:solidFill>
                <a:latin typeface="Century Gothic"/>
                <a:ea typeface="微软雅黑"/>
              </a:rPr>
              <a:t>3</a:t>
            </a:r>
            <a:endParaRPr lang="zh-CN" altLang="en-US" sz="1800" dirty="0">
              <a:solidFill>
                <a:srgbClr val="000000"/>
              </a:solidFill>
              <a:latin typeface="Century Gothic"/>
              <a:ea typeface="微软雅黑"/>
            </a:endParaRPr>
          </a:p>
        </p:txBody>
      </p:sp>
      <p:sp>
        <p:nvSpPr>
          <p:cNvPr id="3" name="标题 1"/>
          <p:cNvSpPr>
            <a:spLocks noGrp="1"/>
          </p:cNvSpPr>
          <p:nvPr>
            <p:ph type="title"/>
          </p:nvPr>
        </p:nvSpPr>
        <p:spPr>
          <a:xfrm>
            <a:off x="287338" y="285751"/>
            <a:ext cx="8856662" cy="1063229"/>
          </a:xfrm>
        </p:spPr>
        <p:txBody>
          <a:bodyPr>
            <a:normAutofit/>
          </a:bodyPr>
          <a:lstStyle/>
          <a:p>
            <a:pPr algn="l">
              <a:defRPr/>
            </a:pPr>
            <a:r>
              <a:rPr lang="en-US" altLang="zh-TW" sz="3600" dirty="0">
                <a:effectLst>
                  <a:outerShdw blurRad="38100" dist="38100" dir="2700000" algn="tl">
                    <a:srgbClr val="C0C0C0"/>
                  </a:outerShdw>
                </a:effectLst>
                <a:latin typeface="+mn-lt"/>
              </a:rPr>
              <a:t>Meltdown</a:t>
            </a:r>
            <a:endParaRPr lang="zh-TW" altLang="en-US" sz="3600" baseline="30000" dirty="0">
              <a:solidFill>
                <a:srgbClr val="FF0066"/>
              </a:solidFill>
              <a:latin typeface="+mn-lt"/>
            </a:endParaRPr>
          </a:p>
        </p:txBody>
      </p:sp>
      <p:sp>
        <p:nvSpPr>
          <p:cNvPr id="7" name="文本框 6"/>
          <p:cNvSpPr txBox="1"/>
          <p:nvPr/>
        </p:nvSpPr>
        <p:spPr>
          <a:xfrm>
            <a:off x="1636788" y="2087283"/>
            <a:ext cx="1142163" cy="307777"/>
          </a:xfrm>
          <a:prstGeom prst="rect">
            <a:avLst/>
          </a:prstGeom>
          <a:noFill/>
        </p:spPr>
        <p:txBody>
          <a:bodyPr wrap="square" rtlCol="0">
            <a:spAutoFit/>
          </a:bodyPr>
          <a:lstStyle/>
          <a:p>
            <a:r>
              <a:rPr kumimoji="1" lang="en-US" altLang="zh-CN" sz="1400" b="1" dirty="0">
                <a:solidFill>
                  <a:srgbClr val="FF0066"/>
                </a:solidFill>
                <a:latin typeface="Century Gothic"/>
                <a:ea typeface="DengXian" charset="-122"/>
                <a:cs typeface="DengXian" charset="-122"/>
              </a:rPr>
              <a:t>key </a:t>
            </a:r>
            <a:r>
              <a:rPr kumimoji="1" lang="en-US" altLang="zh-CN" sz="1400" b="1" dirty="0">
                <a:solidFill>
                  <a:srgbClr val="000000"/>
                </a:solidFill>
                <a:latin typeface="Century Gothic"/>
                <a:ea typeface="DengXian" charset="-122"/>
                <a:cs typeface="DengXian" charset="-122"/>
              </a:rPr>
              <a:t>= 0x01</a:t>
            </a:r>
          </a:p>
        </p:txBody>
      </p:sp>
      <p:sp>
        <p:nvSpPr>
          <p:cNvPr id="8" name="文本框 7"/>
          <p:cNvSpPr txBox="1"/>
          <p:nvPr/>
        </p:nvSpPr>
        <p:spPr>
          <a:xfrm>
            <a:off x="-24648" y="2926284"/>
            <a:ext cx="852232" cy="276999"/>
          </a:xfrm>
          <a:prstGeom prst="rect">
            <a:avLst/>
          </a:prstGeom>
          <a:noFill/>
        </p:spPr>
        <p:txBody>
          <a:bodyPr wrap="square" rtlCol="0">
            <a:spAutoFit/>
          </a:bodyPr>
          <a:lstStyle/>
          <a:p>
            <a:pPr algn="ctr"/>
            <a:r>
              <a:rPr kumimoji="1" lang="en-US" altLang="zh-CN" sz="1200" b="1" dirty="0">
                <a:solidFill>
                  <a:srgbClr val="000000"/>
                </a:solidFill>
                <a:latin typeface="Century Gothic"/>
                <a:ea typeface="DengXian" charset="-122"/>
                <a:cs typeface="DengXian" charset="-122"/>
              </a:rPr>
              <a:t>Kernel</a:t>
            </a:r>
            <a:endParaRPr kumimoji="1" lang="zh-CN" altLang="en-US" b="1" dirty="0">
              <a:solidFill>
                <a:srgbClr val="000000"/>
              </a:solidFill>
              <a:latin typeface="Century Gothic"/>
              <a:ea typeface="DengXian" charset="-122"/>
              <a:cs typeface="DengXian" charset="-122"/>
            </a:endParaRPr>
          </a:p>
        </p:txBody>
      </p:sp>
      <p:sp>
        <p:nvSpPr>
          <p:cNvPr id="9" name="文本框 8"/>
          <p:cNvSpPr txBox="1"/>
          <p:nvPr/>
        </p:nvSpPr>
        <p:spPr>
          <a:xfrm>
            <a:off x="33478" y="3326117"/>
            <a:ext cx="586684" cy="276999"/>
          </a:xfrm>
          <a:prstGeom prst="rect">
            <a:avLst/>
          </a:prstGeom>
          <a:noFill/>
        </p:spPr>
        <p:txBody>
          <a:bodyPr wrap="square" rtlCol="0">
            <a:spAutoFit/>
          </a:bodyPr>
          <a:lstStyle/>
          <a:p>
            <a:pPr algn="ctr"/>
            <a:r>
              <a:rPr kumimoji="1" lang="en-US" altLang="zh-CN" sz="1200" b="1" dirty="0">
                <a:solidFill>
                  <a:srgbClr val="000000"/>
                </a:solidFill>
                <a:latin typeface="Century Gothic"/>
                <a:ea typeface="DengXian" charset="-122"/>
                <a:cs typeface="DengXian" charset="-122"/>
              </a:rPr>
              <a:t>User</a:t>
            </a:r>
            <a:endParaRPr kumimoji="1" lang="zh-CN" altLang="en-US" b="1" dirty="0">
              <a:solidFill>
                <a:srgbClr val="000000"/>
              </a:solidFill>
              <a:latin typeface="Century Gothic"/>
              <a:ea typeface="DengXian" charset="-122"/>
              <a:cs typeface="DengXian" charset="-122"/>
            </a:endParaRPr>
          </a:p>
        </p:txBody>
      </p:sp>
      <p:cxnSp>
        <p:nvCxnSpPr>
          <p:cNvPr id="10" name="直线连接符 9"/>
          <p:cNvCxnSpPr/>
          <p:nvPr/>
        </p:nvCxnSpPr>
        <p:spPr>
          <a:xfrm>
            <a:off x="398828" y="3267561"/>
            <a:ext cx="2661686" cy="0"/>
          </a:xfrm>
          <a:prstGeom prst="line">
            <a:avLst/>
          </a:prstGeom>
          <a:ln>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692170" y="2656518"/>
            <a:ext cx="2288444" cy="523220"/>
          </a:xfrm>
          <a:prstGeom prst="rect">
            <a:avLst/>
          </a:prstGeom>
          <a:solidFill>
            <a:schemeClr val="bg1"/>
          </a:solidFill>
        </p:spPr>
        <p:txBody>
          <a:bodyPr wrap="square" rtlCol="0">
            <a:spAutoFit/>
          </a:bodyPr>
          <a:lstStyle/>
          <a:p>
            <a:pPr algn="ctr"/>
            <a:r>
              <a:rPr kumimoji="1" lang="en-US" altLang="zh-CN" sz="1400" dirty="0">
                <a:solidFill>
                  <a:srgbClr val="000000"/>
                </a:solidFill>
                <a:latin typeface="Century Gothic"/>
                <a:ea typeface="DengXian" charset="-122"/>
                <a:cs typeface="DengXian" charset="-122"/>
              </a:rPr>
              <a:t>Mapped with </a:t>
            </a:r>
            <a:r>
              <a:rPr kumimoji="1" lang="en-US" altLang="zh-CN" sz="1400" b="1" dirty="0">
                <a:solidFill>
                  <a:srgbClr val="FF0066"/>
                </a:solidFill>
                <a:latin typeface="Century Gothic"/>
                <a:ea typeface="DengXian" charset="-122"/>
                <a:cs typeface="DengXian" charset="-122"/>
              </a:rPr>
              <a:t>kernel privilege</a:t>
            </a:r>
            <a:r>
              <a:rPr kumimoji="1" lang="en-US" altLang="zh-CN" sz="1400" dirty="0">
                <a:solidFill>
                  <a:srgbClr val="000000"/>
                </a:solidFill>
                <a:latin typeface="Century Gothic"/>
                <a:ea typeface="DengXian" charset="-122"/>
                <a:cs typeface="DengXian" charset="-122"/>
              </a:rPr>
              <a:t> in page table</a:t>
            </a:r>
            <a:endParaRPr kumimoji="1" lang="zh-CN" altLang="en-US" sz="2000" dirty="0">
              <a:solidFill>
                <a:srgbClr val="000000"/>
              </a:solidFill>
              <a:latin typeface="Century Gothic"/>
              <a:ea typeface="DengXian" charset="-122"/>
              <a:cs typeface="DengXian" charset="-122"/>
            </a:endParaRPr>
          </a:p>
        </p:txBody>
      </p:sp>
      <p:pic>
        <p:nvPicPr>
          <p:cNvPr id="12" name="图片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2351" y="1648750"/>
            <a:ext cx="622489" cy="921225"/>
          </a:xfrm>
          <a:prstGeom prst="rect">
            <a:avLst/>
          </a:prstGeom>
        </p:spPr>
      </p:pic>
      <p:pic>
        <p:nvPicPr>
          <p:cNvPr id="16" name="图片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1940" y="3612682"/>
            <a:ext cx="550779" cy="901003"/>
          </a:xfrm>
          <a:prstGeom prst="rect">
            <a:avLst/>
          </a:prstGeom>
        </p:spPr>
      </p:pic>
      <p:sp>
        <p:nvSpPr>
          <p:cNvPr id="17" name="文本框 16"/>
          <p:cNvSpPr txBox="1"/>
          <p:nvPr/>
        </p:nvSpPr>
        <p:spPr>
          <a:xfrm>
            <a:off x="1630074" y="3886013"/>
            <a:ext cx="1142163" cy="30777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en-US" altLang="zh-CN" sz="1400" b="1" dirty="0">
                <a:solidFill>
                  <a:srgbClr val="000000"/>
                </a:solidFill>
                <a:latin typeface="Century Gothic"/>
                <a:ea typeface="DengXian" charset="-122"/>
                <a:cs typeface="DengXian" charset="-122"/>
              </a:rPr>
              <a:t>Meltdown</a:t>
            </a:r>
          </a:p>
        </p:txBody>
      </p:sp>
      <p:sp>
        <p:nvSpPr>
          <p:cNvPr id="18" name="文本框 17"/>
          <p:cNvSpPr txBox="1"/>
          <p:nvPr/>
        </p:nvSpPr>
        <p:spPr>
          <a:xfrm>
            <a:off x="489754" y="4387710"/>
            <a:ext cx="2693276" cy="369332"/>
          </a:xfrm>
          <a:prstGeom prst="rect">
            <a:avLst/>
          </a:prstGeom>
          <a:solidFill>
            <a:schemeClr val="bg1"/>
          </a:solidFill>
        </p:spPr>
        <p:txBody>
          <a:bodyPr wrap="square" rtlCol="0">
            <a:spAutoFit/>
          </a:bodyPr>
          <a:lstStyle/>
          <a:p>
            <a:pPr algn="ctr"/>
            <a:r>
              <a:rPr kumimoji="1" lang="en-US" altLang="zh-CN" dirty="0">
                <a:solidFill>
                  <a:srgbClr val="000000"/>
                </a:solidFill>
                <a:latin typeface="Century Gothic"/>
                <a:ea typeface="DengXian" charset="-122"/>
                <a:cs typeface="DengXian" charset="-122"/>
              </a:rPr>
              <a:t>Can access </a:t>
            </a:r>
            <a:r>
              <a:rPr kumimoji="1" lang="en-US" altLang="zh-CN" b="1" dirty="0">
                <a:solidFill>
                  <a:srgbClr val="FF0066"/>
                </a:solidFill>
                <a:latin typeface="Century Gothic"/>
                <a:ea typeface="DengXian" charset="-122"/>
                <a:cs typeface="DengXian" charset="-122"/>
              </a:rPr>
              <a:t>key</a:t>
            </a:r>
            <a:r>
              <a:rPr kumimoji="1" lang="en-US" altLang="zh-CN" dirty="0">
                <a:solidFill>
                  <a:srgbClr val="FF0066"/>
                </a:solidFill>
                <a:latin typeface="Century Gothic"/>
                <a:ea typeface="DengXian" charset="-122"/>
                <a:cs typeface="DengXian" charset="-122"/>
              </a:rPr>
              <a:t>!</a:t>
            </a:r>
            <a:endParaRPr kumimoji="1" lang="zh-CN" altLang="en-US" sz="2800" dirty="0">
              <a:solidFill>
                <a:srgbClr val="FF0066"/>
              </a:solidFill>
              <a:latin typeface="Century Gothic"/>
              <a:ea typeface="DengXian" charset="-122"/>
              <a:cs typeface="DengXian" charset="-122"/>
            </a:endParaRPr>
          </a:p>
        </p:txBody>
      </p:sp>
    </p:spTree>
    <p:extLst>
      <p:ext uri="{BB962C8B-B14F-4D97-AF65-F5344CB8AC3E}">
        <p14:creationId xmlns:p14="http://schemas.microsoft.com/office/powerpoint/2010/main" val="1268550176"/>
      </p:ext>
    </p:extLst>
  </p:cSld>
  <p:clrMapOvr>
    <a:masterClrMapping/>
  </p:clrMapOvr>
  <mc:AlternateContent xmlns:mc="http://schemas.openxmlformats.org/markup-compatibility/2006" xmlns:p14="http://schemas.microsoft.com/office/powerpoint/2010/main">
    <mc:Choice Requires="p14">
      <p:transition spd="slow" p14:dur="2000" advTm="23980"/>
    </mc:Choice>
    <mc:Fallback xmlns="">
      <p:transition spd="slow" advTm="2398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剪去单角的矩形 15"/>
          <p:cNvSpPr/>
          <p:nvPr/>
        </p:nvSpPr>
        <p:spPr>
          <a:xfrm>
            <a:off x="3595483" y="1366358"/>
            <a:ext cx="4091413" cy="2002178"/>
          </a:xfrm>
          <a:prstGeom prst="snip1Rect">
            <a:avLst>
              <a:gd name="adj" fmla="val 0"/>
            </a:avLst>
          </a:prstGeom>
          <a:solidFill>
            <a:schemeClr val="bg1"/>
          </a:solidFill>
          <a:ln w="15875">
            <a:solidFill>
              <a:schemeClr val="tx1"/>
            </a:solidFill>
            <a:prstDash val="dash"/>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FFFFFF"/>
              </a:solidFill>
              <a:latin typeface="Century Gothic"/>
              <a:ea typeface="Bangla MN" charset="0"/>
              <a:cs typeface="Bangla MN" charset="0"/>
            </a:endParaRPr>
          </a:p>
        </p:txBody>
      </p:sp>
      <p:sp>
        <p:nvSpPr>
          <p:cNvPr id="4" name="Slide Number Placeholder 3"/>
          <p:cNvSpPr>
            <a:spLocks noGrp="1"/>
          </p:cNvSpPr>
          <p:nvPr>
            <p:ph type="sldNum" sz="quarter" idx="12"/>
          </p:nvPr>
        </p:nvSpPr>
        <p:spPr>
          <a:xfrm>
            <a:off x="8316416" y="5067933"/>
            <a:ext cx="648072" cy="273844"/>
          </a:xfrm>
        </p:spPr>
        <p:txBody>
          <a:bodyPr/>
          <a:lstStyle/>
          <a:p>
            <a:r>
              <a:rPr lang="en-US" altLang="zh-CN" sz="1800" dirty="0">
                <a:solidFill>
                  <a:srgbClr val="000000"/>
                </a:solidFill>
                <a:latin typeface="Century Gothic"/>
                <a:ea typeface="微软雅黑"/>
              </a:rPr>
              <a:t>3</a:t>
            </a:r>
            <a:endParaRPr lang="zh-CN" altLang="en-US" sz="1800" dirty="0">
              <a:solidFill>
                <a:srgbClr val="000000"/>
              </a:solidFill>
              <a:latin typeface="Century Gothic"/>
              <a:ea typeface="微软雅黑"/>
            </a:endParaRPr>
          </a:p>
        </p:txBody>
      </p:sp>
      <p:sp>
        <p:nvSpPr>
          <p:cNvPr id="3" name="标题 1"/>
          <p:cNvSpPr>
            <a:spLocks noGrp="1"/>
          </p:cNvSpPr>
          <p:nvPr>
            <p:ph type="title"/>
          </p:nvPr>
        </p:nvSpPr>
        <p:spPr>
          <a:xfrm>
            <a:off x="287338" y="285751"/>
            <a:ext cx="8856662" cy="1063229"/>
          </a:xfrm>
        </p:spPr>
        <p:txBody>
          <a:bodyPr>
            <a:normAutofit/>
          </a:bodyPr>
          <a:lstStyle/>
          <a:p>
            <a:pPr algn="l">
              <a:defRPr/>
            </a:pPr>
            <a:r>
              <a:rPr lang="en-US" altLang="zh-TW" sz="3600" dirty="0">
                <a:effectLst>
                  <a:outerShdw blurRad="38100" dist="38100" dir="2700000" algn="tl">
                    <a:srgbClr val="C0C0C0"/>
                  </a:outerShdw>
                </a:effectLst>
                <a:latin typeface="+mn-lt"/>
              </a:rPr>
              <a:t>Meltdown</a:t>
            </a:r>
            <a:endParaRPr lang="zh-TW" altLang="en-US" sz="3600" baseline="30000" dirty="0">
              <a:solidFill>
                <a:srgbClr val="FF0066"/>
              </a:solidFill>
              <a:latin typeface="+mn-lt"/>
            </a:endParaRPr>
          </a:p>
        </p:txBody>
      </p:sp>
      <p:sp>
        <p:nvSpPr>
          <p:cNvPr id="7" name="文本框 6"/>
          <p:cNvSpPr txBox="1"/>
          <p:nvPr/>
        </p:nvSpPr>
        <p:spPr>
          <a:xfrm>
            <a:off x="1115617" y="4024761"/>
            <a:ext cx="1142163" cy="276999"/>
          </a:xfrm>
          <a:prstGeom prst="rect">
            <a:avLst/>
          </a:prstGeom>
          <a:noFill/>
        </p:spPr>
        <p:txBody>
          <a:bodyPr wrap="square" rtlCol="0">
            <a:spAutoFit/>
          </a:bodyPr>
          <a:lstStyle/>
          <a:p>
            <a:r>
              <a:rPr kumimoji="1" lang="en-US" altLang="zh-CN" sz="1200" b="1" dirty="0">
                <a:solidFill>
                  <a:srgbClr val="FF0066"/>
                </a:solidFill>
                <a:latin typeface="Century Gothic"/>
                <a:ea typeface="DengXian" charset="-122"/>
                <a:cs typeface="DengXian" charset="-122"/>
              </a:rPr>
              <a:t>key </a:t>
            </a:r>
            <a:r>
              <a:rPr kumimoji="1" lang="en-US" altLang="zh-CN" sz="1200" b="1" dirty="0">
                <a:solidFill>
                  <a:srgbClr val="000000"/>
                </a:solidFill>
                <a:latin typeface="Century Gothic"/>
                <a:ea typeface="DengXian" charset="-122"/>
                <a:cs typeface="DengXian" charset="-122"/>
              </a:rPr>
              <a:t>= 0x01</a:t>
            </a:r>
          </a:p>
        </p:txBody>
      </p:sp>
      <p:sp>
        <p:nvSpPr>
          <p:cNvPr id="8" name="文本框 7"/>
          <p:cNvSpPr txBox="1"/>
          <p:nvPr/>
        </p:nvSpPr>
        <p:spPr>
          <a:xfrm>
            <a:off x="32048" y="4184358"/>
            <a:ext cx="780224" cy="261610"/>
          </a:xfrm>
          <a:prstGeom prst="rect">
            <a:avLst/>
          </a:prstGeom>
          <a:noFill/>
        </p:spPr>
        <p:txBody>
          <a:bodyPr wrap="square" rtlCol="0">
            <a:spAutoFit/>
          </a:bodyPr>
          <a:lstStyle/>
          <a:p>
            <a:pPr algn="ctr"/>
            <a:r>
              <a:rPr kumimoji="1" lang="en-US" altLang="zh-CN" sz="1100" dirty="0">
                <a:solidFill>
                  <a:srgbClr val="000000"/>
                </a:solidFill>
                <a:latin typeface="Century Gothic"/>
                <a:ea typeface="DengXian" charset="-122"/>
                <a:cs typeface="DengXian" charset="-122"/>
              </a:rPr>
              <a:t>Kernel</a:t>
            </a:r>
            <a:endParaRPr kumimoji="1" lang="zh-CN" altLang="en-US" sz="1600" dirty="0">
              <a:solidFill>
                <a:srgbClr val="000000"/>
              </a:solidFill>
              <a:latin typeface="Century Gothic"/>
              <a:ea typeface="DengXian" charset="-122"/>
              <a:cs typeface="DengXian" charset="-122"/>
            </a:endParaRPr>
          </a:p>
        </p:txBody>
      </p:sp>
      <p:sp>
        <p:nvSpPr>
          <p:cNvPr id="9" name="文本框 8"/>
          <p:cNvSpPr txBox="1"/>
          <p:nvPr/>
        </p:nvSpPr>
        <p:spPr>
          <a:xfrm>
            <a:off x="90174" y="4558429"/>
            <a:ext cx="586684" cy="261610"/>
          </a:xfrm>
          <a:prstGeom prst="rect">
            <a:avLst/>
          </a:prstGeom>
          <a:noFill/>
        </p:spPr>
        <p:txBody>
          <a:bodyPr wrap="square" rtlCol="0">
            <a:spAutoFit/>
          </a:bodyPr>
          <a:lstStyle/>
          <a:p>
            <a:pPr algn="ctr"/>
            <a:r>
              <a:rPr kumimoji="1" lang="en-US" altLang="zh-CN" sz="1100" dirty="0">
                <a:solidFill>
                  <a:srgbClr val="000000"/>
                </a:solidFill>
                <a:latin typeface="Century Gothic"/>
                <a:ea typeface="DengXian" charset="-122"/>
                <a:cs typeface="DengXian" charset="-122"/>
              </a:rPr>
              <a:t>User</a:t>
            </a:r>
            <a:endParaRPr kumimoji="1" lang="zh-CN" altLang="en-US" sz="1600" dirty="0">
              <a:solidFill>
                <a:srgbClr val="000000"/>
              </a:solidFill>
              <a:latin typeface="Century Gothic"/>
              <a:ea typeface="DengXian" charset="-122"/>
              <a:cs typeface="DengXian" charset="-122"/>
            </a:endParaRPr>
          </a:p>
        </p:txBody>
      </p:sp>
      <p:cxnSp>
        <p:nvCxnSpPr>
          <p:cNvPr id="10" name="直线连接符 9"/>
          <p:cNvCxnSpPr/>
          <p:nvPr/>
        </p:nvCxnSpPr>
        <p:spPr>
          <a:xfrm>
            <a:off x="380433" y="4499874"/>
            <a:ext cx="1769250" cy="0"/>
          </a:xfrm>
          <a:prstGeom prst="line">
            <a:avLst/>
          </a:prstGeom>
          <a:ln>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pic>
        <p:nvPicPr>
          <p:cNvPr id="12" name="图片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6540" y="3904256"/>
            <a:ext cx="311664" cy="461233"/>
          </a:xfrm>
          <a:prstGeom prst="rect">
            <a:avLst/>
          </a:prstGeom>
          <a:solidFill>
            <a:schemeClr val="bg1"/>
          </a:solidFill>
        </p:spPr>
      </p:pic>
      <p:pic>
        <p:nvPicPr>
          <p:cNvPr id="17" name="图片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39262" y="1078287"/>
            <a:ext cx="546620" cy="546620"/>
          </a:xfrm>
          <a:prstGeom prst="rect">
            <a:avLst/>
          </a:prstGeom>
        </p:spPr>
      </p:pic>
      <p:sp>
        <p:nvSpPr>
          <p:cNvPr id="18" name="文本框 17"/>
          <p:cNvSpPr txBox="1"/>
          <p:nvPr/>
        </p:nvSpPr>
        <p:spPr>
          <a:xfrm>
            <a:off x="3157022" y="817747"/>
            <a:ext cx="876921" cy="307777"/>
          </a:xfrm>
          <a:prstGeom prst="rect">
            <a:avLst/>
          </a:prstGeom>
          <a:noFill/>
        </p:spPr>
        <p:txBody>
          <a:bodyPr wrap="square" rtlCol="0">
            <a:spAutoFit/>
          </a:bodyPr>
          <a:lstStyle/>
          <a:p>
            <a:pPr algn="ctr"/>
            <a:r>
              <a:rPr kumimoji="1" lang="en-US" altLang="zh-CN" sz="1400" b="1" dirty="0">
                <a:solidFill>
                  <a:srgbClr val="000000"/>
                </a:solidFill>
                <a:latin typeface="Century Gothic"/>
                <a:ea typeface="Bangla MN" charset="0"/>
                <a:cs typeface="Bangla MN" charset="0"/>
              </a:rPr>
              <a:t>CPU</a:t>
            </a:r>
            <a:endParaRPr kumimoji="1" lang="zh-CN" altLang="en-US" sz="1400" b="1" dirty="0">
              <a:solidFill>
                <a:srgbClr val="000000"/>
              </a:solidFill>
              <a:latin typeface="Century Gothic"/>
              <a:ea typeface="Bangla MN" charset="0"/>
              <a:cs typeface="Bangla MN" charset="0"/>
            </a:endParaRPr>
          </a:p>
        </p:txBody>
      </p:sp>
      <p:sp>
        <p:nvSpPr>
          <p:cNvPr id="22" name="文本框 21"/>
          <p:cNvSpPr txBox="1"/>
          <p:nvPr/>
        </p:nvSpPr>
        <p:spPr>
          <a:xfrm>
            <a:off x="4129162" y="1421455"/>
            <a:ext cx="1162919" cy="307777"/>
          </a:xfrm>
          <a:prstGeom prst="rect">
            <a:avLst/>
          </a:prstGeom>
          <a:noFill/>
        </p:spPr>
        <p:txBody>
          <a:bodyPr wrap="square" rtlCol="0">
            <a:spAutoFit/>
          </a:bodyPr>
          <a:lstStyle/>
          <a:p>
            <a:pPr algn="ctr"/>
            <a:r>
              <a:rPr kumimoji="1" lang="en-US" altLang="zh-CN" sz="1400" dirty="0">
                <a:solidFill>
                  <a:srgbClr val="000000"/>
                </a:solidFill>
                <a:latin typeface="Century Gothic"/>
                <a:ea typeface="Bangla MN" charset="0"/>
                <a:cs typeface="Bangla MN" charset="0"/>
              </a:rPr>
              <a:t>Instruction</a:t>
            </a:r>
            <a:endParaRPr kumimoji="1" lang="zh-CN" altLang="en-US" sz="1400" dirty="0">
              <a:solidFill>
                <a:srgbClr val="000000"/>
              </a:solidFill>
              <a:latin typeface="Century Gothic"/>
              <a:ea typeface="Bangla MN" charset="0"/>
              <a:cs typeface="Bangla MN" charset="0"/>
            </a:endParaRPr>
          </a:p>
        </p:txBody>
      </p:sp>
      <p:sp>
        <p:nvSpPr>
          <p:cNvPr id="23" name="文本框 22"/>
          <p:cNvSpPr txBox="1"/>
          <p:nvPr/>
        </p:nvSpPr>
        <p:spPr>
          <a:xfrm>
            <a:off x="6236162" y="1407252"/>
            <a:ext cx="1000135" cy="307777"/>
          </a:xfrm>
          <a:prstGeom prst="rect">
            <a:avLst/>
          </a:prstGeom>
          <a:noFill/>
        </p:spPr>
        <p:txBody>
          <a:bodyPr wrap="square" rtlCol="0">
            <a:spAutoFit/>
          </a:bodyPr>
          <a:lstStyle/>
          <a:p>
            <a:pPr algn="ctr"/>
            <a:r>
              <a:rPr kumimoji="1" lang="en-US" altLang="zh-CN" sz="1400" dirty="0">
                <a:solidFill>
                  <a:srgbClr val="000000"/>
                </a:solidFill>
                <a:latin typeface="Century Gothic"/>
                <a:ea typeface="Bangla MN" charset="0"/>
                <a:cs typeface="Bangla MN" charset="0"/>
              </a:rPr>
              <a:t>Effect</a:t>
            </a:r>
            <a:endParaRPr kumimoji="1" lang="zh-CN" altLang="en-US" sz="1400" dirty="0">
              <a:solidFill>
                <a:srgbClr val="000000"/>
              </a:solidFill>
              <a:latin typeface="Century Gothic"/>
              <a:ea typeface="Bangla MN" charset="0"/>
              <a:cs typeface="Bangla MN" charset="0"/>
            </a:endParaRPr>
          </a:p>
        </p:txBody>
      </p:sp>
      <p:sp>
        <p:nvSpPr>
          <p:cNvPr id="30" name="文本框 29"/>
          <p:cNvSpPr txBox="1"/>
          <p:nvPr/>
        </p:nvSpPr>
        <p:spPr>
          <a:xfrm>
            <a:off x="3275857" y="3793605"/>
            <a:ext cx="876921" cy="307777"/>
          </a:xfrm>
          <a:prstGeom prst="rect">
            <a:avLst/>
          </a:prstGeom>
          <a:solidFill>
            <a:schemeClr val="bg1"/>
          </a:solidFill>
        </p:spPr>
        <p:txBody>
          <a:bodyPr wrap="square" rtlCol="0">
            <a:spAutoFit/>
          </a:bodyPr>
          <a:lstStyle/>
          <a:p>
            <a:pPr algn="ctr"/>
            <a:r>
              <a:rPr kumimoji="1" lang="en-US" altLang="zh-CN" sz="1400" b="1" dirty="0">
                <a:solidFill>
                  <a:srgbClr val="000000"/>
                </a:solidFill>
                <a:latin typeface="Century Gothic"/>
                <a:ea typeface="Bangla MN" charset="0"/>
                <a:cs typeface="Bangla MN" charset="0"/>
              </a:rPr>
              <a:t>Cache</a:t>
            </a:r>
            <a:endParaRPr kumimoji="1" lang="zh-CN" altLang="en-US" sz="1400" b="1" dirty="0">
              <a:solidFill>
                <a:srgbClr val="000000"/>
              </a:solidFill>
              <a:latin typeface="Century Gothic"/>
              <a:ea typeface="Bangla MN" charset="0"/>
              <a:cs typeface="Bangla MN" charset="0"/>
            </a:endParaRPr>
          </a:p>
        </p:txBody>
      </p:sp>
      <p:sp>
        <p:nvSpPr>
          <p:cNvPr id="31" name="文本框 30"/>
          <p:cNvSpPr txBox="1"/>
          <p:nvPr/>
        </p:nvSpPr>
        <p:spPr>
          <a:xfrm>
            <a:off x="5681615" y="3793605"/>
            <a:ext cx="1047414" cy="307777"/>
          </a:xfrm>
          <a:prstGeom prst="rect">
            <a:avLst/>
          </a:prstGeom>
          <a:solidFill>
            <a:schemeClr val="bg1"/>
          </a:solidFill>
        </p:spPr>
        <p:txBody>
          <a:bodyPr wrap="square" rtlCol="0">
            <a:spAutoFit/>
          </a:bodyPr>
          <a:lstStyle/>
          <a:p>
            <a:r>
              <a:rPr kumimoji="1" lang="en-US" altLang="zh-CN" sz="1400" b="1" dirty="0">
                <a:solidFill>
                  <a:srgbClr val="000000"/>
                </a:solidFill>
                <a:latin typeface="Century Gothic"/>
                <a:ea typeface="Bangla MN" charset="0"/>
                <a:cs typeface="Bangla MN" charset="0"/>
              </a:rPr>
              <a:t>Memory</a:t>
            </a:r>
            <a:r>
              <a:rPr kumimoji="1" lang="zh-CN" altLang="en-US" sz="1400" b="1" dirty="0">
                <a:solidFill>
                  <a:srgbClr val="000000"/>
                </a:solidFill>
                <a:latin typeface="Century Gothic"/>
                <a:ea typeface="Bangla MN" charset="0"/>
                <a:cs typeface="Bangla MN" charset="0"/>
              </a:rPr>
              <a:t> </a:t>
            </a:r>
          </a:p>
        </p:txBody>
      </p:sp>
      <p:pic>
        <p:nvPicPr>
          <p:cNvPr id="41" name="图片 4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7642" y="4696928"/>
            <a:ext cx="369461" cy="604390"/>
          </a:xfrm>
          <a:prstGeom prst="rect">
            <a:avLst/>
          </a:prstGeom>
        </p:spPr>
      </p:pic>
      <p:sp>
        <p:nvSpPr>
          <p:cNvPr id="42" name="文本框 41"/>
          <p:cNvSpPr txBox="1"/>
          <p:nvPr/>
        </p:nvSpPr>
        <p:spPr>
          <a:xfrm>
            <a:off x="1115617" y="4796539"/>
            <a:ext cx="1142163" cy="276999"/>
          </a:xfrm>
          <a:prstGeom prst="rect">
            <a:avLst/>
          </a:prstGeom>
          <a:noFill/>
        </p:spPr>
        <p:txBody>
          <a:bodyPr wrap="square" rtlCol="0">
            <a:spAutoFit/>
          </a:bodyPr>
          <a:lstStyle/>
          <a:p>
            <a:r>
              <a:rPr kumimoji="1" lang="en-US" altLang="zh-CN" sz="1200" b="1" dirty="0">
                <a:solidFill>
                  <a:srgbClr val="000000"/>
                </a:solidFill>
                <a:latin typeface="Century Gothic"/>
                <a:ea typeface="DengXian" charset="-122"/>
                <a:cs typeface="DengXian" charset="-122"/>
              </a:rPr>
              <a:t>Meltdown</a:t>
            </a:r>
          </a:p>
        </p:txBody>
      </p:sp>
      <p:graphicFrame>
        <p:nvGraphicFramePr>
          <p:cNvPr id="48" name="表格 47"/>
          <p:cNvGraphicFramePr>
            <a:graphicFrameLocks noGrp="1"/>
          </p:cNvGraphicFramePr>
          <p:nvPr>
            <p:extLst/>
          </p:nvPr>
        </p:nvGraphicFramePr>
        <p:xfrm>
          <a:off x="5926351" y="4172493"/>
          <a:ext cx="2520000" cy="340268"/>
        </p:xfrm>
        <a:graphic>
          <a:graphicData uri="http://schemas.openxmlformats.org/drawingml/2006/table">
            <a:tbl>
              <a:tblPr firstRow="1" bandRow="1">
                <a:effectLst>
                  <a:outerShdw blurRad="63500" sx="102000" sy="102000" algn="ctr" rotWithShape="0">
                    <a:prstClr val="black">
                      <a:alpha val="40000"/>
                    </a:prstClr>
                  </a:outerShdw>
                </a:effectLst>
                <a:tableStyleId>{7E9639D4-E3E2-4D34-9284-5A2195B3D0D7}</a:tableStyleId>
              </a:tblPr>
              <a:tblGrid>
                <a:gridCol w="360000">
                  <a:extLst>
                    <a:ext uri="{9D8B030D-6E8A-4147-A177-3AD203B41FA5}">
                      <a16:colId xmlns:a16="http://schemas.microsoft.com/office/drawing/2014/main" val="20000"/>
                    </a:ext>
                  </a:extLst>
                </a:gridCol>
                <a:gridCol w="360000">
                  <a:extLst>
                    <a:ext uri="{9D8B030D-6E8A-4147-A177-3AD203B41FA5}">
                      <a16:colId xmlns:a16="http://schemas.microsoft.com/office/drawing/2014/main" val="20001"/>
                    </a:ext>
                  </a:extLst>
                </a:gridCol>
                <a:gridCol w="360000">
                  <a:extLst>
                    <a:ext uri="{9D8B030D-6E8A-4147-A177-3AD203B41FA5}">
                      <a16:colId xmlns:a16="http://schemas.microsoft.com/office/drawing/2014/main" val="20002"/>
                    </a:ext>
                  </a:extLst>
                </a:gridCol>
                <a:gridCol w="360000">
                  <a:extLst>
                    <a:ext uri="{9D8B030D-6E8A-4147-A177-3AD203B41FA5}">
                      <a16:colId xmlns:a16="http://schemas.microsoft.com/office/drawing/2014/main" val="20003"/>
                    </a:ext>
                  </a:extLst>
                </a:gridCol>
                <a:gridCol w="360000">
                  <a:extLst>
                    <a:ext uri="{9D8B030D-6E8A-4147-A177-3AD203B41FA5}">
                      <a16:colId xmlns:a16="http://schemas.microsoft.com/office/drawing/2014/main" val="20004"/>
                    </a:ext>
                  </a:extLst>
                </a:gridCol>
                <a:gridCol w="360000">
                  <a:extLst>
                    <a:ext uri="{9D8B030D-6E8A-4147-A177-3AD203B41FA5}">
                      <a16:colId xmlns:a16="http://schemas.microsoft.com/office/drawing/2014/main" val="20005"/>
                    </a:ext>
                  </a:extLst>
                </a:gridCol>
                <a:gridCol w="360000">
                  <a:extLst>
                    <a:ext uri="{9D8B030D-6E8A-4147-A177-3AD203B41FA5}">
                      <a16:colId xmlns:a16="http://schemas.microsoft.com/office/drawing/2014/main" val="20006"/>
                    </a:ext>
                  </a:extLst>
                </a:gridCol>
              </a:tblGrid>
              <a:tr h="340268">
                <a:tc>
                  <a:txBody>
                    <a:bodyPr/>
                    <a:lstStyle/>
                    <a:p>
                      <a:pPr algn="ctr"/>
                      <a:endParaRPr lang="zh-CN" altLang="en-US" sz="70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90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900" dirty="0">
                        <a:solidFill>
                          <a:schemeClr val="tx1"/>
                        </a:solidFill>
                      </a:endParaRPr>
                    </a:p>
                  </a:txBody>
                  <a:tcPr marL="0" marR="0" marT="0" marB="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900" dirty="0">
                        <a:solidFill>
                          <a:schemeClr val="tx1"/>
                        </a:solidFill>
                      </a:endParaRPr>
                    </a:p>
                  </a:txBody>
                  <a:tcPr marL="0" marR="0" marT="0" marB="0" anchor="ctr">
                    <a:lnL w="952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90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90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70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bl>
          </a:graphicData>
        </a:graphic>
      </p:graphicFrame>
      <p:graphicFrame>
        <p:nvGraphicFramePr>
          <p:cNvPr id="46" name="表格 45"/>
          <p:cNvGraphicFramePr>
            <a:graphicFrameLocks noGrp="1"/>
          </p:cNvGraphicFramePr>
          <p:nvPr>
            <p:extLst/>
          </p:nvPr>
        </p:nvGraphicFramePr>
        <p:xfrm>
          <a:off x="3579299" y="4172493"/>
          <a:ext cx="1157165" cy="822960"/>
        </p:xfrm>
        <a:graphic>
          <a:graphicData uri="http://schemas.openxmlformats.org/drawingml/2006/table">
            <a:tbl>
              <a:tblPr firstRow="1" bandRow="1">
                <a:effectLst>
                  <a:outerShdw blurRad="63500" sx="102000" sy="102000" algn="ctr" rotWithShape="0">
                    <a:prstClr val="black">
                      <a:alpha val="40000"/>
                    </a:prstClr>
                  </a:outerShdw>
                </a:effectLst>
                <a:tableStyleId>{7E9639D4-E3E2-4D34-9284-5A2195B3D0D7}</a:tableStyleId>
              </a:tblPr>
              <a:tblGrid>
                <a:gridCol w="1157165">
                  <a:extLst>
                    <a:ext uri="{9D8B030D-6E8A-4147-A177-3AD203B41FA5}">
                      <a16:colId xmlns:a16="http://schemas.microsoft.com/office/drawing/2014/main" val="20000"/>
                    </a:ext>
                  </a:extLst>
                </a:gridCol>
              </a:tblGrid>
              <a:tr h="117404">
                <a:tc>
                  <a:txBody>
                    <a:bodyPr/>
                    <a:lstStyle/>
                    <a:p>
                      <a:pPr algn="ctr"/>
                      <a:endParaRPr lang="zh-CN" altLang="en-US" sz="900" dirty="0">
                        <a:solidFill>
                          <a:schemeClr val="tx1"/>
                        </a:solidFill>
                      </a:endParaRPr>
                    </a:p>
                  </a:txBody>
                  <a:tcPr marL="72000" marR="7200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117404">
                <a:tc>
                  <a:txBody>
                    <a:bodyPr/>
                    <a:lstStyle/>
                    <a:p>
                      <a:pPr algn="ctr"/>
                      <a:endParaRPr lang="zh-CN" altLang="en-US" sz="900" dirty="0">
                        <a:solidFill>
                          <a:schemeClr val="tx1"/>
                        </a:solidFill>
                      </a:endParaRPr>
                    </a:p>
                  </a:txBody>
                  <a:tcPr marL="72000" marR="72000" marT="0" marB="0">
                    <a:lnT w="9525" cap="flat" cmpd="sng" algn="ctr">
                      <a:solidFill>
                        <a:schemeClr val="tx1"/>
                      </a:solidFill>
                      <a:prstDash val="solid"/>
                      <a:round/>
                      <a:headEnd type="none" w="med" len="med"/>
                      <a:tailEnd type="none" w="med" len="med"/>
                    </a:lnT>
                    <a:solidFill>
                      <a:schemeClr val="bg1"/>
                    </a:solidFill>
                  </a:tcPr>
                </a:tc>
                <a:extLst>
                  <a:ext uri="{0D108BD9-81ED-4DB2-BD59-A6C34878D82A}">
                    <a16:rowId xmlns:a16="http://schemas.microsoft.com/office/drawing/2014/main" val="10001"/>
                  </a:ext>
                </a:extLst>
              </a:tr>
              <a:tr h="102870">
                <a:tc>
                  <a:txBody>
                    <a:bodyPr/>
                    <a:lstStyle/>
                    <a:p>
                      <a:pPr algn="ctr"/>
                      <a:endParaRPr lang="zh-CN" altLang="en-US" sz="900" b="1" dirty="0">
                        <a:solidFill>
                          <a:schemeClr val="tx1"/>
                        </a:solidFill>
                      </a:endParaRPr>
                    </a:p>
                  </a:txBody>
                  <a:tcPr marL="72000" marR="72000" marT="0" marB="0">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102870">
                <a:tc>
                  <a:txBody>
                    <a:bodyPr/>
                    <a:lstStyle/>
                    <a:p>
                      <a:pPr algn="ctr"/>
                      <a:endParaRPr lang="zh-CN" altLang="en-US" sz="900" b="1" dirty="0">
                        <a:solidFill>
                          <a:schemeClr val="tx1"/>
                        </a:solidFill>
                      </a:endParaRPr>
                    </a:p>
                  </a:txBody>
                  <a:tcPr marL="72000" marR="7200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102870">
                <a:tc>
                  <a:txBody>
                    <a:bodyPr/>
                    <a:lstStyle/>
                    <a:p>
                      <a:pPr algn="ctr"/>
                      <a:endParaRPr lang="zh-CN" altLang="en-US" sz="900" b="1" dirty="0">
                        <a:solidFill>
                          <a:schemeClr val="tx1"/>
                        </a:solidFill>
                      </a:endParaRPr>
                    </a:p>
                  </a:txBody>
                  <a:tcPr marL="72000" marR="72000" marT="0" marB="0">
                    <a:lnT w="9525" cap="flat" cmpd="sng" algn="ctr">
                      <a:solidFill>
                        <a:schemeClr val="tx1"/>
                      </a:solidFill>
                      <a:prstDash val="solid"/>
                      <a:round/>
                      <a:headEnd type="none" w="med" len="med"/>
                      <a:tailEnd type="none" w="med" len="med"/>
                    </a:lnT>
                    <a:solidFill>
                      <a:schemeClr val="bg1"/>
                    </a:solidFill>
                  </a:tcPr>
                </a:tc>
                <a:extLst>
                  <a:ext uri="{0D108BD9-81ED-4DB2-BD59-A6C34878D82A}">
                    <a16:rowId xmlns:a16="http://schemas.microsoft.com/office/drawing/2014/main" val="10004"/>
                  </a:ext>
                </a:extLst>
              </a:tr>
              <a:tr h="102870">
                <a:tc>
                  <a:txBody>
                    <a:bodyPr/>
                    <a:lstStyle/>
                    <a:p>
                      <a:pPr algn="ctr"/>
                      <a:endParaRPr lang="zh-CN" altLang="en-US" sz="900" b="1" dirty="0">
                        <a:solidFill>
                          <a:schemeClr val="tx1"/>
                        </a:solidFill>
                      </a:endParaRPr>
                    </a:p>
                  </a:txBody>
                  <a:tcPr marL="72000" marR="72000" marT="0" marB="0">
                    <a:solidFill>
                      <a:schemeClr val="bg1"/>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08816261"/>
      </p:ext>
    </p:extLst>
  </p:cSld>
  <p:clrMapOvr>
    <a:masterClrMapping/>
  </p:clrMapOvr>
  <mc:AlternateContent xmlns:mc="http://schemas.openxmlformats.org/markup-compatibility/2006" xmlns:p14="http://schemas.microsoft.com/office/powerpoint/2010/main">
    <mc:Choice Requires="p14">
      <p:transition spd="slow" p14:dur="2000" advTm="23980"/>
    </mc:Choice>
    <mc:Fallback xmlns="">
      <p:transition spd="slow" advTm="23980"/>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剪去单角的矩形 15"/>
          <p:cNvSpPr/>
          <p:nvPr/>
        </p:nvSpPr>
        <p:spPr>
          <a:xfrm>
            <a:off x="3595483" y="1366358"/>
            <a:ext cx="4091413" cy="2002178"/>
          </a:xfrm>
          <a:prstGeom prst="snip1Rect">
            <a:avLst>
              <a:gd name="adj" fmla="val 0"/>
            </a:avLst>
          </a:prstGeom>
          <a:solidFill>
            <a:schemeClr val="bg1"/>
          </a:solidFill>
          <a:ln w="15875">
            <a:solidFill>
              <a:schemeClr val="tx1"/>
            </a:solidFill>
            <a:prstDash val="dash"/>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FFFFFF"/>
              </a:solidFill>
              <a:latin typeface="Century Gothic"/>
              <a:ea typeface="Bangla MN" charset="0"/>
              <a:cs typeface="Bangla MN" charset="0"/>
            </a:endParaRPr>
          </a:p>
        </p:txBody>
      </p:sp>
      <p:sp>
        <p:nvSpPr>
          <p:cNvPr id="4" name="Slide Number Placeholder 3"/>
          <p:cNvSpPr>
            <a:spLocks noGrp="1"/>
          </p:cNvSpPr>
          <p:nvPr>
            <p:ph type="sldNum" sz="quarter" idx="12"/>
          </p:nvPr>
        </p:nvSpPr>
        <p:spPr>
          <a:xfrm>
            <a:off x="8316416" y="5067933"/>
            <a:ext cx="648072" cy="273844"/>
          </a:xfrm>
        </p:spPr>
        <p:txBody>
          <a:bodyPr/>
          <a:lstStyle/>
          <a:p>
            <a:r>
              <a:rPr lang="en-US" altLang="zh-CN" sz="1800" dirty="0">
                <a:solidFill>
                  <a:srgbClr val="000000"/>
                </a:solidFill>
                <a:latin typeface="Century Gothic"/>
                <a:ea typeface="微软雅黑"/>
              </a:rPr>
              <a:t>3</a:t>
            </a:r>
            <a:endParaRPr lang="zh-CN" altLang="en-US" sz="1800" dirty="0">
              <a:solidFill>
                <a:srgbClr val="000000"/>
              </a:solidFill>
              <a:latin typeface="Century Gothic"/>
              <a:ea typeface="微软雅黑"/>
            </a:endParaRPr>
          </a:p>
        </p:txBody>
      </p:sp>
      <p:sp>
        <p:nvSpPr>
          <p:cNvPr id="3" name="标题 1"/>
          <p:cNvSpPr>
            <a:spLocks noGrp="1"/>
          </p:cNvSpPr>
          <p:nvPr>
            <p:ph type="title"/>
          </p:nvPr>
        </p:nvSpPr>
        <p:spPr>
          <a:xfrm>
            <a:off x="287338" y="285751"/>
            <a:ext cx="8856662" cy="1063229"/>
          </a:xfrm>
        </p:spPr>
        <p:txBody>
          <a:bodyPr>
            <a:normAutofit/>
          </a:bodyPr>
          <a:lstStyle/>
          <a:p>
            <a:pPr algn="l">
              <a:defRPr/>
            </a:pPr>
            <a:r>
              <a:rPr lang="en-US" altLang="zh-TW" sz="3600" dirty="0">
                <a:effectLst>
                  <a:outerShdw blurRad="38100" dist="38100" dir="2700000" algn="tl">
                    <a:srgbClr val="C0C0C0"/>
                  </a:outerShdw>
                </a:effectLst>
                <a:latin typeface="+mn-lt"/>
              </a:rPr>
              <a:t>Meltdown</a:t>
            </a:r>
            <a:endParaRPr lang="zh-TW" altLang="en-US" sz="3600" baseline="30000" dirty="0">
              <a:solidFill>
                <a:srgbClr val="FF0066"/>
              </a:solidFill>
              <a:latin typeface="+mn-lt"/>
            </a:endParaRPr>
          </a:p>
        </p:txBody>
      </p:sp>
      <p:sp>
        <p:nvSpPr>
          <p:cNvPr id="7" name="文本框 6"/>
          <p:cNvSpPr txBox="1"/>
          <p:nvPr/>
        </p:nvSpPr>
        <p:spPr>
          <a:xfrm>
            <a:off x="1115617" y="4024761"/>
            <a:ext cx="1142163" cy="276999"/>
          </a:xfrm>
          <a:prstGeom prst="rect">
            <a:avLst/>
          </a:prstGeom>
          <a:noFill/>
        </p:spPr>
        <p:txBody>
          <a:bodyPr wrap="square" rtlCol="0">
            <a:spAutoFit/>
          </a:bodyPr>
          <a:lstStyle/>
          <a:p>
            <a:r>
              <a:rPr kumimoji="1" lang="en-US" altLang="zh-CN" sz="1200" b="1" dirty="0">
                <a:solidFill>
                  <a:srgbClr val="FF0066"/>
                </a:solidFill>
                <a:latin typeface="Century Gothic"/>
                <a:ea typeface="DengXian" charset="-122"/>
                <a:cs typeface="DengXian" charset="-122"/>
              </a:rPr>
              <a:t>key </a:t>
            </a:r>
            <a:r>
              <a:rPr kumimoji="1" lang="en-US" altLang="zh-CN" sz="1200" b="1" dirty="0">
                <a:solidFill>
                  <a:srgbClr val="000000"/>
                </a:solidFill>
                <a:latin typeface="Century Gothic"/>
                <a:ea typeface="DengXian" charset="-122"/>
                <a:cs typeface="DengXian" charset="-122"/>
              </a:rPr>
              <a:t>= 0x01</a:t>
            </a:r>
          </a:p>
        </p:txBody>
      </p:sp>
      <p:sp>
        <p:nvSpPr>
          <p:cNvPr id="8" name="文本框 7"/>
          <p:cNvSpPr txBox="1"/>
          <p:nvPr/>
        </p:nvSpPr>
        <p:spPr>
          <a:xfrm>
            <a:off x="32048" y="4184358"/>
            <a:ext cx="780224" cy="261610"/>
          </a:xfrm>
          <a:prstGeom prst="rect">
            <a:avLst/>
          </a:prstGeom>
          <a:noFill/>
        </p:spPr>
        <p:txBody>
          <a:bodyPr wrap="square" rtlCol="0">
            <a:spAutoFit/>
          </a:bodyPr>
          <a:lstStyle/>
          <a:p>
            <a:pPr algn="ctr"/>
            <a:r>
              <a:rPr kumimoji="1" lang="en-US" altLang="zh-CN" sz="1100" dirty="0">
                <a:solidFill>
                  <a:srgbClr val="000000"/>
                </a:solidFill>
                <a:latin typeface="Century Gothic"/>
                <a:ea typeface="DengXian" charset="-122"/>
                <a:cs typeface="DengXian" charset="-122"/>
              </a:rPr>
              <a:t>Kernel</a:t>
            </a:r>
            <a:endParaRPr kumimoji="1" lang="zh-CN" altLang="en-US" sz="1600" dirty="0">
              <a:solidFill>
                <a:srgbClr val="000000"/>
              </a:solidFill>
              <a:latin typeface="Century Gothic"/>
              <a:ea typeface="DengXian" charset="-122"/>
              <a:cs typeface="DengXian" charset="-122"/>
            </a:endParaRPr>
          </a:p>
        </p:txBody>
      </p:sp>
      <p:sp>
        <p:nvSpPr>
          <p:cNvPr id="9" name="文本框 8"/>
          <p:cNvSpPr txBox="1"/>
          <p:nvPr/>
        </p:nvSpPr>
        <p:spPr>
          <a:xfrm>
            <a:off x="90174" y="4558429"/>
            <a:ext cx="586684" cy="261610"/>
          </a:xfrm>
          <a:prstGeom prst="rect">
            <a:avLst/>
          </a:prstGeom>
          <a:noFill/>
        </p:spPr>
        <p:txBody>
          <a:bodyPr wrap="square" rtlCol="0">
            <a:spAutoFit/>
          </a:bodyPr>
          <a:lstStyle/>
          <a:p>
            <a:pPr algn="ctr"/>
            <a:r>
              <a:rPr kumimoji="1" lang="en-US" altLang="zh-CN" sz="1100" dirty="0">
                <a:solidFill>
                  <a:srgbClr val="000000"/>
                </a:solidFill>
                <a:latin typeface="Century Gothic"/>
                <a:ea typeface="DengXian" charset="-122"/>
                <a:cs typeface="DengXian" charset="-122"/>
              </a:rPr>
              <a:t>User</a:t>
            </a:r>
            <a:endParaRPr kumimoji="1" lang="zh-CN" altLang="en-US" sz="1600" dirty="0">
              <a:solidFill>
                <a:srgbClr val="000000"/>
              </a:solidFill>
              <a:latin typeface="Century Gothic"/>
              <a:ea typeface="DengXian" charset="-122"/>
              <a:cs typeface="DengXian" charset="-122"/>
            </a:endParaRPr>
          </a:p>
        </p:txBody>
      </p:sp>
      <p:cxnSp>
        <p:nvCxnSpPr>
          <p:cNvPr id="10" name="直线连接符 9"/>
          <p:cNvCxnSpPr/>
          <p:nvPr/>
        </p:nvCxnSpPr>
        <p:spPr>
          <a:xfrm>
            <a:off x="380433" y="4499874"/>
            <a:ext cx="1769250" cy="0"/>
          </a:xfrm>
          <a:prstGeom prst="line">
            <a:avLst/>
          </a:prstGeom>
          <a:ln>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pic>
        <p:nvPicPr>
          <p:cNvPr id="12" name="图片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6540" y="3904256"/>
            <a:ext cx="311664" cy="461233"/>
          </a:xfrm>
          <a:prstGeom prst="rect">
            <a:avLst/>
          </a:prstGeom>
          <a:solidFill>
            <a:schemeClr val="bg1"/>
          </a:solidFill>
        </p:spPr>
      </p:pic>
      <p:pic>
        <p:nvPicPr>
          <p:cNvPr id="17" name="图片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39262" y="1078287"/>
            <a:ext cx="546620" cy="546620"/>
          </a:xfrm>
          <a:prstGeom prst="rect">
            <a:avLst/>
          </a:prstGeom>
        </p:spPr>
      </p:pic>
      <p:sp>
        <p:nvSpPr>
          <p:cNvPr id="18" name="文本框 17"/>
          <p:cNvSpPr txBox="1"/>
          <p:nvPr/>
        </p:nvSpPr>
        <p:spPr>
          <a:xfrm>
            <a:off x="3157022" y="817747"/>
            <a:ext cx="876921" cy="307777"/>
          </a:xfrm>
          <a:prstGeom prst="rect">
            <a:avLst/>
          </a:prstGeom>
          <a:noFill/>
        </p:spPr>
        <p:txBody>
          <a:bodyPr wrap="square" rtlCol="0">
            <a:spAutoFit/>
          </a:bodyPr>
          <a:lstStyle/>
          <a:p>
            <a:pPr algn="ctr"/>
            <a:r>
              <a:rPr kumimoji="1" lang="en-US" altLang="zh-CN" sz="1400" b="1" dirty="0">
                <a:solidFill>
                  <a:srgbClr val="000000"/>
                </a:solidFill>
                <a:latin typeface="Century Gothic"/>
                <a:ea typeface="Bangla MN" charset="0"/>
                <a:cs typeface="Bangla MN" charset="0"/>
              </a:rPr>
              <a:t>CPU</a:t>
            </a:r>
            <a:endParaRPr kumimoji="1" lang="zh-CN" altLang="en-US" sz="1400" b="1" dirty="0">
              <a:solidFill>
                <a:srgbClr val="000000"/>
              </a:solidFill>
              <a:latin typeface="Century Gothic"/>
              <a:ea typeface="Bangla MN" charset="0"/>
              <a:cs typeface="Bangla MN" charset="0"/>
            </a:endParaRPr>
          </a:p>
        </p:txBody>
      </p:sp>
      <p:cxnSp>
        <p:nvCxnSpPr>
          <p:cNvPr id="19" name="直线连接符 18"/>
          <p:cNvCxnSpPr/>
          <p:nvPr/>
        </p:nvCxnSpPr>
        <p:spPr>
          <a:xfrm>
            <a:off x="6012160" y="1505262"/>
            <a:ext cx="0" cy="120822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0" name="文本框 19"/>
          <p:cNvSpPr txBox="1"/>
          <p:nvPr/>
        </p:nvSpPr>
        <p:spPr>
          <a:xfrm>
            <a:off x="3972526" y="1849389"/>
            <a:ext cx="1986832" cy="307777"/>
          </a:xfrm>
          <a:prstGeom prst="rect">
            <a:avLst/>
          </a:prstGeom>
          <a:noFill/>
        </p:spPr>
        <p:txBody>
          <a:bodyPr wrap="square" rtlCol="0">
            <a:spAutoFit/>
          </a:bodyPr>
          <a:lstStyle/>
          <a:p>
            <a:r>
              <a:rPr kumimoji="1" lang="en-US" altLang="zh-CN" sz="1400" dirty="0">
                <a:solidFill>
                  <a:srgbClr val="000000"/>
                </a:solidFill>
                <a:latin typeface="Century Gothic"/>
                <a:ea typeface="Bangla MN" charset="0"/>
                <a:cs typeface="Bangla MN" charset="0"/>
              </a:rPr>
              <a:t>Load </a:t>
            </a:r>
            <a:r>
              <a:rPr kumimoji="1" lang="en-US" altLang="zh-CN" sz="1400" b="1" dirty="0">
                <a:solidFill>
                  <a:srgbClr val="FF0066"/>
                </a:solidFill>
                <a:latin typeface="Century Gothic"/>
                <a:ea typeface="Bangla MN" charset="0"/>
                <a:cs typeface="Bangla MN" charset="0"/>
              </a:rPr>
              <a:t>key</a:t>
            </a:r>
            <a:r>
              <a:rPr kumimoji="1" lang="en-US" altLang="zh-CN" sz="1400" dirty="0">
                <a:solidFill>
                  <a:srgbClr val="000000"/>
                </a:solidFill>
                <a:latin typeface="Century Gothic"/>
                <a:ea typeface="Bangla MN" charset="0"/>
                <a:cs typeface="Bangla MN" charset="0"/>
              </a:rPr>
              <a:t>, %</a:t>
            </a:r>
            <a:r>
              <a:rPr kumimoji="1" lang="en-US" altLang="zh-CN" sz="1400" dirty="0" err="1">
                <a:solidFill>
                  <a:srgbClr val="000000"/>
                </a:solidFill>
                <a:latin typeface="Century Gothic"/>
                <a:ea typeface="Bangla MN" charset="0"/>
                <a:cs typeface="Bangla MN" charset="0"/>
              </a:rPr>
              <a:t>rax</a:t>
            </a:r>
            <a:endParaRPr kumimoji="1" lang="en-US" altLang="zh-CN" sz="1400" dirty="0">
              <a:solidFill>
                <a:srgbClr val="000000"/>
              </a:solidFill>
              <a:latin typeface="Century Gothic"/>
              <a:ea typeface="Bangla MN" charset="0"/>
              <a:cs typeface="Bangla MN" charset="0"/>
            </a:endParaRPr>
          </a:p>
        </p:txBody>
      </p:sp>
      <p:sp>
        <p:nvSpPr>
          <p:cNvPr id="21" name="文本框 20"/>
          <p:cNvSpPr txBox="1"/>
          <p:nvPr/>
        </p:nvSpPr>
        <p:spPr>
          <a:xfrm>
            <a:off x="6084822" y="1849389"/>
            <a:ext cx="1439506" cy="307777"/>
          </a:xfrm>
          <a:prstGeom prst="rect">
            <a:avLst/>
          </a:prstGeom>
          <a:noFill/>
        </p:spPr>
        <p:txBody>
          <a:bodyPr wrap="square" rtlCol="0">
            <a:spAutoFit/>
          </a:bodyPr>
          <a:lstStyle/>
          <a:p>
            <a:r>
              <a:rPr kumimoji="1" lang="en-US" altLang="zh-CN" sz="1400" dirty="0">
                <a:solidFill>
                  <a:srgbClr val="000000"/>
                </a:solidFill>
                <a:latin typeface="Century Gothic"/>
                <a:ea typeface="Bangla MN" charset="0"/>
                <a:cs typeface="Bangla MN" charset="0"/>
              </a:rPr>
              <a:t>%</a:t>
            </a:r>
            <a:r>
              <a:rPr kumimoji="1" lang="en-US" altLang="zh-CN" sz="1400" dirty="0" err="1">
                <a:solidFill>
                  <a:srgbClr val="000000"/>
                </a:solidFill>
                <a:latin typeface="Century Gothic"/>
                <a:ea typeface="Bangla MN" charset="0"/>
                <a:cs typeface="Bangla MN" charset="0"/>
              </a:rPr>
              <a:t>rax</a:t>
            </a:r>
            <a:r>
              <a:rPr kumimoji="1" lang="en-US" altLang="zh-CN" sz="1400" dirty="0">
                <a:solidFill>
                  <a:srgbClr val="000000"/>
                </a:solidFill>
                <a:latin typeface="Century Gothic"/>
                <a:ea typeface="Bangla MN" charset="0"/>
                <a:cs typeface="Bangla MN" charset="0"/>
              </a:rPr>
              <a:t> = </a:t>
            </a:r>
            <a:r>
              <a:rPr kumimoji="1" lang="en-US" altLang="zh-CN" sz="1400" b="1" dirty="0">
                <a:solidFill>
                  <a:srgbClr val="000000"/>
                </a:solidFill>
                <a:effectLst>
                  <a:outerShdw blurRad="63500" sx="102000" sy="102000" algn="ctr" rotWithShape="0">
                    <a:prstClr val="black">
                      <a:alpha val="40000"/>
                    </a:prstClr>
                  </a:outerShdw>
                </a:effectLst>
                <a:latin typeface="Century Gothic"/>
                <a:ea typeface="Bangla MN" charset="0"/>
                <a:cs typeface="Bangla MN" charset="0"/>
              </a:rPr>
              <a:t>1</a:t>
            </a:r>
            <a:endParaRPr kumimoji="1" lang="en-US" altLang="zh-CN" sz="1400" dirty="0">
              <a:solidFill>
                <a:srgbClr val="000000"/>
              </a:solidFill>
              <a:latin typeface="Century Gothic"/>
              <a:ea typeface="Bangla MN" charset="0"/>
              <a:cs typeface="Bangla MN" charset="0"/>
              <a:sym typeface="Wingdings"/>
            </a:endParaRPr>
          </a:p>
        </p:txBody>
      </p:sp>
      <p:sp>
        <p:nvSpPr>
          <p:cNvPr id="22" name="文本框 21"/>
          <p:cNvSpPr txBox="1"/>
          <p:nvPr/>
        </p:nvSpPr>
        <p:spPr>
          <a:xfrm>
            <a:off x="4129162" y="1421455"/>
            <a:ext cx="1162919" cy="307777"/>
          </a:xfrm>
          <a:prstGeom prst="rect">
            <a:avLst/>
          </a:prstGeom>
          <a:noFill/>
        </p:spPr>
        <p:txBody>
          <a:bodyPr wrap="square" rtlCol="0">
            <a:spAutoFit/>
          </a:bodyPr>
          <a:lstStyle/>
          <a:p>
            <a:pPr algn="ctr"/>
            <a:r>
              <a:rPr kumimoji="1" lang="en-US" altLang="zh-CN" sz="1400" dirty="0">
                <a:solidFill>
                  <a:srgbClr val="000000"/>
                </a:solidFill>
                <a:latin typeface="Century Gothic"/>
                <a:ea typeface="Bangla MN" charset="0"/>
                <a:cs typeface="Bangla MN" charset="0"/>
              </a:rPr>
              <a:t>Instruction</a:t>
            </a:r>
            <a:endParaRPr kumimoji="1" lang="zh-CN" altLang="en-US" sz="1400" dirty="0">
              <a:solidFill>
                <a:srgbClr val="000000"/>
              </a:solidFill>
              <a:latin typeface="Century Gothic"/>
              <a:ea typeface="Bangla MN" charset="0"/>
              <a:cs typeface="Bangla MN" charset="0"/>
            </a:endParaRPr>
          </a:p>
        </p:txBody>
      </p:sp>
      <p:sp>
        <p:nvSpPr>
          <p:cNvPr id="23" name="文本框 22"/>
          <p:cNvSpPr txBox="1"/>
          <p:nvPr/>
        </p:nvSpPr>
        <p:spPr>
          <a:xfrm>
            <a:off x="6236162" y="1407252"/>
            <a:ext cx="1000135" cy="307777"/>
          </a:xfrm>
          <a:prstGeom prst="rect">
            <a:avLst/>
          </a:prstGeom>
          <a:noFill/>
        </p:spPr>
        <p:txBody>
          <a:bodyPr wrap="square" rtlCol="0">
            <a:spAutoFit/>
          </a:bodyPr>
          <a:lstStyle/>
          <a:p>
            <a:pPr algn="ctr"/>
            <a:r>
              <a:rPr kumimoji="1" lang="en-US" altLang="zh-CN" sz="1400" dirty="0">
                <a:solidFill>
                  <a:srgbClr val="000000"/>
                </a:solidFill>
                <a:latin typeface="Century Gothic"/>
                <a:ea typeface="Bangla MN" charset="0"/>
                <a:cs typeface="Bangla MN" charset="0"/>
              </a:rPr>
              <a:t>Effect</a:t>
            </a:r>
            <a:endParaRPr kumimoji="1" lang="zh-CN" altLang="en-US" sz="1400" dirty="0">
              <a:solidFill>
                <a:srgbClr val="000000"/>
              </a:solidFill>
              <a:latin typeface="Century Gothic"/>
              <a:ea typeface="Bangla MN" charset="0"/>
              <a:cs typeface="Bangla MN" charset="0"/>
            </a:endParaRPr>
          </a:p>
        </p:txBody>
      </p:sp>
      <p:sp>
        <p:nvSpPr>
          <p:cNvPr id="24" name="文本框 23"/>
          <p:cNvSpPr txBox="1"/>
          <p:nvPr/>
        </p:nvSpPr>
        <p:spPr>
          <a:xfrm>
            <a:off x="2149684" y="2253018"/>
            <a:ext cx="1126169" cy="523220"/>
          </a:xfrm>
          <a:prstGeom prst="rect">
            <a:avLst/>
          </a:prstGeom>
          <a:noFill/>
        </p:spPr>
        <p:txBody>
          <a:bodyPr wrap="square" rtlCol="0">
            <a:spAutoFit/>
          </a:bodyPr>
          <a:lstStyle/>
          <a:p>
            <a:pPr algn="ctr"/>
            <a:r>
              <a:rPr kumimoji="1" lang="en-US" altLang="zh-CN" sz="1400" dirty="0">
                <a:solidFill>
                  <a:srgbClr val="000000"/>
                </a:solidFill>
                <a:latin typeface="Century Gothic"/>
                <a:ea typeface="Bangla MN" charset="0"/>
                <a:cs typeface="Bangla MN" charset="0"/>
              </a:rPr>
              <a:t>Reorder</a:t>
            </a:r>
          </a:p>
          <a:p>
            <a:pPr algn="ctr"/>
            <a:r>
              <a:rPr kumimoji="1" lang="en-US" altLang="zh-CN" sz="1400" dirty="0">
                <a:solidFill>
                  <a:srgbClr val="000000"/>
                </a:solidFill>
                <a:latin typeface="Century Gothic"/>
                <a:ea typeface="Bangla MN" charset="0"/>
                <a:cs typeface="Bangla MN" charset="0"/>
              </a:rPr>
              <a:t>Execution</a:t>
            </a:r>
            <a:endParaRPr kumimoji="1" lang="zh-CN" altLang="en-US" sz="1400" dirty="0">
              <a:solidFill>
                <a:srgbClr val="000000"/>
              </a:solidFill>
              <a:latin typeface="Century Gothic"/>
              <a:ea typeface="Bangla MN" charset="0"/>
              <a:cs typeface="Bangla MN" charset="0"/>
            </a:endParaRPr>
          </a:p>
        </p:txBody>
      </p:sp>
      <p:cxnSp>
        <p:nvCxnSpPr>
          <p:cNvPr id="25" name="直线箭头连接符 24"/>
          <p:cNvCxnSpPr/>
          <p:nvPr/>
        </p:nvCxnSpPr>
        <p:spPr>
          <a:xfrm>
            <a:off x="3361254" y="2209428"/>
            <a:ext cx="0" cy="72554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线连接符 25"/>
          <p:cNvCxnSpPr/>
          <p:nvPr/>
        </p:nvCxnSpPr>
        <p:spPr>
          <a:xfrm>
            <a:off x="3266819" y="2209428"/>
            <a:ext cx="18887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文本框 26"/>
          <p:cNvSpPr txBox="1"/>
          <p:nvPr/>
        </p:nvSpPr>
        <p:spPr>
          <a:xfrm>
            <a:off x="1804806" y="1849389"/>
            <a:ext cx="1602154" cy="307777"/>
          </a:xfrm>
          <a:prstGeom prst="rect">
            <a:avLst/>
          </a:prstGeom>
          <a:noFill/>
        </p:spPr>
        <p:txBody>
          <a:bodyPr wrap="square" rtlCol="0">
            <a:spAutoFit/>
          </a:bodyPr>
          <a:lstStyle/>
          <a:p>
            <a:pPr algn="ctr"/>
            <a:r>
              <a:rPr kumimoji="1" lang="en-US" altLang="zh-CN" sz="1400" dirty="0">
                <a:solidFill>
                  <a:srgbClr val="FF0066"/>
                </a:solidFill>
                <a:latin typeface="Century Gothic"/>
                <a:ea typeface="Bangla MN" charset="0"/>
                <a:cs typeface="Bangla MN" charset="0"/>
              </a:rPr>
              <a:t>Permission Error!</a:t>
            </a:r>
            <a:endParaRPr kumimoji="1" lang="zh-CN" altLang="en-US" sz="1400" dirty="0">
              <a:solidFill>
                <a:srgbClr val="FF0066"/>
              </a:solidFill>
              <a:latin typeface="Century Gothic"/>
              <a:ea typeface="Bangla MN" charset="0"/>
              <a:cs typeface="Bangla MN" charset="0"/>
            </a:endParaRPr>
          </a:p>
        </p:txBody>
      </p:sp>
      <p:sp>
        <p:nvSpPr>
          <p:cNvPr id="28" name="椭圆 27"/>
          <p:cNvSpPr/>
          <p:nvPr/>
        </p:nvSpPr>
        <p:spPr>
          <a:xfrm>
            <a:off x="3707904" y="1893193"/>
            <a:ext cx="220166" cy="220166"/>
          </a:xfrm>
          <a:prstGeom prst="ellipse">
            <a:avLst/>
          </a:prstGeom>
          <a:solidFill>
            <a:schemeClr val="bg1"/>
          </a:solidFill>
          <a:ln w="19050">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zh-CN" sz="1400" b="1" dirty="0">
                <a:solidFill>
                  <a:srgbClr val="FF0066"/>
                </a:solidFill>
                <a:latin typeface="Century Gothic"/>
                <a:ea typeface="Bangla MN" charset="0"/>
                <a:cs typeface="Bangla MN" charset="0"/>
              </a:rPr>
              <a:t>1</a:t>
            </a:r>
            <a:endParaRPr kumimoji="1" lang="zh-CN" altLang="en-US" b="1" dirty="0">
              <a:solidFill>
                <a:srgbClr val="FF0066"/>
              </a:solidFill>
              <a:latin typeface="Century Gothic"/>
              <a:ea typeface="Bangla MN" charset="0"/>
              <a:cs typeface="Bangla MN" charset="0"/>
            </a:endParaRPr>
          </a:p>
        </p:txBody>
      </p:sp>
      <p:sp>
        <p:nvSpPr>
          <p:cNvPr id="29" name="椭圆 28"/>
          <p:cNvSpPr/>
          <p:nvPr/>
        </p:nvSpPr>
        <p:spPr>
          <a:xfrm>
            <a:off x="3707904" y="2397249"/>
            <a:ext cx="220166" cy="220166"/>
          </a:xfrm>
          <a:prstGeom prst="ellipse">
            <a:avLst/>
          </a:prstGeom>
          <a:solidFill>
            <a:schemeClr val="bg1"/>
          </a:solidFill>
          <a:ln w="19050">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zh-CN" sz="1400" b="1" dirty="0">
                <a:solidFill>
                  <a:srgbClr val="FF0066"/>
                </a:solidFill>
                <a:latin typeface="Century Gothic"/>
                <a:ea typeface="Bangla MN" charset="0"/>
                <a:cs typeface="Bangla MN" charset="0"/>
              </a:rPr>
              <a:t>2</a:t>
            </a:r>
            <a:endParaRPr kumimoji="1" lang="zh-CN" altLang="en-US" b="1" dirty="0">
              <a:solidFill>
                <a:srgbClr val="FF0066"/>
              </a:solidFill>
              <a:latin typeface="Century Gothic"/>
              <a:ea typeface="Bangla MN" charset="0"/>
              <a:cs typeface="Bangla MN" charset="0"/>
            </a:endParaRPr>
          </a:p>
        </p:txBody>
      </p:sp>
      <p:sp>
        <p:nvSpPr>
          <p:cNvPr id="30" name="文本框 29"/>
          <p:cNvSpPr txBox="1"/>
          <p:nvPr/>
        </p:nvSpPr>
        <p:spPr>
          <a:xfrm>
            <a:off x="3275857" y="3793605"/>
            <a:ext cx="876921" cy="307777"/>
          </a:xfrm>
          <a:prstGeom prst="rect">
            <a:avLst/>
          </a:prstGeom>
          <a:solidFill>
            <a:schemeClr val="bg1"/>
          </a:solidFill>
        </p:spPr>
        <p:txBody>
          <a:bodyPr wrap="square" rtlCol="0">
            <a:spAutoFit/>
          </a:bodyPr>
          <a:lstStyle/>
          <a:p>
            <a:pPr algn="ctr"/>
            <a:r>
              <a:rPr kumimoji="1" lang="en-US" altLang="zh-CN" sz="1400" b="1" dirty="0">
                <a:solidFill>
                  <a:srgbClr val="000000"/>
                </a:solidFill>
                <a:latin typeface="Century Gothic"/>
                <a:ea typeface="Bangla MN" charset="0"/>
                <a:cs typeface="Bangla MN" charset="0"/>
              </a:rPr>
              <a:t>Cache</a:t>
            </a:r>
            <a:endParaRPr kumimoji="1" lang="zh-CN" altLang="en-US" sz="1400" b="1" dirty="0">
              <a:solidFill>
                <a:srgbClr val="000000"/>
              </a:solidFill>
              <a:latin typeface="Century Gothic"/>
              <a:ea typeface="Bangla MN" charset="0"/>
              <a:cs typeface="Bangla MN" charset="0"/>
            </a:endParaRPr>
          </a:p>
        </p:txBody>
      </p:sp>
      <p:sp>
        <p:nvSpPr>
          <p:cNvPr id="31" name="文本框 30"/>
          <p:cNvSpPr txBox="1"/>
          <p:nvPr/>
        </p:nvSpPr>
        <p:spPr>
          <a:xfrm>
            <a:off x="5681615" y="3793605"/>
            <a:ext cx="1047414" cy="307777"/>
          </a:xfrm>
          <a:prstGeom prst="rect">
            <a:avLst/>
          </a:prstGeom>
          <a:solidFill>
            <a:schemeClr val="bg1"/>
          </a:solidFill>
        </p:spPr>
        <p:txBody>
          <a:bodyPr wrap="square" rtlCol="0">
            <a:spAutoFit/>
          </a:bodyPr>
          <a:lstStyle/>
          <a:p>
            <a:r>
              <a:rPr kumimoji="1" lang="en-US" altLang="zh-CN" sz="1400" b="1" dirty="0">
                <a:solidFill>
                  <a:srgbClr val="000000"/>
                </a:solidFill>
                <a:latin typeface="Century Gothic"/>
                <a:ea typeface="Bangla MN" charset="0"/>
                <a:cs typeface="Bangla MN" charset="0"/>
              </a:rPr>
              <a:t>Memory</a:t>
            </a:r>
            <a:r>
              <a:rPr kumimoji="1" lang="zh-CN" altLang="en-US" sz="1400" b="1" dirty="0">
                <a:solidFill>
                  <a:srgbClr val="000000"/>
                </a:solidFill>
                <a:latin typeface="Century Gothic"/>
                <a:ea typeface="Bangla MN" charset="0"/>
                <a:cs typeface="Bangla MN" charset="0"/>
              </a:rPr>
              <a:t> </a:t>
            </a:r>
          </a:p>
        </p:txBody>
      </p:sp>
      <p:sp>
        <p:nvSpPr>
          <p:cNvPr id="39" name="文本框 38"/>
          <p:cNvSpPr txBox="1"/>
          <p:nvPr/>
        </p:nvSpPr>
        <p:spPr>
          <a:xfrm>
            <a:off x="5508105" y="4749232"/>
            <a:ext cx="1551535" cy="492443"/>
          </a:xfrm>
          <a:prstGeom prst="rect">
            <a:avLst/>
          </a:prstGeom>
          <a:noFill/>
        </p:spPr>
        <p:txBody>
          <a:bodyPr wrap="square" rtlCol="0">
            <a:spAutoFit/>
          </a:bodyPr>
          <a:lstStyle/>
          <a:p>
            <a:pPr algn="ctr"/>
            <a:r>
              <a:rPr kumimoji="1" lang="en-US" altLang="zh-CN" sz="1400" b="1" dirty="0" err="1">
                <a:solidFill>
                  <a:srgbClr val="000000"/>
                </a:solidFill>
                <a:latin typeface="Century Gothic"/>
                <a:ea typeface="Bangla MN" charset="0"/>
                <a:cs typeface="Bangla MN" charset="0"/>
              </a:rPr>
              <a:t>buf</a:t>
            </a:r>
            <a:r>
              <a:rPr kumimoji="1" lang="en-US" altLang="zh-CN" sz="1400" b="1" dirty="0">
                <a:solidFill>
                  <a:srgbClr val="000000"/>
                </a:solidFill>
                <a:latin typeface="Century Gothic"/>
                <a:ea typeface="Bangla MN" charset="0"/>
                <a:cs typeface="Bangla MN" charset="0"/>
              </a:rPr>
              <a:t> </a:t>
            </a:r>
          </a:p>
          <a:p>
            <a:pPr algn="ctr"/>
            <a:r>
              <a:rPr kumimoji="1" lang="en-US" altLang="zh-CN" sz="1200" dirty="0">
                <a:solidFill>
                  <a:srgbClr val="000000"/>
                </a:solidFill>
                <a:latin typeface="Century Gothic"/>
                <a:ea typeface="Bangla MN" charset="0"/>
                <a:cs typeface="Bangla MN" charset="0"/>
              </a:rPr>
              <a:t>(Attack buffer)</a:t>
            </a:r>
            <a:endParaRPr kumimoji="1" lang="zh-CN" altLang="en-US" dirty="0">
              <a:solidFill>
                <a:srgbClr val="000000"/>
              </a:solidFill>
              <a:latin typeface="Century Gothic"/>
              <a:ea typeface="Bangla MN" charset="0"/>
              <a:cs typeface="Bangla MN" charset="0"/>
            </a:endParaRPr>
          </a:p>
        </p:txBody>
      </p:sp>
      <p:pic>
        <p:nvPicPr>
          <p:cNvPr id="41" name="图片 4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7642" y="4696928"/>
            <a:ext cx="369461" cy="604390"/>
          </a:xfrm>
          <a:prstGeom prst="rect">
            <a:avLst/>
          </a:prstGeom>
        </p:spPr>
      </p:pic>
      <p:sp>
        <p:nvSpPr>
          <p:cNvPr id="42" name="文本框 41"/>
          <p:cNvSpPr txBox="1"/>
          <p:nvPr/>
        </p:nvSpPr>
        <p:spPr>
          <a:xfrm>
            <a:off x="1115617" y="4796539"/>
            <a:ext cx="1142163" cy="276999"/>
          </a:xfrm>
          <a:prstGeom prst="rect">
            <a:avLst/>
          </a:prstGeom>
          <a:noFill/>
        </p:spPr>
        <p:txBody>
          <a:bodyPr wrap="square" rtlCol="0">
            <a:spAutoFit/>
          </a:bodyPr>
          <a:lstStyle/>
          <a:p>
            <a:r>
              <a:rPr kumimoji="1" lang="en-US" altLang="zh-CN" sz="1200" b="1" dirty="0">
                <a:solidFill>
                  <a:srgbClr val="000000"/>
                </a:solidFill>
                <a:latin typeface="Century Gothic"/>
                <a:ea typeface="DengXian" charset="-122"/>
                <a:cs typeface="DengXian" charset="-122"/>
              </a:rPr>
              <a:t>Meltdown</a:t>
            </a:r>
          </a:p>
        </p:txBody>
      </p:sp>
      <p:graphicFrame>
        <p:nvGraphicFramePr>
          <p:cNvPr id="48" name="表格 47"/>
          <p:cNvGraphicFramePr>
            <a:graphicFrameLocks noGrp="1"/>
          </p:cNvGraphicFramePr>
          <p:nvPr>
            <p:extLst/>
          </p:nvPr>
        </p:nvGraphicFramePr>
        <p:xfrm>
          <a:off x="5926351" y="4172493"/>
          <a:ext cx="2520000" cy="340268"/>
        </p:xfrm>
        <a:graphic>
          <a:graphicData uri="http://schemas.openxmlformats.org/drawingml/2006/table">
            <a:tbl>
              <a:tblPr firstRow="1" bandRow="1">
                <a:effectLst>
                  <a:outerShdw blurRad="63500" sx="102000" sy="102000" algn="ctr" rotWithShape="0">
                    <a:prstClr val="black">
                      <a:alpha val="40000"/>
                    </a:prstClr>
                  </a:outerShdw>
                </a:effectLst>
                <a:tableStyleId>{7E9639D4-E3E2-4D34-9284-5A2195B3D0D7}</a:tableStyleId>
              </a:tblPr>
              <a:tblGrid>
                <a:gridCol w="360000">
                  <a:extLst>
                    <a:ext uri="{9D8B030D-6E8A-4147-A177-3AD203B41FA5}">
                      <a16:colId xmlns:a16="http://schemas.microsoft.com/office/drawing/2014/main" val="20000"/>
                    </a:ext>
                  </a:extLst>
                </a:gridCol>
                <a:gridCol w="360000">
                  <a:extLst>
                    <a:ext uri="{9D8B030D-6E8A-4147-A177-3AD203B41FA5}">
                      <a16:colId xmlns:a16="http://schemas.microsoft.com/office/drawing/2014/main" val="20001"/>
                    </a:ext>
                  </a:extLst>
                </a:gridCol>
                <a:gridCol w="360000">
                  <a:extLst>
                    <a:ext uri="{9D8B030D-6E8A-4147-A177-3AD203B41FA5}">
                      <a16:colId xmlns:a16="http://schemas.microsoft.com/office/drawing/2014/main" val="20002"/>
                    </a:ext>
                  </a:extLst>
                </a:gridCol>
                <a:gridCol w="360000">
                  <a:extLst>
                    <a:ext uri="{9D8B030D-6E8A-4147-A177-3AD203B41FA5}">
                      <a16:colId xmlns:a16="http://schemas.microsoft.com/office/drawing/2014/main" val="20003"/>
                    </a:ext>
                  </a:extLst>
                </a:gridCol>
                <a:gridCol w="360000">
                  <a:extLst>
                    <a:ext uri="{9D8B030D-6E8A-4147-A177-3AD203B41FA5}">
                      <a16:colId xmlns:a16="http://schemas.microsoft.com/office/drawing/2014/main" val="20004"/>
                    </a:ext>
                  </a:extLst>
                </a:gridCol>
                <a:gridCol w="360000">
                  <a:extLst>
                    <a:ext uri="{9D8B030D-6E8A-4147-A177-3AD203B41FA5}">
                      <a16:colId xmlns:a16="http://schemas.microsoft.com/office/drawing/2014/main" val="20005"/>
                    </a:ext>
                  </a:extLst>
                </a:gridCol>
                <a:gridCol w="360000">
                  <a:extLst>
                    <a:ext uri="{9D8B030D-6E8A-4147-A177-3AD203B41FA5}">
                      <a16:colId xmlns:a16="http://schemas.microsoft.com/office/drawing/2014/main" val="20006"/>
                    </a:ext>
                  </a:extLst>
                </a:gridCol>
              </a:tblGrid>
              <a:tr h="340268">
                <a:tc>
                  <a:txBody>
                    <a:bodyPr/>
                    <a:lstStyle/>
                    <a:p>
                      <a:pPr algn="ctr"/>
                      <a:r>
                        <a:rPr lang="mr-IN" altLang="zh-CN" sz="700" dirty="0">
                          <a:solidFill>
                            <a:schemeClr val="tx1"/>
                          </a:solidFill>
                        </a:rPr>
                        <a:t>…</a:t>
                      </a:r>
                      <a:endParaRPr lang="zh-CN" altLang="en-US" sz="70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900" dirty="0" err="1">
                          <a:solidFill>
                            <a:schemeClr val="tx1"/>
                          </a:solidFill>
                        </a:rPr>
                        <a:t>buf</a:t>
                      </a:r>
                      <a:r>
                        <a:rPr lang="en-US" altLang="zh-CN" sz="900" dirty="0">
                          <a:solidFill>
                            <a:schemeClr val="tx1"/>
                          </a:solidFill>
                        </a:rPr>
                        <a:t>[0]</a:t>
                      </a:r>
                      <a:endParaRPr lang="zh-CN" altLang="en-US" sz="90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900" dirty="0" err="1">
                          <a:solidFill>
                            <a:schemeClr val="tx1"/>
                          </a:solidFill>
                        </a:rPr>
                        <a:t>buf</a:t>
                      </a:r>
                      <a:r>
                        <a:rPr lang="en-US" altLang="zh-CN" sz="900" dirty="0">
                          <a:solidFill>
                            <a:schemeClr val="tx1"/>
                          </a:solidFill>
                        </a:rPr>
                        <a:t>[1]</a:t>
                      </a:r>
                      <a:endParaRPr lang="zh-CN" altLang="en-US" sz="900" dirty="0">
                        <a:solidFill>
                          <a:schemeClr val="tx1"/>
                        </a:solidFill>
                      </a:endParaRPr>
                    </a:p>
                  </a:txBody>
                  <a:tcPr marL="0" marR="0" marT="0" marB="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900" dirty="0" err="1">
                          <a:solidFill>
                            <a:schemeClr val="tx1"/>
                          </a:solidFill>
                        </a:rPr>
                        <a:t>buf</a:t>
                      </a:r>
                      <a:r>
                        <a:rPr lang="en-US" altLang="zh-CN" sz="900" dirty="0">
                          <a:solidFill>
                            <a:schemeClr val="tx1"/>
                          </a:solidFill>
                        </a:rPr>
                        <a:t>[2]</a:t>
                      </a:r>
                      <a:endParaRPr lang="zh-CN" altLang="en-US" sz="900" dirty="0">
                        <a:solidFill>
                          <a:schemeClr val="tx1"/>
                        </a:solidFill>
                      </a:endParaRPr>
                    </a:p>
                  </a:txBody>
                  <a:tcPr marL="0" marR="0" marT="0" marB="0" anchor="ctr">
                    <a:lnL w="952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mr-IN" altLang="zh-CN" sz="900" dirty="0">
                          <a:solidFill>
                            <a:schemeClr val="tx1"/>
                          </a:solidFill>
                        </a:rPr>
                        <a:t>…</a:t>
                      </a:r>
                      <a:endParaRPr lang="zh-CN" altLang="en-US" sz="90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900" dirty="0" err="1">
                          <a:solidFill>
                            <a:schemeClr val="tx1"/>
                          </a:solidFill>
                        </a:rPr>
                        <a:t>buf</a:t>
                      </a:r>
                      <a:r>
                        <a:rPr lang="en-US" altLang="zh-CN" sz="900" dirty="0">
                          <a:solidFill>
                            <a:schemeClr val="tx1"/>
                          </a:solidFill>
                        </a:rPr>
                        <a:t>[n]</a:t>
                      </a:r>
                      <a:endParaRPr lang="zh-CN" altLang="en-US" sz="90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mr-IN" altLang="zh-CN" sz="700" dirty="0">
                          <a:solidFill>
                            <a:schemeClr val="tx1"/>
                          </a:solidFill>
                        </a:rPr>
                        <a:t>…</a:t>
                      </a:r>
                      <a:endParaRPr lang="zh-CN" altLang="en-US" sz="70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bl>
          </a:graphicData>
        </a:graphic>
      </p:graphicFrame>
      <p:sp>
        <p:nvSpPr>
          <p:cNvPr id="43" name="文本框 42"/>
          <p:cNvSpPr txBox="1"/>
          <p:nvPr/>
        </p:nvSpPr>
        <p:spPr>
          <a:xfrm>
            <a:off x="3972526" y="2353445"/>
            <a:ext cx="1986832" cy="307777"/>
          </a:xfrm>
          <a:prstGeom prst="rect">
            <a:avLst/>
          </a:prstGeom>
          <a:noFill/>
        </p:spPr>
        <p:txBody>
          <a:bodyPr wrap="square" rtlCol="0">
            <a:spAutoFit/>
          </a:bodyPr>
          <a:lstStyle/>
          <a:p>
            <a:r>
              <a:rPr kumimoji="1" lang="en-US" altLang="zh-CN" sz="1400" dirty="0">
                <a:solidFill>
                  <a:srgbClr val="000000"/>
                </a:solidFill>
                <a:latin typeface="Century Gothic"/>
                <a:ea typeface="Bangla MN" charset="0"/>
                <a:cs typeface="Bangla MN" charset="0"/>
              </a:rPr>
              <a:t>Load </a:t>
            </a:r>
            <a:r>
              <a:rPr kumimoji="1" lang="en-US" altLang="zh-CN" sz="1400" b="1" dirty="0" err="1">
                <a:solidFill>
                  <a:srgbClr val="000000"/>
                </a:solidFill>
                <a:latin typeface="Century Gothic"/>
                <a:ea typeface="Bangla MN" charset="0"/>
                <a:cs typeface="Bangla MN" charset="0"/>
              </a:rPr>
              <a:t>buf</a:t>
            </a:r>
            <a:r>
              <a:rPr kumimoji="1" lang="en-US" altLang="zh-CN" sz="1400" dirty="0">
                <a:solidFill>
                  <a:srgbClr val="000000"/>
                </a:solidFill>
                <a:latin typeface="Century Gothic"/>
                <a:ea typeface="Bangla MN" charset="0"/>
                <a:cs typeface="Bangla MN" charset="0"/>
              </a:rPr>
              <a:t>[%</a:t>
            </a:r>
            <a:r>
              <a:rPr kumimoji="1" lang="en-US" altLang="zh-CN" sz="1400" dirty="0" err="1">
                <a:solidFill>
                  <a:srgbClr val="000000"/>
                </a:solidFill>
                <a:latin typeface="Century Gothic"/>
                <a:ea typeface="Bangla MN" charset="0"/>
                <a:cs typeface="Bangla MN" charset="0"/>
              </a:rPr>
              <a:t>rax</a:t>
            </a:r>
            <a:r>
              <a:rPr kumimoji="1" lang="en-US" altLang="zh-CN" sz="1400" dirty="0">
                <a:solidFill>
                  <a:srgbClr val="000000"/>
                </a:solidFill>
                <a:latin typeface="Century Gothic"/>
                <a:ea typeface="Bangla MN" charset="0"/>
                <a:cs typeface="Bangla MN" charset="0"/>
              </a:rPr>
              <a:t>], %</a:t>
            </a:r>
            <a:r>
              <a:rPr kumimoji="1" lang="en-US" altLang="zh-CN" sz="1400" dirty="0" err="1">
                <a:solidFill>
                  <a:srgbClr val="000000"/>
                </a:solidFill>
                <a:latin typeface="Century Gothic"/>
                <a:ea typeface="Bangla MN" charset="0"/>
                <a:cs typeface="Bangla MN" charset="0"/>
              </a:rPr>
              <a:t>rbx</a:t>
            </a:r>
            <a:endParaRPr kumimoji="1" lang="en-US" altLang="zh-CN" sz="1400" dirty="0">
              <a:solidFill>
                <a:srgbClr val="000000"/>
              </a:solidFill>
              <a:latin typeface="Century Gothic"/>
              <a:ea typeface="Bangla MN" charset="0"/>
              <a:cs typeface="Bangla MN" charset="0"/>
            </a:endParaRPr>
          </a:p>
        </p:txBody>
      </p:sp>
      <p:sp>
        <p:nvSpPr>
          <p:cNvPr id="44" name="文本框 43"/>
          <p:cNvSpPr txBox="1"/>
          <p:nvPr/>
        </p:nvSpPr>
        <p:spPr>
          <a:xfrm>
            <a:off x="6084822" y="2353445"/>
            <a:ext cx="1439506" cy="307777"/>
          </a:xfrm>
          <a:prstGeom prst="rect">
            <a:avLst/>
          </a:prstGeom>
          <a:noFill/>
        </p:spPr>
        <p:txBody>
          <a:bodyPr wrap="square" rtlCol="0">
            <a:spAutoFit/>
          </a:bodyPr>
          <a:lstStyle/>
          <a:p>
            <a:r>
              <a:rPr kumimoji="1" lang="en-US" altLang="zh-CN" sz="1400" dirty="0">
                <a:solidFill>
                  <a:srgbClr val="000000"/>
                </a:solidFill>
                <a:latin typeface="Century Gothic"/>
                <a:ea typeface="Bangla MN" charset="0"/>
                <a:cs typeface="Bangla MN" charset="0"/>
                <a:sym typeface="Wingdings"/>
              </a:rPr>
              <a:t>Access </a:t>
            </a:r>
            <a:r>
              <a:rPr kumimoji="1" lang="en-US" altLang="zh-CN" sz="1400" b="1" dirty="0" err="1">
                <a:solidFill>
                  <a:srgbClr val="000000"/>
                </a:solidFill>
                <a:effectLst>
                  <a:outerShdw blurRad="63500" sx="102000" sy="102000" algn="ctr" rotWithShape="0">
                    <a:prstClr val="black">
                      <a:alpha val="40000"/>
                    </a:prstClr>
                  </a:outerShdw>
                </a:effectLst>
                <a:latin typeface="Century Gothic"/>
                <a:ea typeface="Bangla MN" charset="0"/>
                <a:cs typeface="Bangla MN" charset="0"/>
                <a:sym typeface="Wingdings"/>
              </a:rPr>
              <a:t>buf</a:t>
            </a:r>
            <a:r>
              <a:rPr kumimoji="1" lang="en-US" altLang="zh-CN" sz="1400" b="1" dirty="0">
                <a:solidFill>
                  <a:srgbClr val="000000"/>
                </a:solidFill>
                <a:effectLst>
                  <a:outerShdw blurRad="63500" sx="102000" sy="102000" algn="ctr" rotWithShape="0">
                    <a:prstClr val="black">
                      <a:alpha val="40000"/>
                    </a:prstClr>
                  </a:outerShdw>
                </a:effectLst>
                <a:latin typeface="Century Gothic"/>
                <a:ea typeface="Bangla MN" charset="0"/>
                <a:cs typeface="Bangla MN" charset="0"/>
                <a:sym typeface="Wingdings"/>
              </a:rPr>
              <a:t>[1]</a:t>
            </a:r>
            <a:endParaRPr kumimoji="1" lang="en-US" altLang="zh-CN" sz="1400" dirty="0">
              <a:solidFill>
                <a:srgbClr val="000000"/>
              </a:solidFill>
              <a:latin typeface="Century Gothic"/>
              <a:ea typeface="Bangla MN" charset="0"/>
              <a:cs typeface="Bangla MN" charset="0"/>
              <a:sym typeface="Wingdings"/>
            </a:endParaRPr>
          </a:p>
        </p:txBody>
      </p:sp>
      <p:cxnSp>
        <p:nvCxnSpPr>
          <p:cNvPr id="47" name="直线箭头连接符 46"/>
          <p:cNvCxnSpPr/>
          <p:nvPr/>
        </p:nvCxnSpPr>
        <p:spPr>
          <a:xfrm>
            <a:off x="6283871" y="4550316"/>
            <a:ext cx="0" cy="246222"/>
          </a:xfrm>
          <a:prstGeom prst="straightConnector1">
            <a:avLst/>
          </a:prstGeom>
          <a:ln w="254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graphicFrame>
        <p:nvGraphicFramePr>
          <p:cNvPr id="46" name="表格 45"/>
          <p:cNvGraphicFramePr>
            <a:graphicFrameLocks noGrp="1"/>
          </p:cNvGraphicFramePr>
          <p:nvPr>
            <p:extLst/>
          </p:nvPr>
        </p:nvGraphicFramePr>
        <p:xfrm>
          <a:off x="3579299" y="4172493"/>
          <a:ext cx="1157165" cy="822960"/>
        </p:xfrm>
        <a:graphic>
          <a:graphicData uri="http://schemas.openxmlformats.org/drawingml/2006/table">
            <a:tbl>
              <a:tblPr firstRow="1" bandRow="1">
                <a:effectLst>
                  <a:outerShdw blurRad="63500" sx="102000" sy="102000" algn="ctr" rotWithShape="0">
                    <a:prstClr val="black">
                      <a:alpha val="40000"/>
                    </a:prstClr>
                  </a:outerShdw>
                </a:effectLst>
                <a:tableStyleId>{7E9639D4-E3E2-4D34-9284-5A2195B3D0D7}</a:tableStyleId>
              </a:tblPr>
              <a:tblGrid>
                <a:gridCol w="1157165">
                  <a:extLst>
                    <a:ext uri="{9D8B030D-6E8A-4147-A177-3AD203B41FA5}">
                      <a16:colId xmlns:a16="http://schemas.microsoft.com/office/drawing/2014/main" val="20000"/>
                    </a:ext>
                  </a:extLst>
                </a:gridCol>
              </a:tblGrid>
              <a:tr h="117404">
                <a:tc>
                  <a:txBody>
                    <a:bodyPr/>
                    <a:lstStyle/>
                    <a:p>
                      <a:pPr algn="ctr"/>
                      <a:r>
                        <a:rPr lang="en-US" altLang="zh-CN" sz="900" dirty="0">
                          <a:solidFill>
                            <a:schemeClr val="tx1"/>
                          </a:solidFill>
                        </a:rPr>
                        <a:t>Key = 1</a:t>
                      </a:r>
                      <a:endParaRPr lang="zh-CN" altLang="en-US" sz="900" dirty="0">
                        <a:solidFill>
                          <a:schemeClr val="tx1"/>
                        </a:solidFill>
                      </a:endParaRPr>
                    </a:p>
                  </a:txBody>
                  <a:tcPr marL="72000" marR="72000" marT="0" marB="0">
                    <a:lnL w="19050" cap="flat" cmpd="sng" algn="ctr">
                      <a:solidFill>
                        <a:srgbClr val="FF0066"/>
                      </a:solidFill>
                      <a:prstDash val="solid"/>
                      <a:round/>
                      <a:headEnd type="none" w="med" len="med"/>
                      <a:tailEnd type="none" w="med" len="med"/>
                    </a:lnL>
                    <a:lnR w="19050" cap="flat" cmpd="sng" algn="ctr">
                      <a:solidFill>
                        <a:srgbClr val="FF0066"/>
                      </a:solidFill>
                      <a:prstDash val="solid"/>
                      <a:round/>
                      <a:headEnd type="none" w="med" len="med"/>
                      <a:tailEnd type="none" w="med" len="med"/>
                    </a:lnR>
                    <a:lnT w="19050" cap="flat" cmpd="sng" algn="ctr">
                      <a:solidFill>
                        <a:srgbClr val="FF0066"/>
                      </a:solidFill>
                      <a:prstDash val="solid"/>
                      <a:round/>
                      <a:headEnd type="none" w="med" len="med"/>
                      <a:tailEnd type="none" w="med" len="med"/>
                    </a:lnT>
                    <a:lnB w="19050" cap="flat" cmpd="sng" algn="ctr">
                      <a:solidFill>
                        <a:srgbClr val="FF0066"/>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117404">
                <a:tc>
                  <a:txBody>
                    <a:bodyPr/>
                    <a:lstStyle/>
                    <a:p>
                      <a:pPr algn="ctr"/>
                      <a:endParaRPr lang="zh-CN" altLang="en-US" sz="900" dirty="0">
                        <a:solidFill>
                          <a:schemeClr val="tx1"/>
                        </a:solidFill>
                      </a:endParaRPr>
                    </a:p>
                  </a:txBody>
                  <a:tcPr marL="72000" marR="72000" marT="0" marB="0">
                    <a:lnT w="19050" cap="flat" cmpd="sng" algn="ctr">
                      <a:solidFill>
                        <a:srgbClr val="FF0066"/>
                      </a:solidFill>
                      <a:prstDash val="solid"/>
                      <a:round/>
                      <a:headEnd type="none" w="med" len="med"/>
                      <a:tailEnd type="none" w="med" len="med"/>
                    </a:lnT>
                    <a:solidFill>
                      <a:schemeClr val="bg1"/>
                    </a:solidFill>
                  </a:tcPr>
                </a:tc>
                <a:extLst>
                  <a:ext uri="{0D108BD9-81ED-4DB2-BD59-A6C34878D82A}">
                    <a16:rowId xmlns:a16="http://schemas.microsoft.com/office/drawing/2014/main" val="10001"/>
                  </a:ext>
                </a:extLst>
              </a:tr>
              <a:tr h="102870">
                <a:tc>
                  <a:txBody>
                    <a:bodyPr/>
                    <a:lstStyle/>
                    <a:p>
                      <a:pPr algn="ctr"/>
                      <a:endParaRPr lang="zh-CN" altLang="en-US" sz="900" b="1" dirty="0">
                        <a:solidFill>
                          <a:schemeClr val="tx1"/>
                        </a:solidFill>
                      </a:endParaRPr>
                    </a:p>
                  </a:txBody>
                  <a:tcPr marL="72000" marR="72000" marT="0" marB="0">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102870">
                <a:tc>
                  <a:txBody>
                    <a:bodyPr/>
                    <a:lstStyle/>
                    <a:p>
                      <a:pPr algn="ctr"/>
                      <a:endParaRPr lang="zh-CN" altLang="en-US" sz="900" b="1" dirty="0">
                        <a:solidFill>
                          <a:schemeClr val="tx1"/>
                        </a:solidFill>
                      </a:endParaRPr>
                    </a:p>
                  </a:txBody>
                  <a:tcPr marL="72000" marR="7200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102870">
                <a:tc>
                  <a:txBody>
                    <a:bodyPr/>
                    <a:lstStyle/>
                    <a:p>
                      <a:pPr algn="ctr"/>
                      <a:endParaRPr lang="zh-CN" altLang="en-US" sz="900" b="1" dirty="0">
                        <a:solidFill>
                          <a:schemeClr val="tx1"/>
                        </a:solidFill>
                      </a:endParaRPr>
                    </a:p>
                  </a:txBody>
                  <a:tcPr marL="72000" marR="72000" marT="0" marB="0">
                    <a:lnT w="9525" cap="flat" cmpd="sng" algn="ctr">
                      <a:solidFill>
                        <a:schemeClr val="tx1"/>
                      </a:solidFill>
                      <a:prstDash val="solid"/>
                      <a:round/>
                      <a:headEnd type="none" w="med" len="med"/>
                      <a:tailEnd type="none" w="med" len="med"/>
                    </a:lnT>
                    <a:solidFill>
                      <a:schemeClr val="bg1"/>
                    </a:solidFill>
                  </a:tcPr>
                </a:tc>
                <a:extLst>
                  <a:ext uri="{0D108BD9-81ED-4DB2-BD59-A6C34878D82A}">
                    <a16:rowId xmlns:a16="http://schemas.microsoft.com/office/drawing/2014/main" val="10004"/>
                  </a:ext>
                </a:extLst>
              </a:tr>
              <a:tr h="102870">
                <a:tc>
                  <a:txBody>
                    <a:bodyPr/>
                    <a:lstStyle/>
                    <a:p>
                      <a:pPr algn="ctr"/>
                      <a:endParaRPr lang="zh-CN" altLang="en-US" sz="900" b="1" dirty="0">
                        <a:solidFill>
                          <a:schemeClr val="tx1"/>
                        </a:solidFill>
                      </a:endParaRPr>
                    </a:p>
                  </a:txBody>
                  <a:tcPr marL="72000" marR="72000" marT="0" marB="0">
                    <a:solidFill>
                      <a:schemeClr val="bg1"/>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2651611986"/>
      </p:ext>
    </p:extLst>
  </p:cSld>
  <p:clrMapOvr>
    <a:masterClrMapping/>
  </p:clrMapOvr>
  <mc:AlternateContent xmlns:mc="http://schemas.openxmlformats.org/markup-compatibility/2006" xmlns:p14="http://schemas.microsoft.com/office/powerpoint/2010/main">
    <mc:Choice Requires="p14">
      <p:transition spd="slow" p14:dur="2000" advTm="23980"/>
    </mc:Choice>
    <mc:Fallback xmlns="">
      <p:transition spd="slow" advTm="2398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24" grpId="0"/>
      <p:bldP spid="27" grpId="0"/>
      <p:bldP spid="28" grpId="0" animBg="1"/>
      <p:bldP spid="29" grpId="0" animBg="1"/>
      <p:bldP spid="43" grpId="0"/>
      <p:bldP spid="4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Ways an Attacker Can Steal Your Secrets</a:t>
            </a:r>
            <a:endParaRPr lang="zh-CN" altLang="en-US" dirty="0"/>
          </a:p>
        </p:txBody>
      </p:sp>
      <p:sp>
        <p:nvSpPr>
          <p:cNvPr id="3" name="内容占位符 2"/>
          <p:cNvSpPr>
            <a:spLocks noGrp="1"/>
          </p:cNvSpPr>
          <p:nvPr>
            <p:ph idx="1"/>
          </p:nvPr>
        </p:nvSpPr>
        <p:spPr>
          <a:xfrm>
            <a:off x="457200" y="1333501"/>
            <a:ext cx="8229600" cy="2588068"/>
          </a:xfrm>
        </p:spPr>
        <p:txBody>
          <a:bodyPr>
            <a:normAutofit fontScale="92500"/>
          </a:bodyPr>
          <a:lstStyle/>
          <a:p>
            <a:r>
              <a:rPr lang="en-US" altLang="zh-CN" sz="2400" dirty="0" err="1"/>
              <a:t>KeyLogger</a:t>
            </a:r>
            <a:r>
              <a:rPr lang="en-US" altLang="zh-CN" sz="2400" dirty="0"/>
              <a:t>: install a </a:t>
            </a:r>
            <a:r>
              <a:rPr lang="en-US" altLang="zh-CN" sz="2400" dirty="0" err="1"/>
              <a:t>KeyLogger</a:t>
            </a:r>
            <a:r>
              <a:rPr lang="en-US" altLang="zh-CN" sz="2400" dirty="0"/>
              <a:t>/</a:t>
            </a:r>
            <a:r>
              <a:rPr lang="en-US" altLang="zh-CN" sz="2400" dirty="0" err="1"/>
              <a:t>TouchLogger</a:t>
            </a:r>
            <a:r>
              <a:rPr lang="en-US" altLang="zh-CN" sz="2400" dirty="0"/>
              <a:t> on the phone</a:t>
            </a:r>
          </a:p>
          <a:p>
            <a:r>
              <a:rPr lang="en-US" altLang="zh-CN" sz="2400" dirty="0"/>
              <a:t>Phishing: install a malware and lure the user to enter password</a:t>
            </a:r>
          </a:p>
          <a:p>
            <a:r>
              <a:rPr lang="en-US" altLang="zh-CN" sz="2400" dirty="0" err="1"/>
              <a:t>MemScan</a:t>
            </a:r>
            <a:r>
              <a:rPr lang="en-US" altLang="zh-CN" sz="2400" dirty="0"/>
              <a:t>: use rootkit and scan the memory for any plaintext</a:t>
            </a:r>
          </a:p>
          <a:p>
            <a:r>
              <a:rPr lang="en-US" altLang="zh-CN" sz="2400" b="1" dirty="0" err="1"/>
              <a:t>ScreenCapture</a:t>
            </a:r>
            <a:r>
              <a:rPr lang="en-US" altLang="zh-CN" sz="2400" b="1" dirty="0"/>
              <a:t>: get information directly from the screen</a:t>
            </a:r>
          </a:p>
        </p:txBody>
      </p:sp>
      <p:pic>
        <p:nvPicPr>
          <p:cNvPr id="5" name="图片 4"/>
          <p:cNvPicPr>
            <a:picLocks noChangeAspect="1"/>
          </p:cNvPicPr>
          <p:nvPr/>
        </p:nvPicPr>
        <p:blipFill>
          <a:blip r:embed="rId3"/>
          <a:stretch>
            <a:fillRect/>
          </a:stretch>
        </p:blipFill>
        <p:spPr>
          <a:xfrm>
            <a:off x="3275856" y="3721596"/>
            <a:ext cx="2360062" cy="1512168"/>
          </a:xfrm>
          <a:prstGeom prst="rect">
            <a:avLst/>
          </a:prstGeom>
          <a:ln>
            <a:solidFill>
              <a:schemeClr val="accent1"/>
            </a:solidFill>
          </a:ln>
        </p:spPr>
      </p:pic>
      <p:sp>
        <p:nvSpPr>
          <p:cNvPr id="6" name="矩形 5"/>
          <p:cNvSpPr/>
          <p:nvPr/>
        </p:nvSpPr>
        <p:spPr>
          <a:xfrm>
            <a:off x="3707904" y="4076067"/>
            <a:ext cx="360040" cy="144016"/>
          </a:xfrm>
          <a:prstGeom prst="rect">
            <a:avLst/>
          </a:prstGeom>
          <a:solidFill>
            <a:srgbClr val="F0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323528" y="5377780"/>
            <a:ext cx="8640960" cy="307777"/>
          </a:xfrm>
          <a:prstGeom prst="rect">
            <a:avLst/>
          </a:prstGeom>
        </p:spPr>
        <p:txBody>
          <a:bodyPr wrap="square">
            <a:spAutoFit/>
          </a:bodyPr>
          <a:lstStyle/>
          <a:p>
            <a:pPr algn="r"/>
            <a:r>
              <a:rPr lang="en-US" altLang="zh-CN" sz="1400" dirty="0">
                <a:solidFill>
                  <a:srgbClr val="000000"/>
                </a:solidFill>
                <a:latin typeface="等线" panose="02010600030101010101" pitchFamily="2" charset="-122"/>
              </a:rPr>
              <a:t>Jang, </a:t>
            </a:r>
            <a:r>
              <a:rPr lang="en-US" altLang="zh-CN" sz="1400" dirty="0" err="1">
                <a:solidFill>
                  <a:srgbClr val="000000"/>
                </a:solidFill>
                <a:latin typeface="等线" panose="02010600030101010101" pitchFamily="2" charset="-122"/>
              </a:rPr>
              <a:t>Yeongjin</a:t>
            </a:r>
            <a:r>
              <a:rPr lang="en-US" altLang="zh-CN" sz="1400" dirty="0">
                <a:solidFill>
                  <a:srgbClr val="000000"/>
                </a:solidFill>
                <a:latin typeface="等线" panose="02010600030101010101" pitchFamily="2" charset="-122"/>
              </a:rPr>
              <a:t>, et al. "A11y Attacks: Exploiting Accessibility in Operating Systems." </a:t>
            </a:r>
            <a:r>
              <a:rPr lang="en-US" altLang="zh-CN" sz="1400" i="1" dirty="0">
                <a:solidFill>
                  <a:srgbClr val="000000"/>
                </a:solidFill>
                <a:latin typeface="等线" panose="02010600030101010101" pitchFamily="2" charset="-122"/>
              </a:rPr>
              <a:t>CCS</a:t>
            </a:r>
            <a:r>
              <a:rPr lang="en-US" altLang="zh-CN" sz="1400" dirty="0">
                <a:solidFill>
                  <a:srgbClr val="000000"/>
                </a:solidFill>
                <a:latin typeface="等线" panose="02010600030101010101" pitchFamily="2" charset="-122"/>
              </a:rPr>
              <a:t>, 2014.</a:t>
            </a:r>
            <a:endParaRPr lang="zh-CN" altLang="en-US" sz="1400" dirty="0">
              <a:solidFill>
                <a:srgbClr val="000000"/>
              </a:solidFill>
              <a:latin typeface="等线" panose="02010600030101010101" pitchFamily="2" charset="-122"/>
            </a:endParaRPr>
          </a:p>
        </p:txBody>
      </p:sp>
      <p:sp>
        <p:nvSpPr>
          <p:cNvPr id="9" name="椭圆 8"/>
          <p:cNvSpPr/>
          <p:nvPr/>
        </p:nvSpPr>
        <p:spPr>
          <a:xfrm>
            <a:off x="3563888" y="4439253"/>
            <a:ext cx="288032" cy="43204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55352663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剪去单角的矩形 15"/>
          <p:cNvSpPr/>
          <p:nvPr/>
        </p:nvSpPr>
        <p:spPr>
          <a:xfrm>
            <a:off x="3595483" y="1366358"/>
            <a:ext cx="4091413" cy="2002178"/>
          </a:xfrm>
          <a:prstGeom prst="snip1Rect">
            <a:avLst>
              <a:gd name="adj" fmla="val 0"/>
            </a:avLst>
          </a:prstGeom>
          <a:solidFill>
            <a:schemeClr val="bg1"/>
          </a:solidFill>
          <a:ln w="15875">
            <a:solidFill>
              <a:schemeClr val="tx1"/>
            </a:solidFill>
            <a:prstDash val="dash"/>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FFFFFF"/>
              </a:solidFill>
              <a:latin typeface="Century Gothic"/>
              <a:ea typeface="Bangla MN" charset="0"/>
              <a:cs typeface="Bangla MN" charset="0"/>
            </a:endParaRPr>
          </a:p>
        </p:txBody>
      </p:sp>
      <p:sp>
        <p:nvSpPr>
          <p:cNvPr id="55" name="文本框 54"/>
          <p:cNvSpPr txBox="1"/>
          <p:nvPr/>
        </p:nvSpPr>
        <p:spPr>
          <a:xfrm>
            <a:off x="3995937" y="2785492"/>
            <a:ext cx="1958897" cy="523220"/>
          </a:xfrm>
          <a:prstGeom prst="rect">
            <a:avLst/>
          </a:prstGeom>
          <a:noFill/>
        </p:spPr>
        <p:txBody>
          <a:bodyPr wrap="square" rtlCol="0">
            <a:spAutoFit/>
          </a:bodyPr>
          <a:lstStyle/>
          <a:p>
            <a:pPr algn="ctr"/>
            <a:r>
              <a:rPr kumimoji="1" lang="en-US" altLang="zh-CN" sz="1400" dirty="0">
                <a:solidFill>
                  <a:srgbClr val="000000"/>
                </a:solidFill>
                <a:latin typeface="Century Gothic"/>
                <a:ea typeface="Bangla MN" charset="0"/>
                <a:cs typeface="Bangla MN" charset="0"/>
                <a:sym typeface="Wingdings"/>
              </a:rPr>
              <a:t>Rollback status</a:t>
            </a:r>
            <a:r>
              <a:rPr kumimoji="1" lang="en-US" altLang="zh-CN" sz="1400" dirty="0">
                <a:solidFill>
                  <a:srgbClr val="FF0066"/>
                </a:solidFill>
                <a:latin typeface="Century Gothic"/>
                <a:ea typeface="Bangla MN" charset="0"/>
                <a:cs typeface="Bangla MN" charset="0"/>
                <a:sym typeface="Wingdings"/>
              </a:rPr>
              <a:t> </a:t>
            </a:r>
          </a:p>
          <a:p>
            <a:pPr algn="ctr"/>
            <a:r>
              <a:rPr kumimoji="1" lang="en-US" altLang="zh-CN" sz="1400" dirty="0">
                <a:solidFill>
                  <a:srgbClr val="FF0066"/>
                </a:solidFill>
                <a:latin typeface="Century Gothic"/>
                <a:ea typeface="Bangla MN" charset="0"/>
                <a:cs typeface="Bangla MN" charset="0"/>
                <a:sym typeface="Wingdings"/>
              </a:rPr>
              <a:t>w/o cache status!</a:t>
            </a:r>
          </a:p>
        </p:txBody>
      </p:sp>
      <p:sp>
        <p:nvSpPr>
          <p:cNvPr id="4" name="Slide Number Placeholder 3"/>
          <p:cNvSpPr>
            <a:spLocks noGrp="1"/>
          </p:cNvSpPr>
          <p:nvPr>
            <p:ph type="sldNum" sz="quarter" idx="12"/>
          </p:nvPr>
        </p:nvSpPr>
        <p:spPr>
          <a:xfrm>
            <a:off x="8316416" y="5067933"/>
            <a:ext cx="648072" cy="273844"/>
          </a:xfrm>
        </p:spPr>
        <p:txBody>
          <a:bodyPr/>
          <a:lstStyle/>
          <a:p>
            <a:r>
              <a:rPr lang="en-US" altLang="zh-CN" sz="1800" dirty="0">
                <a:solidFill>
                  <a:srgbClr val="000000"/>
                </a:solidFill>
                <a:latin typeface="Century Gothic"/>
                <a:ea typeface="微软雅黑"/>
              </a:rPr>
              <a:t>3</a:t>
            </a:r>
            <a:endParaRPr lang="zh-CN" altLang="en-US" sz="1800" dirty="0">
              <a:solidFill>
                <a:srgbClr val="000000"/>
              </a:solidFill>
              <a:latin typeface="Century Gothic"/>
              <a:ea typeface="微软雅黑"/>
            </a:endParaRPr>
          </a:p>
        </p:txBody>
      </p:sp>
      <p:sp>
        <p:nvSpPr>
          <p:cNvPr id="3" name="标题 1"/>
          <p:cNvSpPr>
            <a:spLocks noGrp="1"/>
          </p:cNvSpPr>
          <p:nvPr>
            <p:ph type="title"/>
          </p:nvPr>
        </p:nvSpPr>
        <p:spPr>
          <a:xfrm>
            <a:off x="287338" y="285751"/>
            <a:ext cx="8856662" cy="1063229"/>
          </a:xfrm>
        </p:spPr>
        <p:txBody>
          <a:bodyPr>
            <a:normAutofit/>
          </a:bodyPr>
          <a:lstStyle/>
          <a:p>
            <a:pPr algn="l">
              <a:defRPr/>
            </a:pPr>
            <a:r>
              <a:rPr lang="en-US" altLang="zh-TW" sz="3600" dirty="0">
                <a:effectLst>
                  <a:outerShdw blurRad="38100" dist="38100" dir="2700000" algn="tl">
                    <a:srgbClr val="C0C0C0"/>
                  </a:outerShdw>
                </a:effectLst>
                <a:latin typeface="+mn-lt"/>
              </a:rPr>
              <a:t>Meltdown</a:t>
            </a:r>
            <a:endParaRPr lang="zh-TW" altLang="en-US" sz="3600" baseline="30000" dirty="0">
              <a:solidFill>
                <a:srgbClr val="FF0066"/>
              </a:solidFill>
              <a:latin typeface="+mn-lt"/>
            </a:endParaRPr>
          </a:p>
        </p:txBody>
      </p:sp>
      <p:sp>
        <p:nvSpPr>
          <p:cNvPr id="7" name="文本框 6"/>
          <p:cNvSpPr txBox="1"/>
          <p:nvPr/>
        </p:nvSpPr>
        <p:spPr>
          <a:xfrm>
            <a:off x="1115617" y="4024761"/>
            <a:ext cx="1142163" cy="276999"/>
          </a:xfrm>
          <a:prstGeom prst="rect">
            <a:avLst/>
          </a:prstGeom>
          <a:noFill/>
        </p:spPr>
        <p:txBody>
          <a:bodyPr wrap="square" rtlCol="0">
            <a:spAutoFit/>
          </a:bodyPr>
          <a:lstStyle/>
          <a:p>
            <a:r>
              <a:rPr kumimoji="1" lang="en-US" altLang="zh-CN" sz="1200" b="1" dirty="0">
                <a:solidFill>
                  <a:srgbClr val="FF0066"/>
                </a:solidFill>
                <a:latin typeface="Century Gothic"/>
                <a:ea typeface="DengXian" charset="-122"/>
                <a:cs typeface="DengXian" charset="-122"/>
              </a:rPr>
              <a:t>key </a:t>
            </a:r>
            <a:r>
              <a:rPr kumimoji="1" lang="en-US" altLang="zh-CN" sz="1200" b="1" dirty="0">
                <a:solidFill>
                  <a:srgbClr val="000000"/>
                </a:solidFill>
                <a:latin typeface="Century Gothic"/>
                <a:ea typeface="DengXian" charset="-122"/>
                <a:cs typeface="DengXian" charset="-122"/>
              </a:rPr>
              <a:t>= 0x01</a:t>
            </a:r>
          </a:p>
        </p:txBody>
      </p:sp>
      <p:sp>
        <p:nvSpPr>
          <p:cNvPr id="8" name="文本框 7"/>
          <p:cNvSpPr txBox="1"/>
          <p:nvPr/>
        </p:nvSpPr>
        <p:spPr>
          <a:xfrm>
            <a:off x="32048" y="4184358"/>
            <a:ext cx="780224" cy="261610"/>
          </a:xfrm>
          <a:prstGeom prst="rect">
            <a:avLst/>
          </a:prstGeom>
          <a:noFill/>
        </p:spPr>
        <p:txBody>
          <a:bodyPr wrap="square" rtlCol="0">
            <a:spAutoFit/>
          </a:bodyPr>
          <a:lstStyle/>
          <a:p>
            <a:pPr algn="ctr"/>
            <a:r>
              <a:rPr kumimoji="1" lang="en-US" altLang="zh-CN" sz="1100" dirty="0">
                <a:solidFill>
                  <a:srgbClr val="000000"/>
                </a:solidFill>
                <a:latin typeface="Century Gothic"/>
                <a:ea typeface="DengXian" charset="-122"/>
                <a:cs typeface="DengXian" charset="-122"/>
              </a:rPr>
              <a:t>Kernel</a:t>
            </a:r>
            <a:endParaRPr kumimoji="1" lang="zh-CN" altLang="en-US" sz="1600" dirty="0">
              <a:solidFill>
                <a:srgbClr val="000000"/>
              </a:solidFill>
              <a:latin typeface="Century Gothic"/>
              <a:ea typeface="DengXian" charset="-122"/>
              <a:cs typeface="DengXian" charset="-122"/>
            </a:endParaRPr>
          </a:p>
        </p:txBody>
      </p:sp>
      <p:sp>
        <p:nvSpPr>
          <p:cNvPr id="9" name="文本框 8"/>
          <p:cNvSpPr txBox="1"/>
          <p:nvPr/>
        </p:nvSpPr>
        <p:spPr>
          <a:xfrm>
            <a:off x="90174" y="4558429"/>
            <a:ext cx="586684" cy="261610"/>
          </a:xfrm>
          <a:prstGeom prst="rect">
            <a:avLst/>
          </a:prstGeom>
          <a:noFill/>
        </p:spPr>
        <p:txBody>
          <a:bodyPr wrap="square" rtlCol="0">
            <a:spAutoFit/>
          </a:bodyPr>
          <a:lstStyle/>
          <a:p>
            <a:pPr algn="ctr"/>
            <a:r>
              <a:rPr kumimoji="1" lang="en-US" altLang="zh-CN" sz="1100" dirty="0">
                <a:solidFill>
                  <a:srgbClr val="000000"/>
                </a:solidFill>
                <a:latin typeface="Century Gothic"/>
                <a:ea typeface="DengXian" charset="-122"/>
                <a:cs typeface="DengXian" charset="-122"/>
              </a:rPr>
              <a:t>User</a:t>
            </a:r>
            <a:endParaRPr kumimoji="1" lang="zh-CN" altLang="en-US" sz="1600" dirty="0">
              <a:solidFill>
                <a:srgbClr val="000000"/>
              </a:solidFill>
              <a:latin typeface="Century Gothic"/>
              <a:ea typeface="DengXian" charset="-122"/>
              <a:cs typeface="DengXian" charset="-122"/>
            </a:endParaRPr>
          </a:p>
        </p:txBody>
      </p:sp>
      <p:cxnSp>
        <p:nvCxnSpPr>
          <p:cNvPr id="10" name="直线连接符 9"/>
          <p:cNvCxnSpPr/>
          <p:nvPr/>
        </p:nvCxnSpPr>
        <p:spPr>
          <a:xfrm>
            <a:off x="380433" y="4499874"/>
            <a:ext cx="1769250" cy="0"/>
          </a:xfrm>
          <a:prstGeom prst="line">
            <a:avLst/>
          </a:prstGeom>
          <a:ln>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pic>
        <p:nvPicPr>
          <p:cNvPr id="12" name="图片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6540" y="3904256"/>
            <a:ext cx="311664" cy="461233"/>
          </a:xfrm>
          <a:prstGeom prst="rect">
            <a:avLst/>
          </a:prstGeom>
          <a:solidFill>
            <a:schemeClr val="bg1"/>
          </a:solidFill>
        </p:spPr>
      </p:pic>
      <p:pic>
        <p:nvPicPr>
          <p:cNvPr id="17" name="图片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39262" y="1078287"/>
            <a:ext cx="546620" cy="546620"/>
          </a:xfrm>
          <a:prstGeom prst="rect">
            <a:avLst/>
          </a:prstGeom>
        </p:spPr>
      </p:pic>
      <p:sp>
        <p:nvSpPr>
          <p:cNvPr id="18" name="文本框 17"/>
          <p:cNvSpPr txBox="1"/>
          <p:nvPr/>
        </p:nvSpPr>
        <p:spPr>
          <a:xfrm>
            <a:off x="3157022" y="817747"/>
            <a:ext cx="876921" cy="307777"/>
          </a:xfrm>
          <a:prstGeom prst="rect">
            <a:avLst/>
          </a:prstGeom>
          <a:noFill/>
        </p:spPr>
        <p:txBody>
          <a:bodyPr wrap="square" rtlCol="0">
            <a:spAutoFit/>
          </a:bodyPr>
          <a:lstStyle/>
          <a:p>
            <a:pPr algn="ctr"/>
            <a:r>
              <a:rPr kumimoji="1" lang="en-US" altLang="zh-CN" sz="1400" b="1" dirty="0">
                <a:solidFill>
                  <a:srgbClr val="000000"/>
                </a:solidFill>
                <a:latin typeface="Century Gothic"/>
                <a:ea typeface="Bangla MN" charset="0"/>
                <a:cs typeface="Bangla MN" charset="0"/>
              </a:rPr>
              <a:t>CPU</a:t>
            </a:r>
            <a:endParaRPr kumimoji="1" lang="zh-CN" altLang="en-US" sz="1400" b="1" dirty="0">
              <a:solidFill>
                <a:srgbClr val="000000"/>
              </a:solidFill>
              <a:latin typeface="Century Gothic"/>
              <a:ea typeface="Bangla MN" charset="0"/>
              <a:cs typeface="Bangla MN" charset="0"/>
            </a:endParaRPr>
          </a:p>
        </p:txBody>
      </p:sp>
      <p:cxnSp>
        <p:nvCxnSpPr>
          <p:cNvPr id="19" name="直线连接符 18"/>
          <p:cNvCxnSpPr/>
          <p:nvPr/>
        </p:nvCxnSpPr>
        <p:spPr>
          <a:xfrm>
            <a:off x="6012160" y="1505262"/>
            <a:ext cx="0" cy="120822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0" name="文本框 19"/>
          <p:cNvSpPr txBox="1"/>
          <p:nvPr/>
        </p:nvSpPr>
        <p:spPr>
          <a:xfrm>
            <a:off x="3972526" y="1849389"/>
            <a:ext cx="1986832" cy="307777"/>
          </a:xfrm>
          <a:prstGeom prst="rect">
            <a:avLst/>
          </a:prstGeom>
          <a:noFill/>
        </p:spPr>
        <p:txBody>
          <a:bodyPr wrap="square" rtlCol="0">
            <a:spAutoFit/>
          </a:bodyPr>
          <a:lstStyle/>
          <a:p>
            <a:r>
              <a:rPr kumimoji="1" lang="en-US" altLang="zh-CN" sz="1400" dirty="0">
                <a:solidFill>
                  <a:srgbClr val="000000"/>
                </a:solidFill>
                <a:latin typeface="Century Gothic"/>
                <a:ea typeface="Bangla MN" charset="0"/>
                <a:cs typeface="Bangla MN" charset="0"/>
              </a:rPr>
              <a:t>Load </a:t>
            </a:r>
            <a:r>
              <a:rPr kumimoji="1" lang="en-US" altLang="zh-CN" sz="1400" b="1" dirty="0">
                <a:solidFill>
                  <a:srgbClr val="FF0066"/>
                </a:solidFill>
                <a:latin typeface="Century Gothic"/>
                <a:ea typeface="Bangla MN" charset="0"/>
                <a:cs typeface="Bangla MN" charset="0"/>
              </a:rPr>
              <a:t>key</a:t>
            </a:r>
            <a:r>
              <a:rPr kumimoji="1" lang="en-US" altLang="zh-CN" sz="1400" dirty="0">
                <a:solidFill>
                  <a:srgbClr val="000000"/>
                </a:solidFill>
                <a:latin typeface="Century Gothic"/>
                <a:ea typeface="Bangla MN" charset="0"/>
                <a:cs typeface="Bangla MN" charset="0"/>
              </a:rPr>
              <a:t>, %</a:t>
            </a:r>
            <a:r>
              <a:rPr kumimoji="1" lang="en-US" altLang="zh-CN" sz="1400" dirty="0" err="1">
                <a:solidFill>
                  <a:srgbClr val="000000"/>
                </a:solidFill>
                <a:latin typeface="Century Gothic"/>
                <a:ea typeface="Bangla MN" charset="0"/>
                <a:cs typeface="Bangla MN" charset="0"/>
              </a:rPr>
              <a:t>rax</a:t>
            </a:r>
            <a:endParaRPr kumimoji="1" lang="en-US" altLang="zh-CN" sz="1400" dirty="0">
              <a:solidFill>
                <a:srgbClr val="000000"/>
              </a:solidFill>
              <a:latin typeface="Century Gothic"/>
              <a:ea typeface="Bangla MN" charset="0"/>
              <a:cs typeface="Bangla MN" charset="0"/>
            </a:endParaRPr>
          </a:p>
        </p:txBody>
      </p:sp>
      <p:sp>
        <p:nvSpPr>
          <p:cNvPr id="21" name="文本框 20"/>
          <p:cNvSpPr txBox="1"/>
          <p:nvPr/>
        </p:nvSpPr>
        <p:spPr>
          <a:xfrm>
            <a:off x="6084822" y="1849389"/>
            <a:ext cx="1439506" cy="307777"/>
          </a:xfrm>
          <a:prstGeom prst="rect">
            <a:avLst/>
          </a:prstGeom>
          <a:noFill/>
        </p:spPr>
        <p:txBody>
          <a:bodyPr wrap="square" rtlCol="0">
            <a:spAutoFit/>
          </a:bodyPr>
          <a:lstStyle/>
          <a:p>
            <a:r>
              <a:rPr kumimoji="1" lang="en-US" altLang="zh-CN" sz="1400" dirty="0">
                <a:solidFill>
                  <a:srgbClr val="000000"/>
                </a:solidFill>
                <a:latin typeface="Century Gothic"/>
                <a:ea typeface="Bangla MN" charset="0"/>
                <a:cs typeface="Bangla MN" charset="0"/>
              </a:rPr>
              <a:t>%</a:t>
            </a:r>
            <a:r>
              <a:rPr kumimoji="1" lang="en-US" altLang="zh-CN" sz="1400" dirty="0" err="1">
                <a:solidFill>
                  <a:srgbClr val="000000"/>
                </a:solidFill>
                <a:latin typeface="Century Gothic"/>
                <a:ea typeface="Bangla MN" charset="0"/>
                <a:cs typeface="Bangla MN" charset="0"/>
              </a:rPr>
              <a:t>rax</a:t>
            </a:r>
            <a:r>
              <a:rPr kumimoji="1" lang="en-US" altLang="zh-CN" sz="1400" dirty="0">
                <a:solidFill>
                  <a:srgbClr val="000000"/>
                </a:solidFill>
                <a:latin typeface="Century Gothic"/>
                <a:ea typeface="Bangla MN" charset="0"/>
                <a:cs typeface="Bangla MN" charset="0"/>
              </a:rPr>
              <a:t> = </a:t>
            </a:r>
            <a:r>
              <a:rPr kumimoji="1" lang="en-US" altLang="zh-CN" sz="1400" b="1" dirty="0">
                <a:solidFill>
                  <a:srgbClr val="000000"/>
                </a:solidFill>
                <a:effectLst>
                  <a:outerShdw blurRad="63500" sx="102000" sy="102000" algn="ctr" rotWithShape="0">
                    <a:prstClr val="black">
                      <a:alpha val="40000"/>
                    </a:prstClr>
                  </a:outerShdw>
                </a:effectLst>
                <a:latin typeface="Century Gothic"/>
                <a:ea typeface="Bangla MN" charset="0"/>
                <a:cs typeface="Bangla MN" charset="0"/>
              </a:rPr>
              <a:t>1</a:t>
            </a:r>
            <a:endParaRPr kumimoji="1" lang="en-US" altLang="zh-CN" sz="1400" dirty="0">
              <a:solidFill>
                <a:srgbClr val="000000"/>
              </a:solidFill>
              <a:latin typeface="Century Gothic"/>
              <a:ea typeface="Bangla MN" charset="0"/>
              <a:cs typeface="Bangla MN" charset="0"/>
              <a:sym typeface="Wingdings"/>
            </a:endParaRPr>
          </a:p>
        </p:txBody>
      </p:sp>
      <p:sp>
        <p:nvSpPr>
          <p:cNvPr id="22" name="文本框 21"/>
          <p:cNvSpPr txBox="1"/>
          <p:nvPr/>
        </p:nvSpPr>
        <p:spPr>
          <a:xfrm>
            <a:off x="4129162" y="1421455"/>
            <a:ext cx="1162919" cy="307777"/>
          </a:xfrm>
          <a:prstGeom prst="rect">
            <a:avLst/>
          </a:prstGeom>
          <a:noFill/>
        </p:spPr>
        <p:txBody>
          <a:bodyPr wrap="square" rtlCol="0">
            <a:spAutoFit/>
          </a:bodyPr>
          <a:lstStyle/>
          <a:p>
            <a:pPr algn="ctr"/>
            <a:r>
              <a:rPr kumimoji="1" lang="en-US" altLang="zh-CN" sz="1400" dirty="0">
                <a:solidFill>
                  <a:srgbClr val="000000"/>
                </a:solidFill>
                <a:latin typeface="Century Gothic"/>
                <a:ea typeface="Bangla MN" charset="0"/>
                <a:cs typeface="Bangla MN" charset="0"/>
              </a:rPr>
              <a:t>Instruction</a:t>
            </a:r>
            <a:endParaRPr kumimoji="1" lang="zh-CN" altLang="en-US" sz="1400" dirty="0">
              <a:solidFill>
                <a:srgbClr val="000000"/>
              </a:solidFill>
              <a:latin typeface="Century Gothic"/>
              <a:ea typeface="Bangla MN" charset="0"/>
              <a:cs typeface="Bangla MN" charset="0"/>
            </a:endParaRPr>
          </a:p>
        </p:txBody>
      </p:sp>
      <p:sp>
        <p:nvSpPr>
          <p:cNvPr id="23" name="文本框 22"/>
          <p:cNvSpPr txBox="1"/>
          <p:nvPr/>
        </p:nvSpPr>
        <p:spPr>
          <a:xfrm>
            <a:off x="6236162" y="1407252"/>
            <a:ext cx="1000135" cy="307777"/>
          </a:xfrm>
          <a:prstGeom prst="rect">
            <a:avLst/>
          </a:prstGeom>
          <a:noFill/>
        </p:spPr>
        <p:txBody>
          <a:bodyPr wrap="square" rtlCol="0">
            <a:spAutoFit/>
          </a:bodyPr>
          <a:lstStyle/>
          <a:p>
            <a:pPr algn="ctr"/>
            <a:r>
              <a:rPr kumimoji="1" lang="en-US" altLang="zh-CN" sz="1400" dirty="0">
                <a:solidFill>
                  <a:srgbClr val="000000"/>
                </a:solidFill>
                <a:latin typeface="Century Gothic"/>
                <a:ea typeface="Bangla MN" charset="0"/>
                <a:cs typeface="Bangla MN" charset="0"/>
              </a:rPr>
              <a:t>Effect</a:t>
            </a:r>
            <a:endParaRPr kumimoji="1" lang="zh-CN" altLang="en-US" sz="1400" dirty="0">
              <a:solidFill>
                <a:srgbClr val="000000"/>
              </a:solidFill>
              <a:latin typeface="Century Gothic"/>
              <a:ea typeface="Bangla MN" charset="0"/>
              <a:cs typeface="Bangla MN" charset="0"/>
            </a:endParaRPr>
          </a:p>
        </p:txBody>
      </p:sp>
      <p:sp>
        <p:nvSpPr>
          <p:cNvPr id="24" name="文本框 23"/>
          <p:cNvSpPr txBox="1"/>
          <p:nvPr/>
        </p:nvSpPr>
        <p:spPr>
          <a:xfrm>
            <a:off x="2149684" y="2253018"/>
            <a:ext cx="1126169" cy="523220"/>
          </a:xfrm>
          <a:prstGeom prst="rect">
            <a:avLst/>
          </a:prstGeom>
          <a:noFill/>
        </p:spPr>
        <p:txBody>
          <a:bodyPr wrap="square" rtlCol="0">
            <a:spAutoFit/>
          </a:bodyPr>
          <a:lstStyle/>
          <a:p>
            <a:pPr algn="ctr"/>
            <a:r>
              <a:rPr kumimoji="1" lang="en-US" altLang="zh-CN" sz="1400" dirty="0">
                <a:solidFill>
                  <a:srgbClr val="000000"/>
                </a:solidFill>
                <a:latin typeface="Century Gothic"/>
                <a:ea typeface="Bangla MN" charset="0"/>
                <a:cs typeface="Bangla MN" charset="0"/>
              </a:rPr>
              <a:t>Reorder</a:t>
            </a:r>
          </a:p>
          <a:p>
            <a:pPr algn="ctr"/>
            <a:r>
              <a:rPr kumimoji="1" lang="en-US" altLang="zh-CN" sz="1400" dirty="0">
                <a:solidFill>
                  <a:srgbClr val="000000"/>
                </a:solidFill>
                <a:latin typeface="Century Gothic"/>
                <a:ea typeface="Bangla MN" charset="0"/>
                <a:cs typeface="Bangla MN" charset="0"/>
              </a:rPr>
              <a:t>Execution</a:t>
            </a:r>
            <a:endParaRPr kumimoji="1" lang="zh-CN" altLang="en-US" sz="1400" dirty="0">
              <a:solidFill>
                <a:srgbClr val="000000"/>
              </a:solidFill>
              <a:latin typeface="Century Gothic"/>
              <a:ea typeface="Bangla MN" charset="0"/>
              <a:cs typeface="Bangla MN" charset="0"/>
            </a:endParaRPr>
          </a:p>
        </p:txBody>
      </p:sp>
      <p:cxnSp>
        <p:nvCxnSpPr>
          <p:cNvPr id="25" name="直线箭头连接符 24"/>
          <p:cNvCxnSpPr/>
          <p:nvPr/>
        </p:nvCxnSpPr>
        <p:spPr>
          <a:xfrm>
            <a:off x="3361254" y="2209428"/>
            <a:ext cx="0" cy="72554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线连接符 25"/>
          <p:cNvCxnSpPr/>
          <p:nvPr/>
        </p:nvCxnSpPr>
        <p:spPr>
          <a:xfrm>
            <a:off x="3266819" y="2209428"/>
            <a:ext cx="18887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文本框 26"/>
          <p:cNvSpPr txBox="1"/>
          <p:nvPr/>
        </p:nvSpPr>
        <p:spPr>
          <a:xfrm>
            <a:off x="1804806" y="1849389"/>
            <a:ext cx="1602154" cy="307777"/>
          </a:xfrm>
          <a:prstGeom prst="rect">
            <a:avLst/>
          </a:prstGeom>
          <a:noFill/>
        </p:spPr>
        <p:txBody>
          <a:bodyPr wrap="square" rtlCol="0">
            <a:spAutoFit/>
          </a:bodyPr>
          <a:lstStyle/>
          <a:p>
            <a:pPr algn="ctr"/>
            <a:r>
              <a:rPr kumimoji="1" lang="en-US" altLang="zh-CN" sz="1400" dirty="0">
                <a:solidFill>
                  <a:srgbClr val="FF0066"/>
                </a:solidFill>
                <a:latin typeface="Century Gothic"/>
                <a:ea typeface="Bangla MN" charset="0"/>
                <a:cs typeface="Bangla MN" charset="0"/>
              </a:rPr>
              <a:t>Permission Error!</a:t>
            </a:r>
            <a:endParaRPr kumimoji="1" lang="zh-CN" altLang="en-US" sz="1400" dirty="0">
              <a:solidFill>
                <a:srgbClr val="FF0066"/>
              </a:solidFill>
              <a:latin typeface="Century Gothic"/>
              <a:ea typeface="Bangla MN" charset="0"/>
              <a:cs typeface="Bangla MN" charset="0"/>
            </a:endParaRPr>
          </a:p>
        </p:txBody>
      </p:sp>
      <p:sp>
        <p:nvSpPr>
          <p:cNvPr id="28" name="椭圆 27"/>
          <p:cNvSpPr/>
          <p:nvPr/>
        </p:nvSpPr>
        <p:spPr>
          <a:xfrm>
            <a:off x="3707904" y="1893193"/>
            <a:ext cx="220166" cy="220166"/>
          </a:xfrm>
          <a:prstGeom prst="ellipse">
            <a:avLst/>
          </a:prstGeom>
          <a:solidFill>
            <a:schemeClr val="bg1"/>
          </a:solidFill>
          <a:ln w="19050">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zh-CN" sz="1400" b="1" dirty="0">
                <a:solidFill>
                  <a:srgbClr val="FF0066"/>
                </a:solidFill>
                <a:latin typeface="Century Gothic"/>
                <a:ea typeface="Bangla MN" charset="0"/>
                <a:cs typeface="Bangla MN" charset="0"/>
              </a:rPr>
              <a:t>1</a:t>
            </a:r>
            <a:endParaRPr kumimoji="1" lang="zh-CN" altLang="en-US" b="1" dirty="0">
              <a:solidFill>
                <a:srgbClr val="FF0066"/>
              </a:solidFill>
              <a:latin typeface="Century Gothic"/>
              <a:ea typeface="Bangla MN" charset="0"/>
              <a:cs typeface="Bangla MN" charset="0"/>
            </a:endParaRPr>
          </a:p>
        </p:txBody>
      </p:sp>
      <p:sp>
        <p:nvSpPr>
          <p:cNvPr id="29" name="椭圆 28"/>
          <p:cNvSpPr/>
          <p:nvPr/>
        </p:nvSpPr>
        <p:spPr>
          <a:xfrm>
            <a:off x="3707904" y="2397249"/>
            <a:ext cx="220166" cy="220166"/>
          </a:xfrm>
          <a:prstGeom prst="ellipse">
            <a:avLst/>
          </a:prstGeom>
          <a:solidFill>
            <a:schemeClr val="bg1"/>
          </a:solidFill>
          <a:ln w="19050">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zh-CN" sz="1400" b="1" dirty="0">
                <a:solidFill>
                  <a:srgbClr val="FF0066"/>
                </a:solidFill>
                <a:latin typeface="Century Gothic"/>
                <a:ea typeface="Bangla MN" charset="0"/>
                <a:cs typeface="Bangla MN" charset="0"/>
              </a:rPr>
              <a:t>2</a:t>
            </a:r>
            <a:endParaRPr kumimoji="1" lang="zh-CN" altLang="en-US" b="1" dirty="0">
              <a:solidFill>
                <a:srgbClr val="FF0066"/>
              </a:solidFill>
              <a:latin typeface="Century Gothic"/>
              <a:ea typeface="Bangla MN" charset="0"/>
              <a:cs typeface="Bangla MN" charset="0"/>
            </a:endParaRPr>
          </a:p>
        </p:txBody>
      </p:sp>
      <p:sp>
        <p:nvSpPr>
          <p:cNvPr id="30" name="文本框 29"/>
          <p:cNvSpPr txBox="1"/>
          <p:nvPr/>
        </p:nvSpPr>
        <p:spPr>
          <a:xfrm>
            <a:off x="3275857" y="3793605"/>
            <a:ext cx="876921" cy="307777"/>
          </a:xfrm>
          <a:prstGeom prst="rect">
            <a:avLst/>
          </a:prstGeom>
          <a:solidFill>
            <a:schemeClr val="bg1"/>
          </a:solidFill>
        </p:spPr>
        <p:txBody>
          <a:bodyPr wrap="square" rtlCol="0">
            <a:spAutoFit/>
          </a:bodyPr>
          <a:lstStyle/>
          <a:p>
            <a:pPr algn="ctr"/>
            <a:r>
              <a:rPr kumimoji="1" lang="en-US" altLang="zh-CN" sz="1400" b="1" dirty="0">
                <a:solidFill>
                  <a:srgbClr val="000000"/>
                </a:solidFill>
                <a:latin typeface="Century Gothic"/>
                <a:ea typeface="Bangla MN" charset="0"/>
                <a:cs typeface="Bangla MN" charset="0"/>
              </a:rPr>
              <a:t>Cache</a:t>
            </a:r>
            <a:endParaRPr kumimoji="1" lang="zh-CN" altLang="en-US" sz="1400" b="1" dirty="0">
              <a:solidFill>
                <a:srgbClr val="000000"/>
              </a:solidFill>
              <a:latin typeface="Century Gothic"/>
              <a:ea typeface="Bangla MN" charset="0"/>
              <a:cs typeface="Bangla MN" charset="0"/>
            </a:endParaRPr>
          </a:p>
        </p:txBody>
      </p:sp>
      <p:sp>
        <p:nvSpPr>
          <p:cNvPr id="31" name="文本框 30"/>
          <p:cNvSpPr txBox="1"/>
          <p:nvPr/>
        </p:nvSpPr>
        <p:spPr>
          <a:xfrm>
            <a:off x="5681615" y="3793605"/>
            <a:ext cx="1047414" cy="307777"/>
          </a:xfrm>
          <a:prstGeom prst="rect">
            <a:avLst/>
          </a:prstGeom>
          <a:solidFill>
            <a:schemeClr val="bg1"/>
          </a:solidFill>
        </p:spPr>
        <p:txBody>
          <a:bodyPr wrap="square" rtlCol="0">
            <a:spAutoFit/>
          </a:bodyPr>
          <a:lstStyle/>
          <a:p>
            <a:r>
              <a:rPr kumimoji="1" lang="en-US" altLang="zh-CN" sz="1400" b="1" dirty="0">
                <a:solidFill>
                  <a:srgbClr val="000000"/>
                </a:solidFill>
                <a:latin typeface="Century Gothic"/>
                <a:ea typeface="Bangla MN" charset="0"/>
                <a:cs typeface="Bangla MN" charset="0"/>
              </a:rPr>
              <a:t>Memory</a:t>
            </a:r>
            <a:r>
              <a:rPr kumimoji="1" lang="zh-CN" altLang="en-US" sz="1400" b="1" dirty="0">
                <a:solidFill>
                  <a:srgbClr val="000000"/>
                </a:solidFill>
                <a:latin typeface="Century Gothic"/>
                <a:ea typeface="Bangla MN" charset="0"/>
                <a:cs typeface="Bangla MN" charset="0"/>
              </a:rPr>
              <a:t> </a:t>
            </a:r>
          </a:p>
        </p:txBody>
      </p:sp>
      <p:sp>
        <p:nvSpPr>
          <p:cNvPr id="39" name="文本框 38"/>
          <p:cNvSpPr txBox="1"/>
          <p:nvPr/>
        </p:nvSpPr>
        <p:spPr>
          <a:xfrm>
            <a:off x="5508105" y="4749232"/>
            <a:ext cx="1551535" cy="492443"/>
          </a:xfrm>
          <a:prstGeom prst="rect">
            <a:avLst/>
          </a:prstGeom>
          <a:noFill/>
        </p:spPr>
        <p:txBody>
          <a:bodyPr wrap="square" rtlCol="0">
            <a:spAutoFit/>
          </a:bodyPr>
          <a:lstStyle/>
          <a:p>
            <a:pPr algn="ctr"/>
            <a:r>
              <a:rPr kumimoji="1" lang="en-US" altLang="zh-CN" sz="1400" b="1" dirty="0" err="1">
                <a:solidFill>
                  <a:srgbClr val="000000"/>
                </a:solidFill>
                <a:latin typeface="Century Gothic"/>
                <a:ea typeface="Bangla MN" charset="0"/>
                <a:cs typeface="Bangla MN" charset="0"/>
              </a:rPr>
              <a:t>buf</a:t>
            </a:r>
            <a:r>
              <a:rPr kumimoji="1" lang="en-US" altLang="zh-CN" sz="1400" b="1" dirty="0">
                <a:solidFill>
                  <a:srgbClr val="000000"/>
                </a:solidFill>
                <a:latin typeface="Century Gothic"/>
                <a:ea typeface="Bangla MN" charset="0"/>
                <a:cs typeface="Bangla MN" charset="0"/>
              </a:rPr>
              <a:t> </a:t>
            </a:r>
          </a:p>
          <a:p>
            <a:pPr algn="ctr"/>
            <a:r>
              <a:rPr kumimoji="1" lang="en-US" altLang="zh-CN" sz="1200" dirty="0">
                <a:solidFill>
                  <a:srgbClr val="000000"/>
                </a:solidFill>
                <a:latin typeface="Century Gothic"/>
                <a:ea typeface="Bangla MN" charset="0"/>
                <a:cs typeface="Bangla MN" charset="0"/>
              </a:rPr>
              <a:t>(Attack buffer)</a:t>
            </a:r>
            <a:endParaRPr kumimoji="1" lang="zh-CN" altLang="en-US" dirty="0">
              <a:solidFill>
                <a:srgbClr val="000000"/>
              </a:solidFill>
              <a:latin typeface="Century Gothic"/>
              <a:ea typeface="Bangla MN" charset="0"/>
              <a:cs typeface="Bangla MN" charset="0"/>
            </a:endParaRPr>
          </a:p>
        </p:txBody>
      </p:sp>
      <p:pic>
        <p:nvPicPr>
          <p:cNvPr id="41" name="图片 4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7642" y="4696928"/>
            <a:ext cx="369461" cy="604390"/>
          </a:xfrm>
          <a:prstGeom prst="rect">
            <a:avLst/>
          </a:prstGeom>
        </p:spPr>
      </p:pic>
      <p:sp>
        <p:nvSpPr>
          <p:cNvPr id="42" name="文本框 41"/>
          <p:cNvSpPr txBox="1"/>
          <p:nvPr/>
        </p:nvSpPr>
        <p:spPr>
          <a:xfrm>
            <a:off x="1115617" y="4796539"/>
            <a:ext cx="1142163" cy="276999"/>
          </a:xfrm>
          <a:prstGeom prst="rect">
            <a:avLst/>
          </a:prstGeom>
          <a:noFill/>
        </p:spPr>
        <p:txBody>
          <a:bodyPr wrap="square" rtlCol="0">
            <a:spAutoFit/>
          </a:bodyPr>
          <a:lstStyle/>
          <a:p>
            <a:r>
              <a:rPr kumimoji="1" lang="en-US" altLang="zh-CN" sz="1200" b="1" dirty="0">
                <a:solidFill>
                  <a:srgbClr val="000000"/>
                </a:solidFill>
                <a:latin typeface="Century Gothic"/>
                <a:ea typeface="DengXian" charset="-122"/>
                <a:cs typeface="DengXian" charset="-122"/>
              </a:rPr>
              <a:t>Meltdown</a:t>
            </a:r>
          </a:p>
        </p:txBody>
      </p:sp>
      <p:graphicFrame>
        <p:nvGraphicFramePr>
          <p:cNvPr id="46" name="表格 45"/>
          <p:cNvGraphicFramePr>
            <a:graphicFrameLocks noGrp="1"/>
          </p:cNvGraphicFramePr>
          <p:nvPr/>
        </p:nvGraphicFramePr>
        <p:xfrm>
          <a:off x="3579299" y="4172493"/>
          <a:ext cx="1157165" cy="822960"/>
        </p:xfrm>
        <a:graphic>
          <a:graphicData uri="http://schemas.openxmlformats.org/drawingml/2006/table">
            <a:tbl>
              <a:tblPr firstRow="1" bandRow="1">
                <a:effectLst>
                  <a:outerShdw blurRad="63500" sx="102000" sy="102000" algn="ctr" rotWithShape="0">
                    <a:prstClr val="black">
                      <a:alpha val="40000"/>
                    </a:prstClr>
                  </a:outerShdw>
                </a:effectLst>
                <a:tableStyleId>{7E9639D4-E3E2-4D34-9284-5A2195B3D0D7}</a:tableStyleId>
              </a:tblPr>
              <a:tblGrid>
                <a:gridCol w="1157165">
                  <a:extLst>
                    <a:ext uri="{9D8B030D-6E8A-4147-A177-3AD203B41FA5}">
                      <a16:colId xmlns:a16="http://schemas.microsoft.com/office/drawing/2014/main" val="20000"/>
                    </a:ext>
                  </a:extLst>
                </a:gridCol>
              </a:tblGrid>
              <a:tr h="117404">
                <a:tc>
                  <a:txBody>
                    <a:bodyPr/>
                    <a:lstStyle/>
                    <a:p>
                      <a:pPr algn="ctr"/>
                      <a:r>
                        <a:rPr lang="en-US" altLang="zh-CN" sz="900" dirty="0">
                          <a:solidFill>
                            <a:schemeClr val="tx1"/>
                          </a:solidFill>
                        </a:rPr>
                        <a:t>Key = 1</a:t>
                      </a:r>
                      <a:endParaRPr lang="zh-CN" altLang="en-US" sz="900" dirty="0">
                        <a:solidFill>
                          <a:schemeClr val="tx1"/>
                        </a:solidFill>
                      </a:endParaRPr>
                    </a:p>
                  </a:txBody>
                  <a:tcPr marL="72000" marR="72000" marT="0" marB="0">
                    <a:lnL w="19050" cap="flat" cmpd="sng" algn="ctr">
                      <a:solidFill>
                        <a:srgbClr val="FF0066"/>
                      </a:solidFill>
                      <a:prstDash val="solid"/>
                      <a:round/>
                      <a:headEnd type="none" w="med" len="med"/>
                      <a:tailEnd type="none" w="med" len="med"/>
                    </a:lnL>
                    <a:lnR w="19050" cap="flat" cmpd="sng" algn="ctr">
                      <a:solidFill>
                        <a:srgbClr val="FF0066"/>
                      </a:solidFill>
                      <a:prstDash val="solid"/>
                      <a:round/>
                      <a:headEnd type="none" w="med" len="med"/>
                      <a:tailEnd type="none" w="med" len="med"/>
                    </a:lnR>
                    <a:lnT w="19050" cap="flat" cmpd="sng" algn="ctr">
                      <a:solidFill>
                        <a:srgbClr val="FF0066"/>
                      </a:solidFill>
                      <a:prstDash val="solid"/>
                      <a:round/>
                      <a:headEnd type="none" w="med" len="med"/>
                      <a:tailEnd type="none" w="med" len="med"/>
                    </a:lnT>
                    <a:lnB w="19050" cap="flat" cmpd="sng" algn="ctr">
                      <a:solidFill>
                        <a:srgbClr val="FF0066"/>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117404">
                <a:tc>
                  <a:txBody>
                    <a:bodyPr/>
                    <a:lstStyle/>
                    <a:p>
                      <a:pPr algn="ctr"/>
                      <a:endParaRPr lang="zh-CN" altLang="en-US" sz="900" dirty="0">
                        <a:solidFill>
                          <a:schemeClr val="tx1"/>
                        </a:solidFill>
                      </a:endParaRPr>
                    </a:p>
                  </a:txBody>
                  <a:tcPr marL="72000" marR="72000" marT="0" marB="0">
                    <a:lnT w="19050" cap="flat" cmpd="sng" algn="ctr">
                      <a:solidFill>
                        <a:srgbClr val="FF0066"/>
                      </a:solidFill>
                      <a:prstDash val="solid"/>
                      <a:round/>
                      <a:headEnd type="none" w="med" len="med"/>
                      <a:tailEnd type="none" w="med" len="med"/>
                    </a:lnT>
                    <a:solidFill>
                      <a:schemeClr val="bg1"/>
                    </a:solidFill>
                  </a:tcPr>
                </a:tc>
                <a:extLst>
                  <a:ext uri="{0D108BD9-81ED-4DB2-BD59-A6C34878D82A}">
                    <a16:rowId xmlns:a16="http://schemas.microsoft.com/office/drawing/2014/main" val="10001"/>
                  </a:ext>
                </a:extLst>
              </a:tr>
              <a:tr h="102870">
                <a:tc>
                  <a:txBody>
                    <a:bodyPr/>
                    <a:lstStyle/>
                    <a:p>
                      <a:pPr algn="ctr"/>
                      <a:endParaRPr lang="zh-CN" altLang="en-US" sz="900" b="1" dirty="0">
                        <a:solidFill>
                          <a:schemeClr val="tx1"/>
                        </a:solidFill>
                      </a:endParaRPr>
                    </a:p>
                  </a:txBody>
                  <a:tcPr marL="72000" marR="72000" marT="0" marB="0">
                    <a:lnB w="19050" cap="flat" cmpd="sng" algn="ctr">
                      <a:solidFill>
                        <a:srgbClr val="FF0066"/>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102870">
                <a:tc>
                  <a:txBody>
                    <a:bodyPr/>
                    <a:lstStyle/>
                    <a:p>
                      <a:pPr algn="ctr"/>
                      <a:r>
                        <a:rPr lang="en-US" altLang="zh-CN" sz="900" b="1" dirty="0" err="1">
                          <a:solidFill>
                            <a:schemeClr val="tx1"/>
                          </a:solidFill>
                        </a:rPr>
                        <a:t>buf</a:t>
                      </a:r>
                      <a:r>
                        <a:rPr lang="en-US" altLang="zh-CN" sz="900" b="1" dirty="0">
                          <a:solidFill>
                            <a:schemeClr val="tx1"/>
                          </a:solidFill>
                        </a:rPr>
                        <a:t>[1]</a:t>
                      </a:r>
                      <a:endParaRPr lang="zh-CN" altLang="en-US" sz="900" b="1" dirty="0">
                        <a:solidFill>
                          <a:schemeClr val="tx1"/>
                        </a:solidFill>
                      </a:endParaRPr>
                    </a:p>
                  </a:txBody>
                  <a:tcPr marL="72000" marR="72000" marT="0" marB="0">
                    <a:lnL w="19050" cap="flat" cmpd="sng" algn="ctr">
                      <a:solidFill>
                        <a:srgbClr val="FF0066"/>
                      </a:solidFill>
                      <a:prstDash val="solid"/>
                      <a:round/>
                      <a:headEnd type="none" w="med" len="med"/>
                      <a:tailEnd type="none" w="med" len="med"/>
                    </a:lnL>
                    <a:lnR w="19050" cap="flat" cmpd="sng" algn="ctr">
                      <a:solidFill>
                        <a:srgbClr val="FF0066"/>
                      </a:solidFill>
                      <a:prstDash val="solid"/>
                      <a:round/>
                      <a:headEnd type="none" w="med" len="med"/>
                      <a:tailEnd type="none" w="med" len="med"/>
                    </a:lnR>
                    <a:lnT w="19050" cap="flat" cmpd="sng" algn="ctr">
                      <a:solidFill>
                        <a:srgbClr val="FF0066"/>
                      </a:solidFill>
                      <a:prstDash val="solid"/>
                      <a:round/>
                      <a:headEnd type="none" w="med" len="med"/>
                      <a:tailEnd type="none" w="med" len="med"/>
                    </a:lnT>
                    <a:lnB w="19050" cap="flat" cmpd="sng" algn="ctr">
                      <a:solidFill>
                        <a:srgbClr val="FF0066"/>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102870">
                <a:tc>
                  <a:txBody>
                    <a:bodyPr/>
                    <a:lstStyle/>
                    <a:p>
                      <a:pPr algn="ctr"/>
                      <a:endParaRPr lang="zh-CN" altLang="en-US" sz="900" b="1" dirty="0">
                        <a:solidFill>
                          <a:schemeClr val="tx1"/>
                        </a:solidFill>
                      </a:endParaRPr>
                    </a:p>
                  </a:txBody>
                  <a:tcPr marL="72000" marR="72000" marT="0" marB="0">
                    <a:lnT w="19050" cap="flat" cmpd="sng" algn="ctr">
                      <a:solidFill>
                        <a:srgbClr val="FF0066"/>
                      </a:solidFill>
                      <a:prstDash val="solid"/>
                      <a:round/>
                      <a:headEnd type="none" w="med" len="med"/>
                      <a:tailEnd type="none" w="med" len="med"/>
                    </a:lnT>
                    <a:solidFill>
                      <a:schemeClr val="bg1"/>
                    </a:solidFill>
                  </a:tcPr>
                </a:tc>
                <a:extLst>
                  <a:ext uri="{0D108BD9-81ED-4DB2-BD59-A6C34878D82A}">
                    <a16:rowId xmlns:a16="http://schemas.microsoft.com/office/drawing/2014/main" val="10004"/>
                  </a:ext>
                </a:extLst>
              </a:tr>
              <a:tr h="102870">
                <a:tc>
                  <a:txBody>
                    <a:bodyPr/>
                    <a:lstStyle/>
                    <a:p>
                      <a:pPr algn="ctr"/>
                      <a:endParaRPr lang="zh-CN" altLang="en-US" sz="900" b="1" dirty="0">
                        <a:solidFill>
                          <a:schemeClr val="tx1"/>
                        </a:solidFill>
                      </a:endParaRPr>
                    </a:p>
                  </a:txBody>
                  <a:tcPr marL="72000" marR="72000" marT="0" marB="0">
                    <a:solidFill>
                      <a:schemeClr val="bg1"/>
                    </a:solidFill>
                  </a:tcPr>
                </a:tc>
                <a:extLst>
                  <a:ext uri="{0D108BD9-81ED-4DB2-BD59-A6C34878D82A}">
                    <a16:rowId xmlns:a16="http://schemas.microsoft.com/office/drawing/2014/main" val="10005"/>
                  </a:ext>
                </a:extLst>
              </a:tr>
            </a:tbl>
          </a:graphicData>
        </a:graphic>
      </p:graphicFrame>
      <p:graphicFrame>
        <p:nvGraphicFramePr>
          <p:cNvPr id="48" name="表格 47"/>
          <p:cNvGraphicFramePr>
            <a:graphicFrameLocks noGrp="1"/>
          </p:cNvGraphicFramePr>
          <p:nvPr/>
        </p:nvGraphicFramePr>
        <p:xfrm>
          <a:off x="5926351" y="4172493"/>
          <a:ext cx="2520000" cy="340268"/>
        </p:xfrm>
        <a:graphic>
          <a:graphicData uri="http://schemas.openxmlformats.org/drawingml/2006/table">
            <a:tbl>
              <a:tblPr firstRow="1" bandRow="1">
                <a:effectLst>
                  <a:outerShdw blurRad="63500" sx="102000" sy="102000" algn="ctr" rotWithShape="0">
                    <a:prstClr val="black">
                      <a:alpha val="40000"/>
                    </a:prstClr>
                  </a:outerShdw>
                </a:effectLst>
                <a:tableStyleId>{7E9639D4-E3E2-4D34-9284-5A2195B3D0D7}</a:tableStyleId>
              </a:tblPr>
              <a:tblGrid>
                <a:gridCol w="360000">
                  <a:extLst>
                    <a:ext uri="{9D8B030D-6E8A-4147-A177-3AD203B41FA5}">
                      <a16:colId xmlns:a16="http://schemas.microsoft.com/office/drawing/2014/main" val="20000"/>
                    </a:ext>
                  </a:extLst>
                </a:gridCol>
                <a:gridCol w="360000">
                  <a:extLst>
                    <a:ext uri="{9D8B030D-6E8A-4147-A177-3AD203B41FA5}">
                      <a16:colId xmlns:a16="http://schemas.microsoft.com/office/drawing/2014/main" val="20001"/>
                    </a:ext>
                  </a:extLst>
                </a:gridCol>
                <a:gridCol w="360000">
                  <a:extLst>
                    <a:ext uri="{9D8B030D-6E8A-4147-A177-3AD203B41FA5}">
                      <a16:colId xmlns:a16="http://schemas.microsoft.com/office/drawing/2014/main" val="20002"/>
                    </a:ext>
                  </a:extLst>
                </a:gridCol>
                <a:gridCol w="360000">
                  <a:extLst>
                    <a:ext uri="{9D8B030D-6E8A-4147-A177-3AD203B41FA5}">
                      <a16:colId xmlns:a16="http://schemas.microsoft.com/office/drawing/2014/main" val="20003"/>
                    </a:ext>
                  </a:extLst>
                </a:gridCol>
                <a:gridCol w="360000">
                  <a:extLst>
                    <a:ext uri="{9D8B030D-6E8A-4147-A177-3AD203B41FA5}">
                      <a16:colId xmlns:a16="http://schemas.microsoft.com/office/drawing/2014/main" val="20004"/>
                    </a:ext>
                  </a:extLst>
                </a:gridCol>
                <a:gridCol w="360000">
                  <a:extLst>
                    <a:ext uri="{9D8B030D-6E8A-4147-A177-3AD203B41FA5}">
                      <a16:colId xmlns:a16="http://schemas.microsoft.com/office/drawing/2014/main" val="20005"/>
                    </a:ext>
                  </a:extLst>
                </a:gridCol>
                <a:gridCol w="360000">
                  <a:extLst>
                    <a:ext uri="{9D8B030D-6E8A-4147-A177-3AD203B41FA5}">
                      <a16:colId xmlns:a16="http://schemas.microsoft.com/office/drawing/2014/main" val="20006"/>
                    </a:ext>
                  </a:extLst>
                </a:gridCol>
              </a:tblGrid>
              <a:tr h="340268">
                <a:tc>
                  <a:txBody>
                    <a:bodyPr/>
                    <a:lstStyle/>
                    <a:p>
                      <a:pPr algn="ctr"/>
                      <a:r>
                        <a:rPr lang="mr-IN" altLang="zh-CN" sz="700" dirty="0">
                          <a:solidFill>
                            <a:schemeClr val="tx1"/>
                          </a:solidFill>
                        </a:rPr>
                        <a:t>…</a:t>
                      </a:r>
                      <a:endParaRPr lang="zh-CN" altLang="en-US" sz="70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900" dirty="0" err="1">
                          <a:solidFill>
                            <a:schemeClr val="tx1"/>
                          </a:solidFill>
                        </a:rPr>
                        <a:t>buf</a:t>
                      </a:r>
                      <a:r>
                        <a:rPr lang="en-US" altLang="zh-CN" sz="900" dirty="0">
                          <a:solidFill>
                            <a:schemeClr val="tx1"/>
                          </a:solidFill>
                        </a:rPr>
                        <a:t>[0]</a:t>
                      </a:r>
                      <a:endParaRPr lang="zh-CN" altLang="en-US" sz="90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9050" cap="flat" cmpd="sng" algn="ctr">
                      <a:solidFill>
                        <a:srgbClr val="FF0066"/>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900" dirty="0" err="1">
                          <a:solidFill>
                            <a:schemeClr val="tx1"/>
                          </a:solidFill>
                        </a:rPr>
                        <a:t>buf</a:t>
                      </a:r>
                      <a:r>
                        <a:rPr lang="en-US" altLang="zh-CN" sz="900" dirty="0">
                          <a:solidFill>
                            <a:schemeClr val="tx1"/>
                          </a:solidFill>
                        </a:rPr>
                        <a:t>[1]</a:t>
                      </a:r>
                      <a:endParaRPr lang="zh-CN" altLang="en-US" sz="900" dirty="0">
                        <a:solidFill>
                          <a:schemeClr val="tx1"/>
                        </a:solidFill>
                      </a:endParaRPr>
                    </a:p>
                  </a:txBody>
                  <a:tcPr marL="0" marR="0" marT="0" marB="0" anchor="ctr">
                    <a:lnL w="19050" cap="flat" cmpd="sng" algn="ctr">
                      <a:solidFill>
                        <a:srgbClr val="FF0066"/>
                      </a:solidFill>
                      <a:prstDash val="solid"/>
                      <a:round/>
                      <a:headEnd type="none" w="med" len="med"/>
                      <a:tailEnd type="none" w="med" len="med"/>
                    </a:lnL>
                    <a:lnR w="19050" cap="flat" cmpd="sng" algn="ctr">
                      <a:solidFill>
                        <a:srgbClr val="FF0066"/>
                      </a:solidFill>
                      <a:prstDash val="solid"/>
                      <a:round/>
                      <a:headEnd type="none" w="med" len="med"/>
                      <a:tailEnd type="none" w="med" len="med"/>
                    </a:lnR>
                    <a:lnT w="19050" cap="flat" cmpd="sng" algn="ctr">
                      <a:solidFill>
                        <a:srgbClr val="FF0066"/>
                      </a:solidFill>
                      <a:prstDash val="solid"/>
                      <a:round/>
                      <a:headEnd type="none" w="med" len="med"/>
                      <a:tailEnd type="none" w="med" len="med"/>
                    </a:lnT>
                    <a:lnB w="19050" cap="flat" cmpd="sng" algn="ctr">
                      <a:solidFill>
                        <a:srgbClr val="FF0066"/>
                      </a:solidFill>
                      <a:prstDash val="solid"/>
                      <a:round/>
                      <a:headEnd type="none" w="med" len="med"/>
                      <a:tailEnd type="none" w="med" len="med"/>
                    </a:lnB>
                    <a:solidFill>
                      <a:schemeClr val="bg1"/>
                    </a:solidFill>
                  </a:tcPr>
                </a:tc>
                <a:tc>
                  <a:txBody>
                    <a:bodyPr/>
                    <a:lstStyle/>
                    <a:p>
                      <a:pPr algn="ctr"/>
                      <a:r>
                        <a:rPr lang="en-US" altLang="zh-CN" sz="900" dirty="0" err="1">
                          <a:solidFill>
                            <a:schemeClr val="tx1"/>
                          </a:solidFill>
                        </a:rPr>
                        <a:t>buf</a:t>
                      </a:r>
                      <a:r>
                        <a:rPr lang="en-US" altLang="zh-CN" sz="900" dirty="0">
                          <a:solidFill>
                            <a:schemeClr val="tx1"/>
                          </a:solidFill>
                        </a:rPr>
                        <a:t>[2]</a:t>
                      </a:r>
                      <a:endParaRPr lang="zh-CN" altLang="en-US" sz="900" dirty="0">
                        <a:solidFill>
                          <a:schemeClr val="tx1"/>
                        </a:solidFill>
                      </a:endParaRPr>
                    </a:p>
                  </a:txBody>
                  <a:tcPr marL="0" marR="0" marT="0" marB="0" anchor="ctr">
                    <a:lnL w="19050" cap="flat" cmpd="sng" algn="ctr">
                      <a:solidFill>
                        <a:srgbClr val="FF0066"/>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mr-IN" altLang="zh-CN" sz="900" dirty="0">
                          <a:solidFill>
                            <a:schemeClr val="tx1"/>
                          </a:solidFill>
                        </a:rPr>
                        <a:t>…</a:t>
                      </a:r>
                      <a:endParaRPr lang="zh-CN" altLang="en-US" sz="90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900" dirty="0" err="1">
                          <a:solidFill>
                            <a:schemeClr val="tx1"/>
                          </a:solidFill>
                        </a:rPr>
                        <a:t>buf</a:t>
                      </a:r>
                      <a:r>
                        <a:rPr lang="en-US" altLang="zh-CN" sz="900" dirty="0">
                          <a:solidFill>
                            <a:schemeClr val="tx1"/>
                          </a:solidFill>
                        </a:rPr>
                        <a:t>[n]</a:t>
                      </a:r>
                      <a:endParaRPr lang="zh-CN" altLang="en-US" sz="90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mr-IN" altLang="zh-CN" sz="700" dirty="0">
                          <a:solidFill>
                            <a:schemeClr val="tx1"/>
                          </a:solidFill>
                        </a:rPr>
                        <a:t>…</a:t>
                      </a:r>
                      <a:endParaRPr lang="zh-CN" altLang="en-US" sz="70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bl>
          </a:graphicData>
        </a:graphic>
      </p:graphicFrame>
      <p:sp>
        <p:nvSpPr>
          <p:cNvPr id="43" name="文本框 42"/>
          <p:cNvSpPr txBox="1"/>
          <p:nvPr/>
        </p:nvSpPr>
        <p:spPr>
          <a:xfrm>
            <a:off x="3972526" y="2353445"/>
            <a:ext cx="1986832" cy="307777"/>
          </a:xfrm>
          <a:prstGeom prst="rect">
            <a:avLst/>
          </a:prstGeom>
          <a:noFill/>
        </p:spPr>
        <p:txBody>
          <a:bodyPr wrap="square" rtlCol="0">
            <a:spAutoFit/>
          </a:bodyPr>
          <a:lstStyle/>
          <a:p>
            <a:r>
              <a:rPr kumimoji="1" lang="en-US" altLang="zh-CN" sz="1400" dirty="0">
                <a:solidFill>
                  <a:srgbClr val="000000"/>
                </a:solidFill>
                <a:latin typeface="Century Gothic"/>
                <a:ea typeface="Bangla MN" charset="0"/>
                <a:cs typeface="Bangla MN" charset="0"/>
              </a:rPr>
              <a:t>Load </a:t>
            </a:r>
            <a:r>
              <a:rPr kumimoji="1" lang="en-US" altLang="zh-CN" sz="1400" b="1" dirty="0" err="1">
                <a:solidFill>
                  <a:srgbClr val="000000"/>
                </a:solidFill>
                <a:latin typeface="Century Gothic"/>
                <a:ea typeface="Bangla MN" charset="0"/>
                <a:cs typeface="Bangla MN" charset="0"/>
              </a:rPr>
              <a:t>buf</a:t>
            </a:r>
            <a:r>
              <a:rPr kumimoji="1" lang="en-US" altLang="zh-CN" sz="1400" dirty="0">
                <a:solidFill>
                  <a:srgbClr val="000000"/>
                </a:solidFill>
                <a:latin typeface="Century Gothic"/>
                <a:ea typeface="Bangla MN" charset="0"/>
                <a:cs typeface="Bangla MN" charset="0"/>
              </a:rPr>
              <a:t>[%</a:t>
            </a:r>
            <a:r>
              <a:rPr kumimoji="1" lang="en-US" altLang="zh-CN" sz="1400" dirty="0" err="1">
                <a:solidFill>
                  <a:srgbClr val="000000"/>
                </a:solidFill>
                <a:latin typeface="Century Gothic"/>
                <a:ea typeface="Bangla MN" charset="0"/>
                <a:cs typeface="Bangla MN" charset="0"/>
              </a:rPr>
              <a:t>rax</a:t>
            </a:r>
            <a:r>
              <a:rPr kumimoji="1" lang="en-US" altLang="zh-CN" sz="1400" dirty="0">
                <a:solidFill>
                  <a:srgbClr val="000000"/>
                </a:solidFill>
                <a:latin typeface="Century Gothic"/>
                <a:ea typeface="Bangla MN" charset="0"/>
                <a:cs typeface="Bangla MN" charset="0"/>
              </a:rPr>
              <a:t>], %</a:t>
            </a:r>
            <a:r>
              <a:rPr kumimoji="1" lang="en-US" altLang="zh-CN" sz="1400" dirty="0" err="1">
                <a:solidFill>
                  <a:srgbClr val="000000"/>
                </a:solidFill>
                <a:latin typeface="Century Gothic"/>
                <a:ea typeface="Bangla MN" charset="0"/>
                <a:cs typeface="Bangla MN" charset="0"/>
              </a:rPr>
              <a:t>rbx</a:t>
            </a:r>
            <a:endParaRPr kumimoji="1" lang="en-US" altLang="zh-CN" sz="1400" dirty="0">
              <a:solidFill>
                <a:srgbClr val="000000"/>
              </a:solidFill>
              <a:latin typeface="Century Gothic"/>
              <a:ea typeface="Bangla MN" charset="0"/>
              <a:cs typeface="Bangla MN" charset="0"/>
            </a:endParaRPr>
          </a:p>
        </p:txBody>
      </p:sp>
      <p:sp>
        <p:nvSpPr>
          <p:cNvPr id="44" name="文本框 43"/>
          <p:cNvSpPr txBox="1"/>
          <p:nvPr/>
        </p:nvSpPr>
        <p:spPr>
          <a:xfrm>
            <a:off x="6084822" y="2353445"/>
            <a:ext cx="1439506" cy="307777"/>
          </a:xfrm>
          <a:prstGeom prst="rect">
            <a:avLst/>
          </a:prstGeom>
          <a:noFill/>
        </p:spPr>
        <p:txBody>
          <a:bodyPr wrap="square" rtlCol="0">
            <a:spAutoFit/>
          </a:bodyPr>
          <a:lstStyle/>
          <a:p>
            <a:r>
              <a:rPr kumimoji="1" lang="en-US" altLang="zh-CN" sz="1400" dirty="0">
                <a:solidFill>
                  <a:srgbClr val="000000"/>
                </a:solidFill>
                <a:latin typeface="Century Gothic"/>
                <a:ea typeface="Bangla MN" charset="0"/>
                <a:cs typeface="Bangla MN" charset="0"/>
                <a:sym typeface="Wingdings"/>
              </a:rPr>
              <a:t>Access </a:t>
            </a:r>
            <a:r>
              <a:rPr kumimoji="1" lang="en-US" altLang="zh-CN" sz="1400" b="1" dirty="0" err="1">
                <a:solidFill>
                  <a:srgbClr val="000000"/>
                </a:solidFill>
                <a:effectLst>
                  <a:outerShdw blurRad="63500" sx="102000" sy="102000" algn="ctr" rotWithShape="0">
                    <a:prstClr val="black">
                      <a:alpha val="40000"/>
                    </a:prstClr>
                  </a:outerShdw>
                </a:effectLst>
                <a:latin typeface="Century Gothic"/>
                <a:ea typeface="Bangla MN" charset="0"/>
                <a:cs typeface="Bangla MN" charset="0"/>
                <a:sym typeface="Wingdings"/>
              </a:rPr>
              <a:t>buf</a:t>
            </a:r>
            <a:r>
              <a:rPr kumimoji="1" lang="en-US" altLang="zh-CN" sz="1400" b="1" dirty="0">
                <a:solidFill>
                  <a:srgbClr val="000000"/>
                </a:solidFill>
                <a:effectLst>
                  <a:outerShdw blurRad="63500" sx="102000" sy="102000" algn="ctr" rotWithShape="0">
                    <a:prstClr val="black">
                      <a:alpha val="40000"/>
                    </a:prstClr>
                  </a:outerShdw>
                </a:effectLst>
                <a:latin typeface="Century Gothic"/>
                <a:ea typeface="Bangla MN" charset="0"/>
                <a:cs typeface="Bangla MN" charset="0"/>
                <a:sym typeface="Wingdings"/>
              </a:rPr>
              <a:t>[1]</a:t>
            </a:r>
            <a:endParaRPr kumimoji="1" lang="en-US" altLang="zh-CN" sz="1400" dirty="0">
              <a:solidFill>
                <a:srgbClr val="000000"/>
              </a:solidFill>
              <a:latin typeface="Century Gothic"/>
              <a:ea typeface="Bangla MN" charset="0"/>
              <a:cs typeface="Bangla MN" charset="0"/>
              <a:sym typeface="Wingdings"/>
            </a:endParaRPr>
          </a:p>
        </p:txBody>
      </p:sp>
      <p:cxnSp>
        <p:nvCxnSpPr>
          <p:cNvPr id="47" name="直线箭头连接符 46"/>
          <p:cNvCxnSpPr/>
          <p:nvPr/>
        </p:nvCxnSpPr>
        <p:spPr>
          <a:xfrm>
            <a:off x="6283871" y="4550316"/>
            <a:ext cx="0" cy="246222"/>
          </a:xfrm>
          <a:prstGeom prst="straightConnector1">
            <a:avLst/>
          </a:prstGeom>
          <a:ln w="254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53" name="椭圆 52"/>
          <p:cNvSpPr/>
          <p:nvPr/>
        </p:nvSpPr>
        <p:spPr>
          <a:xfrm>
            <a:off x="5800310" y="2828750"/>
            <a:ext cx="220166" cy="220166"/>
          </a:xfrm>
          <a:prstGeom prst="ellipse">
            <a:avLst/>
          </a:prstGeom>
          <a:solidFill>
            <a:schemeClr val="bg1"/>
          </a:solidFill>
          <a:ln w="19050">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zh-CN" sz="1400" b="1" dirty="0">
                <a:solidFill>
                  <a:srgbClr val="FF0066"/>
                </a:solidFill>
                <a:latin typeface="Century Gothic"/>
                <a:ea typeface="Bangla MN" charset="0"/>
                <a:cs typeface="Bangla MN" charset="0"/>
              </a:rPr>
              <a:t>3</a:t>
            </a:r>
            <a:endParaRPr kumimoji="1" lang="zh-CN" altLang="en-US" b="1" dirty="0">
              <a:solidFill>
                <a:srgbClr val="FF0066"/>
              </a:solidFill>
              <a:latin typeface="Century Gothic"/>
              <a:ea typeface="Bangla MN" charset="0"/>
              <a:cs typeface="Bangla MN" charset="0"/>
            </a:endParaRPr>
          </a:p>
        </p:txBody>
      </p:sp>
      <p:sp>
        <p:nvSpPr>
          <p:cNvPr id="54" name="文本框 53"/>
          <p:cNvSpPr txBox="1"/>
          <p:nvPr/>
        </p:nvSpPr>
        <p:spPr>
          <a:xfrm>
            <a:off x="1719747" y="2938834"/>
            <a:ext cx="1772272" cy="307777"/>
          </a:xfrm>
          <a:prstGeom prst="rect">
            <a:avLst/>
          </a:prstGeom>
          <a:noFill/>
        </p:spPr>
        <p:txBody>
          <a:bodyPr wrap="square" rtlCol="0">
            <a:spAutoFit/>
          </a:bodyPr>
          <a:lstStyle/>
          <a:p>
            <a:pPr algn="ctr"/>
            <a:r>
              <a:rPr kumimoji="1" lang="en-US" altLang="zh-CN" sz="1400" dirty="0">
                <a:solidFill>
                  <a:srgbClr val="FF0066"/>
                </a:solidFill>
                <a:latin typeface="Century Gothic"/>
                <a:ea typeface="Bangla MN" charset="0"/>
                <a:cs typeface="Bangla MN" charset="0"/>
              </a:rPr>
              <a:t>Exception</a:t>
            </a:r>
          </a:p>
        </p:txBody>
      </p:sp>
      <p:cxnSp>
        <p:nvCxnSpPr>
          <p:cNvPr id="59" name="直线箭头连接符 58"/>
          <p:cNvCxnSpPr/>
          <p:nvPr/>
        </p:nvCxnSpPr>
        <p:spPr>
          <a:xfrm>
            <a:off x="3218656" y="3092721"/>
            <a:ext cx="633264" cy="0"/>
          </a:xfrm>
          <a:prstGeom prst="straightConnector1">
            <a:avLst/>
          </a:prstGeom>
          <a:ln w="19050">
            <a:solidFill>
              <a:srgbClr val="FF0066"/>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线箭头连接符 44"/>
          <p:cNvCxnSpPr/>
          <p:nvPr/>
        </p:nvCxnSpPr>
        <p:spPr>
          <a:xfrm>
            <a:off x="2913129" y="4366542"/>
            <a:ext cx="633264"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文本框 48"/>
          <p:cNvSpPr txBox="1"/>
          <p:nvPr/>
        </p:nvSpPr>
        <p:spPr>
          <a:xfrm>
            <a:off x="2568356" y="4533751"/>
            <a:ext cx="1322811" cy="430887"/>
          </a:xfrm>
          <a:prstGeom prst="rect">
            <a:avLst/>
          </a:prstGeom>
          <a:noFill/>
        </p:spPr>
        <p:txBody>
          <a:bodyPr wrap="square" rtlCol="0">
            <a:spAutoFit/>
          </a:bodyPr>
          <a:lstStyle/>
          <a:p>
            <a:pPr algn="ctr"/>
            <a:r>
              <a:rPr kumimoji="1" lang="en-US" altLang="zh-CN" sz="1100" i="1" dirty="0">
                <a:solidFill>
                  <a:srgbClr val="000000"/>
                </a:solidFill>
                <a:latin typeface="Century Gothic"/>
                <a:ea typeface="Bangla MN" charset="0"/>
                <a:cs typeface="Bangla MN" charset="0"/>
              </a:rPr>
              <a:t>Access </a:t>
            </a:r>
          </a:p>
          <a:p>
            <a:pPr algn="ctr"/>
            <a:r>
              <a:rPr kumimoji="1" lang="en-US" altLang="zh-CN" sz="1100" i="1" dirty="0" err="1">
                <a:solidFill>
                  <a:srgbClr val="FF0066"/>
                </a:solidFill>
                <a:latin typeface="Century Gothic"/>
                <a:ea typeface="Bangla MN" charset="0"/>
                <a:cs typeface="Bangla MN" charset="0"/>
              </a:rPr>
              <a:t>buf</a:t>
            </a:r>
            <a:r>
              <a:rPr kumimoji="1" lang="en-US" altLang="zh-CN" sz="1100" i="1" dirty="0">
                <a:solidFill>
                  <a:srgbClr val="FF0066"/>
                </a:solidFill>
                <a:latin typeface="Century Gothic"/>
                <a:ea typeface="Bangla MN" charset="0"/>
                <a:cs typeface="Bangla MN" charset="0"/>
              </a:rPr>
              <a:t>[1]</a:t>
            </a:r>
          </a:p>
        </p:txBody>
      </p:sp>
      <p:cxnSp>
        <p:nvCxnSpPr>
          <p:cNvPr id="50" name="直线箭头连接符 49"/>
          <p:cNvCxnSpPr/>
          <p:nvPr/>
        </p:nvCxnSpPr>
        <p:spPr>
          <a:xfrm>
            <a:off x="4965942" y="4366542"/>
            <a:ext cx="633264"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线箭头连接符 50"/>
          <p:cNvCxnSpPr/>
          <p:nvPr/>
        </p:nvCxnSpPr>
        <p:spPr>
          <a:xfrm>
            <a:off x="4965942" y="4441676"/>
            <a:ext cx="633264" cy="0"/>
          </a:xfrm>
          <a:prstGeom prst="straightConnector1">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52" name="文本框 51"/>
          <p:cNvSpPr txBox="1"/>
          <p:nvPr/>
        </p:nvSpPr>
        <p:spPr>
          <a:xfrm>
            <a:off x="4661014" y="4533751"/>
            <a:ext cx="1322811" cy="430887"/>
          </a:xfrm>
          <a:prstGeom prst="rect">
            <a:avLst/>
          </a:prstGeom>
          <a:noFill/>
        </p:spPr>
        <p:txBody>
          <a:bodyPr wrap="square" rtlCol="0">
            <a:spAutoFit/>
          </a:bodyPr>
          <a:lstStyle/>
          <a:p>
            <a:pPr algn="ctr"/>
            <a:r>
              <a:rPr kumimoji="1" lang="en-US" altLang="zh-CN" sz="1100" i="1" dirty="0">
                <a:solidFill>
                  <a:srgbClr val="FF0066"/>
                </a:solidFill>
                <a:latin typeface="Century Gothic"/>
                <a:ea typeface="Bangla MN" charset="0"/>
                <a:cs typeface="Bangla MN" charset="0"/>
              </a:rPr>
              <a:t>Fill </a:t>
            </a:r>
            <a:r>
              <a:rPr kumimoji="1" lang="en-US" altLang="zh-CN" sz="1100" i="1" dirty="0" err="1">
                <a:solidFill>
                  <a:srgbClr val="FF0066"/>
                </a:solidFill>
                <a:latin typeface="Century Gothic"/>
                <a:ea typeface="Bangla MN" charset="0"/>
                <a:cs typeface="Bangla MN" charset="0"/>
              </a:rPr>
              <a:t>buf</a:t>
            </a:r>
            <a:r>
              <a:rPr kumimoji="1" lang="en-US" altLang="zh-CN" sz="1100" i="1" dirty="0">
                <a:solidFill>
                  <a:srgbClr val="FF0066"/>
                </a:solidFill>
                <a:latin typeface="Century Gothic"/>
                <a:ea typeface="Bangla MN" charset="0"/>
                <a:cs typeface="Bangla MN" charset="0"/>
              </a:rPr>
              <a:t>[1]</a:t>
            </a:r>
          </a:p>
          <a:p>
            <a:pPr algn="ctr"/>
            <a:r>
              <a:rPr kumimoji="1" lang="en-US" altLang="zh-CN" sz="1100" i="1" dirty="0">
                <a:solidFill>
                  <a:srgbClr val="FF0066"/>
                </a:solidFill>
                <a:latin typeface="Century Gothic"/>
                <a:ea typeface="Bangla MN" charset="0"/>
                <a:cs typeface="Bangla MN" charset="0"/>
              </a:rPr>
              <a:t>to cache</a:t>
            </a:r>
          </a:p>
        </p:txBody>
      </p:sp>
      <p:sp>
        <p:nvSpPr>
          <p:cNvPr id="57" name="椭圆 56"/>
          <p:cNvSpPr/>
          <p:nvPr/>
        </p:nvSpPr>
        <p:spPr>
          <a:xfrm>
            <a:off x="3119096" y="4255405"/>
            <a:ext cx="220166" cy="220166"/>
          </a:xfrm>
          <a:prstGeom prst="ellipse">
            <a:avLst/>
          </a:prstGeom>
          <a:solidFill>
            <a:schemeClr val="bg1"/>
          </a:solidFill>
          <a:ln w="19050">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zh-CN" sz="1400" b="1" dirty="0">
                <a:solidFill>
                  <a:srgbClr val="FF0066"/>
                </a:solidFill>
                <a:latin typeface="Century Gothic"/>
                <a:ea typeface="Bangla MN" charset="0"/>
                <a:cs typeface="Bangla MN" charset="0"/>
              </a:rPr>
              <a:t>2</a:t>
            </a:r>
            <a:endParaRPr kumimoji="1" lang="zh-CN" altLang="en-US" b="1" dirty="0">
              <a:solidFill>
                <a:srgbClr val="FF0066"/>
              </a:solidFill>
              <a:latin typeface="Century Gothic"/>
              <a:ea typeface="Bangla MN" charset="0"/>
              <a:cs typeface="Bangla MN" charset="0"/>
            </a:endParaRPr>
          </a:p>
        </p:txBody>
      </p:sp>
      <p:sp>
        <p:nvSpPr>
          <p:cNvPr id="58" name="椭圆 57"/>
          <p:cNvSpPr/>
          <p:nvPr/>
        </p:nvSpPr>
        <p:spPr>
          <a:xfrm>
            <a:off x="5148064" y="4293518"/>
            <a:ext cx="220166" cy="220166"/>
          </a:xfrm>
          <a:prstGeom prst="ellipse">
            <a:avLst/>
          </a:prstGeom>
          <a:solidFill>
            <a:schemeClr val="bg1"/>
          </a:solidFill>
          <a:ln w="19050">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zh-CN" sz="1400" b="1" dirty="0">
                <a:solidFill>
                  <a:srgbClr val="FF0066"/>
                </a:solidFill>
                <a:latin typeface="Century Gothic"/>
                <a:ea typeface="Bangla MN" charset="0"/>
                <a:cs typeface="Bangla MN" charset="0"/>
              </a:rPr>
              <a:t>2</a:t>
            </a:r>
            <a:endParaRPr kumimoji="1" lang="zh-CN" altLang="en-US" b="1" dirty="0">
              <a:solidFill>
                <a:srgbClr val="FF0066"/>
              </a:solidFill>
              <a:latin typeface="Century Gothic"/>
              <a:ea typeface="Bangla MN" charset="0"/>
              <a:cs typeface="Bangla MN" charset="0"/>
            </a:endParaRPr>
          </a:p>
        </p:txBody>
      </p:sp>
    </p:spTree>
    <p:extLst>
      <p:ext uri="{BB962C8B-B14F-4D97-AF65-F5344CB8AC3E}">
        <p14:creationId xmlns:p14="http://schemas.microsoft.com/office/powerpoint/2010/main" val="416041080"/>
      </p:ext>
    </p:extLst>
  </p:cSld>
  <p:clrMapOvr>
    <a:masterClrMapping/>
  </p:clrMapOvr>
  <mc:AlternateContent xmlns:mc="http://schemas.openxmlformats.org/markup-compatibility/2006" xmlns:p14="http://schemas.microsoft.com/office/powerpoint/2010/main">
    <mc:Choice Requires="p14">
      <p:transition spd="slow" p14:dur="2000" advTm="23980"/>
    </mc:Choice>
    <mc:Fallback xmlns="">
      <p:transition spd="slow" advTm="2398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P spid="53" grpId="0" animBg="1"/>
      <p:bldP spid="54"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剪去单角的矩形 15"/>
          <p:cNvSpPr/>
          <p:nvPr/>
        </p:nvSpPr>
        <p:spPr>
          <a:xfrm>
            <a:off x="3595483" y="1366358"/>
            <a:ext cx="4091413" cy="2002178"/>
          </a:xfrm>
          <a:prstGeom prst="snip1Rect">
            <a:avLst>
              <a:gd name="adj" fmla="val 0"/>
            </a:avLst>
          </a:prstGeom>
          <a:solidFill>
            <a:schemeClr val="bg1"/>
          </a:solidFill>
          <a:ln w="15875">
            <a:solidFill>
              <a:schemeClr val="bg1">
                <a:lumMod val="85000"/>
              </a:schemeClr>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FFFFFF">
                  <a:lumMod val="85000"/>
                </a:srgbClr>
              </a:solidFill>
              <a:latin typeface="Century Gothic"/>
              <a:ea typeface="Bangla MN" charset="0"/>
              <a:cs typeface="Bangla MN" charset="0"/>
            </a:endParaRPr>
          </a:p>
        </p:txBody>
      </p:sp>
      <p:sp>
        <p:nvSpPr>
          <p:cNvPr id="55" name="文本框 54"/>
          <p:cNvSpPr txBox="1"/>
          <p:nvPr/>
        </p:nvSpPr>
        <p:spPr>
          <a:xfrm>
            <a:off x="3995937" y="2785492"/>
            <a:ext cx="1958897" cy="523220"/>
          </a:xfrm>
          <a:prstGeom prst="rect">
            <a:avLst/>
          </a:prstGeom>
          <a:noFill/>
        </p:spPr>
        <p:txBody>
          <a:bodyPr wrap="square" rtlCol="0">
            <a:spAutoFit/>
          </a:bodyPr>
          <a:lstStyle/>
          <a:p>
            <a:pPr algn="ctr"/>
            <a:r>
              <a:rPr kumimoji="1" lang="en-US" altLang="zh-CN" sz="1400" dirty="0">
                <a:solidFill>
                  <a:srgbClr val="FFFFFF">
                    <a:lumMod val="85000"/>
                  </a:srgbClr>
                </a:solidFill>
                <a:latin typeface="Century Gothic"/>
                <a:ea typeface="Bangla MN" charset="0"/>
                <a:cs typeface="Bangla MN" charset="0"/>
                <a:sym typeface="Wingdings"/>
              </a:rPr>
              <a:t>Rollback status </a:t>
            </a:r>
          </a:p>
          <a:p>
            <a:pPr algn="ctr"/>
            <a:r>
              <a:rPr kumimoji="1" lang="en-US" altLang="zh-CN" sz="1400" dirty="0">
                <a:solidFill>
                  <a:srgbClr val="FFFFFF">
                    <a:lumMod val="85000"/>
                  </a:srgbClr>
                </a:solidFill>
                <a:latin typeface="Century Gothic"/>
                <a:ea typeface="Bangla MN" charset="0"/>
                <a:cs typeface="Bangla MN" charset="0"/>
                <a:sym typeface="Wingdings"/>
              </a:rPr>
              <a:t>w/o cache status!</a:t>
            </a:r>
          </a:p>
        </p:txBody>
      </p:sp>
      <p:sp>
        <p:nvSpPr>
          <p:cNvPr id="4" name="Slide Number Placeholder 3"/>
          <p:cNvSpPr>
            <a:spLocks noGrp="1"/>
          </p:cNvSpPr>
          <p:nvPr>
            <p:ph type="sldNum" sz="quarter" idx="12"/>
          </p:nvPr>
        </p:nvSpPr>
        <p:spPr>
          <a:xfrm>
            <a:off x="8316416" y="5067933"/>
            <a:ext cx="648072" cy="273844"/>
          </a:xfrm>
        </p:spPr>
        <p:txBody>
          <a:bodyPr/>
          <a:lstStyle/>
          <a:p>
            <a:r>
              <a:rPr lang="en-US" altLang="zh-CN" sz="1800" dirty="0">
                <a:solidFill>
                  <a:srgbClr val="000000"/>
                </a:solidFill>
                <a:latin typeface="Century Gothic"/>
                <a:ea typeface="微软雅黑"/>
              </a:rPr>
              <a:t>3</a:t>
            </a:r>
            <a:endParaRPr lang="zh-CN" altLang="en-US" sz="1800" dirty="0">
              <a:solidFill>
                <a:srgbClr val="000000"/>
              </a:solidFill>
              <a:latin typeface="Century Gothic"/>
              <a:ea typeface="微软雅黑"/>
            </a:endParaRPr>
          </a:p>
        </p:txBody>
      </p:sp>
      <p:sp>
        <p:nvSpPr>
          <p:cNvPr id="3" name="标题 1"/>
          <p:cNvSpPr>
            <a:spLocks noGrp="1"/>
          </p:cNvSpPr>
          <p:nvPr>
            <p:ph type="title"/>
          </p:nvPr>
        </p:nvSpPr>
        <p:spPr>
          <a:xfrm>
            <a:off x="287338" y="285751"/>
            <a:ext cx="8856662" cy="1063229"/>
          </a:xfrm>
        </p:spPr>
        <p:txBody>
          <a:bodyPr>
            <a:normAutofit/>
          </a:bodyPr>
          <a:lstStyle/>
          <a:p>
            <a:pPr algn="l">
              <a:defRPr/>
            </a:pPr>
            <a:r>
              <a:rPr lang="en-US" altLang="zh-TW" sz="3600" dirty="0">
                <a:effectLst>
                  <a:outerShdw blurRad="38100" dist="38100" dir="2700000" algn="tl">
                    <a:srgbClr val="C0C0C0"/>
                  </a:outerShdw>
                </a:effectLst>
                <a:latin typeface="+mn-lt"/>
              </a:rPr>
              <a:t>Meltdown</a:t>
            </a:r>
            <a:endParaRPr lang="zh-TW" altLang="en-US" sz="3600" baseline="30000" dirty="0">
              <a:solidFill>
                <a:srgbClr val="FF0066"/>
              </a:solidFill>
              <a:latin typeface="+mn-lt"/>
            </a:endParaRPr>
          </a:p>
        </p:txBody>
      </p:sp>
      <p:sp>
        <p:nvSpPr>
          <p:cNvPr id="7" name="文本框 6"/>
          <p:cNvSpPr txBox="1"/>
          <p:nvPr/>
        </p:nvSpPr>
        <p:spPr>
          <a:xfrm>
            <a:off x="1115617" y="4024761"/>
            <a:ext cx="1142163" cy="276999"/>
          </a:xfrm>
          <a:prstGeom prst="rect">
            <a:avLst/>
          </a:prstGeom>
          <a:noFill/>
        </p:spPr>
        <p:txBody>
          <a:bodyPr wrap="square" rtlCol="0">
            <a:spAutoFit/>
          </a:bodyPr>
          <a:lstStyle/>
          <a:p>
            <a:r>
              <a:rPr kumimoji="1" lang="en-US" altLang="zh-CN" sz="1200" b="1" dirty="0">
                <a:solidFill>
                  <a:srgbClr val="FF0066"/>
                </a:solidFill>
                <a:latin typeface="Century Gothic"/>
                <a:ea typeface="DengXian" charset="-122"/>
                <a:cs typeface="DengXian" charset="-122"/>
              </a:rPr>
              <a:t>key </a:t>
            </a:r>
            <a:r>
              <a:rPr kumimoji="1" lang="en-US" altLang="zh-CN" sz="1200" b="1" dirty="0">
                <a:solidFill>
                  <a:srgbClr val="000000"/>
                </a:solidFill>
                <a:latin typeface="Century Gothic"/>
                <a:ea typeface="DengXian" charset="-122"/>
                <a:cs typeface="DengXian" charset="-122"/>
              </a:rPr>
              <a:t>= 0x01</a:t>
            </a:r>
          </a:p>
        </p:txBody>
      </p:sp>
      <p:sp>
        <p:nvSpPr>
          <p:cNvPr id="8" name="文本框 7"/>
          <p:cNvSpPr txBox="1"/>
          <p:nvPr/>
        </p:nvSpPr>
        <p:spPr>
          <a:xfrm>
            <a:off x="32048" y="4184358"/>
            <a:ext cx="780224" cy="261610"/>
          </a:xfrm>
          <a:prstGeom prst="rect">
            <a:avLst/>
          </a:prstGeom>
          <a:noFill/>
        </p:spPr>
        <p:txBody>
          <a:bodyPr wrap="square" rtlCol="0">
            <a:spAutoFit/>
          </a:bodyPr>
          <a:lstStyle/>
          <a:p>
            <a:pPr algn="ctr"/>
            <a:r>
              <a:rPr kumimoji="1" lang="en-US" altLang="zh-CN" sz="1100" dirty="0">
                <a:solidFill>
                  <a:srgbClr val="000000"/>
                </a:solidFill>
                <a:latin typeface="Century Gothic"/>
                <a:ea typeface="DengXian" charset="-122"/>
                <a:cs typeface="DengXian" charset="-122"/>
              </a:rPr>
              <a:t>Kernel</a:t>
            </a:r>
            <a:endParaRPr kumimoji="1" lang="zh-CN" altLang="en-US" sz="1600" dirty="0">
              <a:solidFill>
                <a:srgbClr val="000000"/>
              </a:solidFill>
              <a:latin typeface="Century Gothic"/>
              <a:ea typeface="DengXian" charset="-122"/>
              <a:cs typeface="DengXian" charset="-122"/>
            </a:endParaRPr>
          </a:p>
        </p:txBody>
      </p:sp>
      <p:sp>
        <p:nvSpPr>
          <p:cNvPr id="9" name="文本框 8"/>
          <p:cNvSpPr txBox="1"/>
          <p:nvPr/>
        </p:nvSpPr>
        <p:spPr>
          <a:xfrm>
            <a:off x="90174" y="4558429"/>
            <a:ext cx="586684" cy="261610"/>
          </a:xfrm>
          <a:prstGeom prst="rect">
            <a:avLst/>
          </a:prstGeom>
          <a:noFill/>
        </p:spPr>
        <p:txBody>
          <a:bodyPr wrap="square" rtlCol="0">
            <a:spAutoFit/>
          </a:bodyPr>
          <a:lstStyle/>
          <a:p>
            <a:pPr algn="ctr"/>
            <a:r>
              <a:rPr kumimoji="1" lang="en-US" altLang="zh-CN" sz="1100" dirty="0">
                <a:solidFill>
                  <a:srgbClr val="000000"/>
                </a:solidFill>
                <a:latin typeface="Century Gothic"/>
                <a:ea typeface="DengXian" charset="-122"/>
                <a:cs typeface="DengXian" charset="-122"/>
              </a:rPr>
              <a:t>User</a:t>
            </a:r>
            <a:endParaRPr kumimoji="1" lang="zh-CN" altLang="en-US" sz="1600" dirty="0">
              <a:solidFill>
                <a:srgbClr val="000000"/>
              </a:solidFill>
              <a:latin typeface="Century Gothic"/>
              <a:ea typeface="DengXian" charset="-122"/>
              <a:cs typeface="DengXian" charset="-122"/>
            </a:endParaRPr>
          </a:p>
        </p:txBody>
      </p:sp>
      <p:cxnSp>
        <p:nvCxnSpPr>
          <p:cNvPr id="10" name="直线连接符 9"/>
          <p:cNvCxnSpPr/>
          <p:nvPr/>
        </p:nvCxnSpPr>
        <p:spPr>
          <a:xfrm>
            <a:off x="380433" y="4499874"/>
            <a:ext cx="1769250" cy="0"/>
          </a:xfrm>
          <a:prstGeom prst="line">
            <a:avLst/>
          </a:prstGeom>
          <a:ln>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pic>
        <p:nvPicPr>
          <p:cNvPr id="12" name="图片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6540" y="3904256"/>
            <a:ext cx="311664" cy="461233"/>
          </a:xfrm>
          <a:prstGeom prst="rect">
            <a:avLst/>
          </a:prstGeom>
          <a:solidFill>
            <a:schemeClr val="bg1"/>
          </a:solidFill>
        </p:spPr>
      </p:pic>
      <p:pic>
        <p:nvPicPr>
          <p:cNvPr id="17" name="图片 16"/>
          <p:cNvPicPr>
            <a:picLocks noChangeAspect="1"/>
          </p:cNvPicPr>
          <p:nvPr/>
        </p:nvPicPr>
        <p:blipFill>
          <a:blip r:embed="rId4">
            <a:alphaModFix amt="14000"/>
            <a:extLst>
              <a:ext uri="{28A0092B-C50C-407E-A947-70E740481C1C}">
                <a14:useLocalDpi xmlns:a14="http://schemas.microsoft.com/office/drawing/2010/main" val="0"/>
              </a:ext>
            </a:extLst>
          </a:blip>
          <a:stretch>
            <a:fillRect/>
          </a:stretch>
        </p:blipFill>
        <p:spPr>
          <a:xfrm>
            <a:off x="3339262" y="1078287"/>
            <a:ext cx="546620" cy="546620"/>
          </a:xfrm>
          <a:prstGeom prst="rect">
            <a:avLst/>
          </a:prstGeom>
        </p:spPr>
      </p:pic>
      <p:sp>
        <p:nvSpPr>
          <p:cNvPr id="18" name="文本框 17"/>
          <p:cNvSpPr txBox="1"/>
          <p:nvPr/>
        </p:nvSpPr>
        <p:spPr>
          <a:xfrm>
            <a:off x="3157022" y="817747"/>
            <a:ext cx="876921" cy="307777"/>
          </a:xfrm>
          <a:prstGeom prst="rect">
            <a:avLst/>
          </a:prstGeom>
          <a:noFill/>
        </p:spPr>
        <p:txBody>
          <a:bodyPr wrap="square" rtlCol="0">
            <a:spAutoFit/>
          </a:bodyPr>
          <a:lstStyle/>
          <a:p>
            <a:pPr algn="ctr"/>
            <a:r>
              <a:rPr kumimoji="1" lang="en-US" altLang="zh-CN" sz="1400" b="1" dirty="0">
                <a:solidFill>
                  <a:srgbClr val="FFFFFF">
                    <a:lumMod val="85000"/>
                  </a:srgbClr>
                </a:solidFill>
                <a:latin typeface="Century Gothic"/>
                <a:ea typeface="Bangla MN" charset="0"/>
                <a:cs typeface="Bangla MN" charset="0"/>
              </a:rPr>
              <a:t>CPU</a:t>
            </a:r>
            <a:endParaRPr kumimoji="1" lang="zh-CN" altLang="en-US" sz="1400" b="1" dirty="0">
              <a:solidFill>
                <a:srgbClr val="FFFFFF">
                  <a:lumMod val="85000"/>
                </a:srgbClr>
              </a:solidFill>
              <a:latin typeface="Century Gothic"/>
              <a:ea typeface="Bangla MN" charset="0"/>
              <a:cs typeface="Bangla MN" charset="0"/>
            </a:endParaRPr>
          </a:p>
        </p:txBody>
      </p:sp>
      <p:cxnSp>
        <p:nvCxnSpPr>
          <p:cNvPr id="19" name="直线连接符 18"/>
          <p:cNvCxnSpPr/>
          <p:nvPr/>
        </p:nvCxnSpPr>
        <p:spPr>
          <a:xfrm>
            <a:off x="6012160" y="1505262"/>
            <a:ext cx="0" cy="120822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0" name="文本框 19"/>
          <p:cNvSpPr txBox="1"/>
          <p:nvPr/>
        </p:nvSpPr>
        <p:spPr>
          <a:xfrm>
            <a:off x="3972526" y="1849389"/>
            <a:ext cx="1986832" cy="307777"/>
          </a:xfrm>
          <a:prstGeom prst="rect">
            <a:avLst/>
          </a:prstGeom>
          <a:noFill/>
        </p:spPr>
        <p:txBody>
          <a:bodyPr wrap="square" rtlCol="0">
            <a:spAutoFit/>
          </a:bodyPr>
          <a:lstStyle/>
          <a:p>
            <a:r>
              <a:rPr kumimoji="1" lang="en-US" altLang="zh-CN" sz="1400" dirty="0">
                <a:solidFill>
                  <a:srgbClr val="FFFFFF">
                    <a:lumMod val="85000"/>
                  </a:srgbClr>
                </a:solidFill>
                <a:latin typeface="Century Gothic"/>
                <a:ea typeface="Bangla MN" charset="0"/>
                <a:cs typeface="Bangla MN" charset="0"/>
              </a:rPr>
              <a:t>Load </a:t>
            </a:r>
            <a:r>
              <a:rPr kumimoji="1" lang="en-US" altLang="zh-CN" sz="1400" b="1" dirty="0">
                <a:solidFill>
                  <a:srgbClr val="FFFFFF">
                    <a:lumMod val="85000"/>
                  </a:srgbClr>
                </a:solidFill>
                <a:latin typeface="Century Gothic"/>
                <a:ea typeface="Bangla MN" charset="0"/>
                <a:cs typeface="Bangla MN" charset="0"/>
              </a:rPr>
              <a:t>key</a:t>
            </a:r>
            <a:r>
              <a:rPr kumimoji="1" lang="en-US" altLang="zh-CN" sz="1400" dirty="0">
                <a:solidFill>
                  <a:srgbClr val="FFFFFF">
                    <a:lumMod val="85000"/>
                  </a:srgbClr>
                </a:solidFill>
                <a:latin typeface="Century Gothic"/>
                <a:ea typeface="Bangla MN" charset="0"/>
                <a:cs typeface="Bangla MN" charset="0"/>
              </a:rPr>
              <a:t>, %</a:t>
            </a:r>
            <a:r>
              <a:rPr kumimoji="1" lang="en-US" altLang="zh-CN" sz="1400" dirty="0" err="1">
                <a:solidFill>
                  <a:srgbClr val="FFFFFF">
                    <a:lumMod val="85000"/>
                  </a:srgbClr>
                </a:solidFill>
                <a:latin typeface="Century Gothic"/>
                <a:ea typeface="Bangla MN" charset="0"/>
                <a:cs typeface="Bangla MN" charset="0"/>
              </a:rPr>
              <a:t>rax</a:t>
            </a:r>
            <a:endParaRPr kumimoji="1" lang="en-US" altLang="zh-CN" sz="1400" dirty="0">
              <a:solidFill>
                <a:srgbClr val="FFFFFF">
                  <a:lumMod val="85000"/>
                </a:srgbClr>
              </a:solidFill>
              <a:latin typeface="Century Gothic"/>
              <a:ea typeface="Bangla MN" charset="0"/>
              <a:cs typeface="Bangla MN" charset="0"/>
            </a:endParaRPr>
          </a:p>
        </p:txBody>
      </p:sp>
      <p:sp>
        <p:nvSpPr>
          <p:cNvPr id="21" name="文本框 20"/>
          <p:cNvSpPr txBox="1"/>
          <p:nvPr/>
        </p:nvSpPr>
        <p:spPr>
          <a:xfrm>
            <a:off x="6084822" y="1849389"/>
            <a:ext cx="1439506" cy="307777"/>
          </a:xfrm>
          <a:prstGeom prst="rect">
            <a:avLst/>
          </a:prstGeom>
          <a:noFill/>
        </p:spPr>
        <p:txBody>
          <a:bodyPr wrap="square" rtlCol="0">
            <a:spAutoFit/>
          </a:bodyPr>
          <a:lstStyle/>
          <a:p>
            <a:r>
              <a:rPr kumimoji="1" lang="en-US" altLang="zh-CN" sz="1400" dirty="0">
                <a:solidFill>
                  <a:srgbClr val="FFFFFF">
                    <a:lumMod val="85000"/>
                  </a:srgbClr>
                </a:solidFill>
                <a:latin typeface="Century Gothic"/>
                <a:ea typeface="Bangla MN" charset="0"/>
                <a:cs typeface="Bangla MN" charset="0"/>
              </a:rPr>
              <a:t>%</a:t>
            </a:r>
            <a:r>
              <a:rPr kumimoji="1" lang="en-US" altLang="zh-CN" sz="1400" dirty="0" err="1">
                <a:solidFill>
                  <a:srgbClr val="FFFFFF">
                    <a:lumMod val="85000"/>
                  </a:srgbClr>
                </a:solidFill>
                <a:latin typeface="Century Gothic"/>
                <a:ea typeface="Bangla MN" charset="0"/>
                <a:cs typeface="Bangla MN" charset="0"/>
              </a:rPr>
              <a:t>rax</a:t>
            </a:r>
            <a:r>
              <a:rPr kumimoji="1" lang="en-US" altLang="zh-CN" sz="1400" dirty="0">
                <a:solidFill>
                  <a:srgbClr val="FFFFFF">
                    <a:lumMod val="85000"/>
                  </a:srgbClr>
                </a:solidFill>
                <a:latin typeface="Century Gothic"/>
                <a:ea typeface="Bangla MN" charset="0"/>
                <a:cs typeface="Bangla MN" charset="0"/>
              </a:rPr>
              <a:t> = </a:t>
            </a:r>
            <a:r>
              <a:rPr kumimoji="1" lang="en-US" altLang="zh-CN" sz="1400" b="1" dirty="0">
                <a:solidFill>
                  <a:srgbClr val="FFFFFF">
                    <a:lumMod val="85000"/>
                  </a:srgbClr>
                </a:solidFill>
                <a:latin typeface="Century Gothic"/>
                <a:ea typeface="Bangla MN" charset="0"/>
                <a:cs typeface="Bangla MN" charset="0"/>
              </a:rPr>
              <a:t>1</a:t>
            </a:r>
            <a:endParaRPr kumimoji="1" lang="en-US" altLang="zh-CN" sz="1400" dirty="0">
              <a:solidFill>
                <a:srgbClr val="FFFFFF">
                  <a:lumMod val="85000"/>
                </a:srgbClr>
              </a:solidFill>
              <a:latin typeface="Century Gothic"/>
              <a:ea typeface="Bangla MN" charset="0"/>
              <a:cs typeface="Bangla MN" charset="0"/>
              <a:sym typeface="Wingdings"/>
            </a:endParaRPr>
          </a:p>
        </p:txBody>
      </p:sp>
      <p:sp>
        <p:nvSpPr>
          <p:cNvPr id="22" name="文本框 21"/>
          <p:cNvSpPr txBox="1"/>
          <p:nvPr/>
        </p:nvSpPr>
        <p:spPr>
          <a:xfrm>
            <a:off x="4129162" y="1421455"/>
            <a:ext cx="1162919" cy="307777"/>
          </a:xfrm>
          <a:prstGeom prst="rect">
            <a:avLst/>
          </a:prstGeom>
          <a:noFill/>
        </p:spPr>
        <p:txBody>
          <a:bodyPr wrap="square" rtlCol="0">
            <a:spAutoFit/>
          </a:bodyPr>
          <a:lstStyle/>
          <a:p>
            <a:pPr algn="ctr"/>
            <a:r>
              <a:rPr kumimoji="1" lang="en-US" altLang="zh-CN" sz="1400" dirty="0">
                <a:solidFill>
                  <a:srgbClr val="FFFFFF">
                    <a:lumMod val="85000"/>
                  </a:srgbClr>
                </a:solidFill>
                <a:latin typeface="Century Gothic"/>
                <a:ea typeface="Bangla MN" charset="0"/>
                <a:cs typeface="Bangla MN" charset="0"/>
              </a:rPr>
              <a:t>Instruction</a:t>
            </a:r>
            <a:endParaRPr kumimoji="1" lang="zh-CN" altLang="en-US" sz="1400" dirty="0">
              <a:solidFill>
                <a:srgbClr val="FFFFFF">
                  <a:lumMod val="85000"/>
                </a:srgbClr>
              </a:solidFill>
              <a:latin typeface="Century Gothic"/>
              <a:ea typeface="Bangla MN" charset="0"/>
              <a:cs typeface="Bangla MN" charset="0"/>
            </a:endParaRPr>
          </a:p>
        </p:txBody>
      </p:sp>
      <p:sp>
        <p:nvSpPr>
          <p:cNvPr id="23" name="文本框 22"/>
          <p:cNvSpPr txBox="1"/>
          <p:nvPr/>
        </p:nvSpPr>
        <p:spPr>
          <a:xfrm>
            <a:off x="6236162" y="1407252"/>
            <a:ext cx="1000135" cy="307777"/>
          </a:xfrm>
          <a:prstGeom prst="rect">
            <a:avLst/>
          </a:prstGeom>
          <a:noFill/>
        </p:spPr>
        <p:txBody>
          <a:bodyPr wrap="square" rtlCol="0">
            <a:spAutoFit/>
          </a:bodyPr>
          <a:lstStyle/>
          <a:p>
            <a:pPr algn="ctr"/>
            <a:r>
              <a:rPr kumimoji="1" lang="en-US" altLang="zh-CN" sz="1400" dirty="0">
                <a:solidFill>
                  <a:srgbClr val="FFFFFF">
                    <a:lumMod val="85000"/>
                  </a:srgbClr>
                </a:solidFill>
                <a:latin typeface="Century Gothic"/>
                <a:ea typeface="Bangla MN" charset="0"/>
                <a:cs typeface="Bangla MN" charset="0"/>
              </a:rPr>
              <a:t>Effect</a:t>
            </a:r>
            <a:endParaRPr kumimoji="1" lang="zh-CN" altLang="en-US" sz="1400" dirty="0">
              <a:solidFill>
                <a:srgbClr val="FFFFFF">
                  <a:lumMod val="85000"/>
                </a:srgbClr>
              </a:solidFill>
              <a:latin typeface="Century Gothic"/>
              <a:ea typeface="Bangla MN" charset="0"/>
              <a:cs typeface="Bangla MN" charset="0"/>
            </a:endParaRPr>
          </a:p>
        </p:txBody>
      </p:sp>
      <p:sp>
        <p:nvSpPr>
          <p:cNvPr id="24" name="文本框 23"/>
          <p:cNvSpPr txBox="1"/>
          <p:nvPr/>
        </p:nvSpPr>
        <p:spPr>
          <a:xfrm>
            <a:off x="2149684" y="2253018"/>
            <a:ext cx="1126169" cy="523220"/>
          </a:xfrm>
          <a:prstGeom prst="rect">
            <a:avLst/>
          </a:prstGeom>
          <a:noFill/>
        </p:spPr>
        <p:txBody>
          <a:bodyPr wrap="square" rtlCol="0">
            <a:spAutoFit/>
          </a:bodyPr>
          <a:lstStyle/>
          <a:p>
            <a:pPr algn="ctr"/>
            <a:r>
              <a:rPr kumimoji="1" lang="en-US" altLang="zh-CN" sz="1400" dirty="0">
                <a:solidFill>
                  <a:srgbClr val="FFFFFF">
                    <a:lumMod val="85000"/>
                  </a:srgbClr>
                </a:solidFill>
                <a:latin typeface="Century Gothic"/>
                <a:ea typeface="Bangla MN" charset="0"/>
                <a:cs typeface="Bangla MN" charset="0"/>
              </a:rPr>
              <a:t>Reorder</a:t>
            </a:r>
          </a:p>
          <a:p>
            <a:pPr algn="ctr"/>
            <a:r>
              <a:rPr kumimoji="1" lang="en-US" altLang="zh-CN" sz="1400" dirty="0">
                <a:solidFill>
                  <a:srgbClr val="FFFFFF">
                    <a:lumMod val="85000"/>
                  </a:srgbClr>
                </a:solidFill>
                <a:latin typeface="Century Gothic"/>
                <a:ea typeface="Bangla MN" charset="0"/>
                <a:cs typeface="Bangla MN" charset="0"/>
              </a:rPr>
              <a:t>Execution</a:t>
            </a:r>
            <a:endParaRPr kumimoji="1" lang="zh-CN" altLang="en-US" sz="1400" dirty="0">
              <a:solidFill>
                <a:srgbClr val="FFFFFF">
                  <a:lumMod val="85000"/>
                </a:srgbClr>
              </a:solidFill>
              <a:latin typeface="Century Gothic"/>
              <a:ea typeface="Bangla MN" charset="0"/>
              <a:cs typeface="Bangla MN" charset="0"/>
            </a:endParaRPr>
          </a:p>
        </p:txBody>
      </p:sp>
      <p:cxnSp>
        <p:nvCxnSpPr>
          <p:cNvPr id="25" name="直线箭头连接符 24"/>
          <p:cNvCxnSpPr/>
          <p:nvPr/>
        </p:nvCxnSpPr>
        <p:spPr>
          <a:xfrm>
            <a:off x="3361254" y="2209428"/>
            <a:ext cx="0" cy="725540"/>
          </a:xfrm>
          <a:prstGeom prst="straightConnector1">
            <a:avLst/>
          </a:prstGeom>
          <a:ln w="254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线连接符 25"/>
          <p:cNvCxnSpPr/>
          <p:nvPr/>
        </p:nvCxnSpPr>
        <p:spPr>
          <a:xfrm>
            <a:off x="3266819" y="2209428"/>
            <a:ext cx="188870" cy="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7" name="文本框 26"/>
          <p:cNvSpPr txBox="1"/>
          <p:nvPr/>
        </p:nvSpPr>
        <p:spPr>
          <a:xfrm>
            <a:off x="1804806" y="1849389"/>
            <a:ext cx="1602154" cy="307777"/>
          </a:xfrm>
          <a:prstGeom prst="rect">
            <a:avLst/>
          </a:prstGeom>
          <a:noFill/>
        </p:spPr>
        <p:txBody>
          <a:bodyPr wrap="square" rtlCol="0">
            <a:spAutoFit/>
          </a:bodyPr>
          <a:lstStyle/>
          <a:p>
            <a:pPr algn="ctr"/>
            <a:r>
              <a:rPr kumimoji="1" lang="en-US" altLang="zh-CN" sz="1400" dirty="0">
                <a:solidFill>
                  <a:srgbClr val="FFFFFF">
                    <a:lumMod val="85000"/>
                  </a:srgbClr>
                </a:solidFill>
                <a:latin typeface="Century Gothic"/>
                <a:ea typeface="Bangla MN" charset="0"/>
                <a:cs typeface="Bangla MN" charset="0"/>
              </a:rPr>
              <a:t>Permission Error!</a:t>
            </a:r>
            <a:endParaRPr kumimoji="1" lang="zh-CN" altLang="en-US" sz="1400" dirty="0">
              <a:solidFill>
                <a:srgbClr val="FFFFFF">
                  <a:lumMod val="85000"/>
                </a:srgbClr>
              </a:solidFill>
              <a:latin typeface="Century Gothic"/>
              <a:ea typeface="Bangla MN" charset="0"/>
              <a:cs typeface="Bangla MN" charset="0"/>
            </a:endParaRPr>
          </a:p>
        </p:txBody>
      </p:sp>
      <p:sp>
        <p:nvSpPr>
          <p:cNvPr id="28" name="椭圆 27"/>
          <p:cNvSpPr/>
          <p:nvPr/>
        </p:nvSpPr>
        <p:spPr>
          <a:xfrm>
            <a:off x="3707904" y="1893193"/>
            <a:ext cx="220166" cy="220166"/>
          </a:xfrm>
          <a:prstGeom prst="ellipse">
            <a:avLst/>
          </a:prstGeom>
          <a:solidFill>
            <a:schemeClr val="bg1"/>
          </a:solid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zh-CN" sz="1400" b="1" dirty="0">
                <a:solidFill>
                  <a:srgbClr val="FFFFFF">
                    <a:lumMod val="85000"/>
                  </a:srgbClr>
                </a:solidFill>
                <a:latin typeface="Century Gothic"/>
                <a:ea typeface="Bangla MN" charset="0"/>
                <a:cs typeface="Bangla MN" charset="0"/>
              </a:rPr>
              <a:t>1</a:t>
            </a:r>
            <a:endParaRPr kumimoji="1" lang="zh-CN" altLang="en-US" b="1" dirty="0">
              <a:solidFill>
                <a:srgbClr val="FFFFFF">
                  <a:lumMod val="85000"/>
                </a:srgbClr>
              </a:solidFill>
              <a:latin typeface="Century Gothic"/>
              <a:ea typeface="Bangla MN" charset="0"/>
              <a:cs typeface="Bangla MN" charset="0"/>
            </a:endParaRPr>
          </a:p>
        </p:txBody>
      </p:sp>
      <p:sp>
        <p:nvSpPr>
          <p:cNvPr id="29" name="椭圆 28"/>
          <p:cNvSpPr/>
          <p:nvPr/>
        </p:nvSpPr>
        <p:spPr>
          <a:xfrm>
            <a:off x="3707904" y="2397249"/>
            <a:ext cx="220166" cy="220166"/>
          </a:xfrm>
          <a:prstGeom prst="ellipse">
            <a:avLst/>
          </a:prstGeom>
          <a:solidFill>
            <a:schemeClr val="bg1"/>
          </a:solid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zh-CN" sz="1400" b="1" dirty="0">
                <a:solidFill>
                  <a:srgbClr val="FFFFFF">
                    <a:lumMod val="85000"/>
                  </a:srgbClr>
                </a:solidFill>
                <a:latin typeface="Century Gothic"/>
                <a:ea typeface="Bangla MN" charset="0"/>
                <a:cs typeface="Bangla MN" charset="0"/>
              </a:rPr>
              <a:t>2</a:t>
            </a:r>
            <a:endParaRPr kumimoji="1" lang="zh-CN" altLang="en-US" b="1" dirty="0">
              <a:solidFill>
                <a:srgbClr val="FFFFFF">
                  <a:lumMod val="85000"/>
                </a:srgbClr>
              </a:solidFill>
              <a:latin typeface="Century Gothic"/>
              <a:ea typeface="Bangla MN" charset="0"/>
              <a:cs typeface="Bangla MN" charset="0"/>
            </a:endParaRPr>
          </a:p>
        </p:txBody>
      </p:sp>
      <p:sp>
        <p:nvSpPr>
          <p:cNvPr id="30" name="文本框 29"/>
          <p:cNvSpPr txBox="1"/>
          <p:nvPr/>
        </p:nvSpPr>
        <p:spPr>
          <a:xfrm>
            <a:off x="3275857" y="3793605"/>
            <a:ext cx="876921" cy="307777"/>
          </a:xfrm>
          <a:prstGeom prst="rect">
            <a:avLst/>
          </a:prstGeom>
          <a:solidFill>
            <a:schemeClr val="bg1"/>
          </a:solidFill>
        </p:spPr>
        <p:txBody>
          <a:bodyPr wrap="square" rtlCol="0">
            <a:spAutoFit/>
          </a:bodyPr>
          <a:lstStyle/>
          <a:p>
            <a:pPr algn="ctr"/>
            <a:r>
              <a:rPr kumimoji="1" lang="en-US" altLang="zh-CN" sz="1400" b="1" dirty="0">
                <a:solidFill>
                  <a:srgbClr val="000000"/>
                </a:solidFill>
                <a:latin typeface="Century Gothic"/>
                <a:ea typeface="Bangla MN" charset="0"/>
                <a:cs typeface="Bangla MN" charset="0"/>
              </a:rPr>
              <a:t>Cache</a:t>
            </a:r>
            <a:endParaRPr kumimoji="1" lang="zh-CN" altLang="en-US" sz="1400" b="1" dirty="0">
              <a:solidFill>
                <a:srgbClr val="000000"/>
              </a:solidFill>
              <a:latin typeface="Century Gothic"/>
              <a:ea typeface="Bangla MN" charset="0"/>
              <a:cs typeface="Bangla MN" charset="0"/>
            </a:endParaRPr>
          </a:p>
        </p:txBody>
      </p:sp>
      <p:sp>
        <p:nvSpPr>
          <p:cNvPr id="31" name="文本框 30"/>
          <p:cNvSpPr txBox="1"/>
          <p:nvPr/>
        </p:nvSpPr>
        <p:spPr>
          <a:xfrm>
            <a:off x="5681615" y="3793605"/>
            <a:ext cx="1047414" cy="307777"/>
          </a:xfrm>
          <a:prstGeom prst="rect">
            <a:avLst/>
          </a:prstGeom>
          <a:solidFill>
            <a:schemeClr val="bg1"/>
          </a:solidFill>
        </p:spPr>
        <p:txBody>
          <a:bodyPr wrap="square" rtlCol="0">
            <a:spAutoFit/>
          </a:bodyPr>
          <a:lstStyle/>
          <a:p>
            <a:r>
              <a:rPr kumimoji="1" lang="en-US" altLang="zh-CN" sz="1400" b="1" dirty="0">
                <a:solidFill>
                  <a:srgbClr val="000000"/>
                </a:solidFill>
                <a:latin typeface="Century Gothic"/>
                <a:ea typeface="Bangla MN" charset="0"/>
                <a:cs typeface="Bangla MN" charset="0"/>
              </a:rPr>
              <a:t>Memory</a:t>
            </a:r>
            <a:r>
              <a:rPr kumimoji="1" lang="zh-CN" altLang="en-US" sz="1400" b="1" dirty="0">
                <a:solidFill>
                  <a:srgbClr val="000000"/>
                </a:solidFill>
                <a:latin typeface="Century Gothic"/>
                <a:ea typeface="Bangla MN" charset="0"/>
                <a:cs typeface="Bangla MN" charset="0"/>
              </a:rPr>
              <a:t> </a:t>
            </a:r>
          </a:p>
        </p:txBody>
      </p:sp>
      <p:sp>
        <p:nvSpPr>
          <p:cNvPr id="39" name="文本框 38"/>
          <p:cNvSpPr txBox="1"/>
          <p:nvPr/>
        </p:nvSpPr>
        <p:spPr>
          <a:xfrm>
            <a:off x="5508105" y="4749232"/>
            <a:ext cx="1551535" cy="492443"/>
          </a:xfrm>
          <a:prstGeom prst="rect">
            <a:avLst/>
          </a:prstGeom>
          <a:noFill/>
        </p:spPr>
        <p:txBody>
          <a:bodyPr wrap="square" rtlCol="0">
            <a:spAutoFit/>
          </a:bodyPr>
          <a:lstStyle/>
          <a:p>
            <a:pPr algn="ctr"/>
            <a:r>
              <a:rPr kumimoji="1" lang="en-US" altLang="zh-CN" sz="1400" b="1" dirty="0" err="1">
                <a:solidFill>
                  <a:srgbClr val="000000"/>
                </a:solidFill>
                <a:latin typeface="Century Gothic"/>
                <a:ea typeface="Bangla MN" charset="0"/>
                <a:cs typeface="Bangla MN" charset="0"/>
              </a:rPr>
              <a:t>buf</a:t>
            </a:r>
            <a:r>
              <a:rPr kumimoji="1" lang="en-US" altLang="zh-CN" sz="1400" b="1" dirty="0">
                <a:solidFill>
                  <a:srgbClr val="000000"/>
                </a:solidFill>
                <a:latin typeface="Century Gothic"/>
                <a:ea typeface="Bangla MN" charset="0"/>
                <a:cs typeface="Bangla MN" charset="0"/>
              </a:rPr>
              <a:t> </a:t>
            </a:r>
          </a:p>
          <a:p>
            <a:pPr algn="ctr"/>
            <a:r>
              <a:rPr kumimoji="1" lang="en-US" altLang="zh-CN" sz="1200" dirty="0">
                <a:solidFill>
                  <a:srgbClr val="000000"/>
                </a:solidFill>
                <a:latin typeface="Century Gothic"/>
                <a:ea typeface="Bangla MN" charset="0"/>
                <a:cs typeface="Bangla MN" charset="0"/>
              </a:rPr>
              <a:t>(Attack buffer)</a:t>
            </a:r>
            <a:endParaRPr kumimoji="1" lang="zh-CN" altLang="en-US" dirty="0">
              <a:solidFill>
                <a:srgbClr val="000000"/>
              </a:solidFill>
              <a:latin typeface="Century Gothic"/>
              <a:ea typeface="Bangla MN" charset="0"/>
              <a:cs typeface="Bangla MN" charset="0"/>
            </a:endParaRPr>
          </a:p>
        </p:txBody>
      </p:sp>
      <p:pic>
        <p:nvPicPr>
          <p:cNvPr id="41" name="图片 4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7642" y="4696928"/>
            <a:ext cx="369461" cy="604390"/>
          </a:xfrm>
          <a:prstGeom prst="rect">
            <a:avLst/>
          </a:prstGeom>
        </p:spPr>
      </p:pic>
      <p:sp>
        <p:nvSpPr>
          <p:cNvPr id="42" name="文本框 41"/>
          <p:cNvSpPr txBox="1"/>
          <p:nvPr/>
        </p:nvSpPr>
        <p:spPr>
          <a:xfrm>
            <a:off x="1115617" y="4796539"/>
            <a:ext cx="1142163" cy="276999"/>
          </a:xfrm>
          <a:prstGeom prst="rect">
            <a:avLst/>
          </a:prstGeom>
          <a:noFill/>
        </p:spPr>
        <p:txBody>
          <a:bodyPr wrap="square" rtlCol="0">
            <a:spAutoFit/>
          </a:bodyPr>
          <a:lstStyle/>
          <a:p>
            <a:r>
              <a:rPr kumimoji="1" lang="en-US" altLang="zh-CN" sz="1200" b="1" dirty="0">
                <a:solidFill>
                  <a:srgbClr val="000000"/>
                </a:solidFill>
                <a:latin typeface="Century Gothic"/>
                <a:ea typeface="DengXian" charset="-122"/>
                <a:cs typeface="DengXian" charset="-122"/>
              </a:rPr>
              <a:t>Meltdown</a:t>
            </a:r>
          </a:p>
        </p:txBody>
      </p:sp>
      <p:graphicFrame>
        <p:nvGraphicFramePr>
          <p:cNvPr id="46" name="表格 45"/>
          <p:cNvGraphicFramePr>
            <a:graphicFrameLocks noGrp="1"/>
          </p:cNvGraphicFramePr>
          <p:nvPr/>
        </p:nvGraphicFramePr>
        <p:xfrm>
          <a:off x="3579299" y="4172493"/>
          <a:ext cx="1157165" cy="822960"/>
        </p:xfrm>
        <a:graphic>
          <a:graphicData uri="http://schemas.openxmlformats.org/drawingml/2006/table">
            <a:tbl>
              <a:tblPr firstRow="1" bandRow="1">
                <a:effectLst>
                  <a:outerShdw blurRad="63500" sx="102000" sy="102000" algn="ctr" rotWithShape="0">
                    <a:prstClr val="black">
                      <a:alpha val="40000"/>
                    </a:prstClr>
                  </a:outerShdw>
                </a:effectLst>
                <a:tableStyleId>{7E9639D4-E3E2-4D34-9284-5A2195B3D0D7}</a:tableStyleId>
              </a:tblPr>
              <a:tblGrid>
                <a:gridCol w="1157165">
                  <a:extLst>
                    <a:ext uri="{9D8B030D-6E8A-4147-A177-3AD203B41FA5}">
                      <a16:colId xmlns:a16="http://schemas.microsoft.com/office/drawing/2014/main" val="20000"/>
                    </a:ext>
                  </a:extLst>
                </a:gridCol>
              </a:tblGrid>
              <a:tr h="117404">
                <a:tc>
                  <a:txBody>
                    <a:bodyPr/>
                    <a:lstStyle/>
                    <a:p>
                      <a:pPr algn="ctr"/>
                      <a:r>
                        <a:rPr lang="en-US" altLang="zh-CN" sz="900" dirty="0">
                          <a:solidFill>
                            <a:schemeClr val="tx1"/>
                          </a:solidFill>
                        </a:rPr>
                        <a:t>Key = 1</a:t>
                      </a:r>
                      <a:endParaRPr lang="zh-CN" altLang="en-US" sz="900" dirty="0">
                        <a:solidFill>
                          <a:schemeClr val="tx1"/>
                        </a:solidFill>
                      </a:endParaRPr>
                    </a:p>
                  </a:txBody>
                  <a:tcPr marL="72000" marR="72000" marT="0" marB="0">
                    <a:lnL w="19050" cap="flat" cmpd="sng" algn="ctr">
                      <a:solidFill>
                        <a:srgbClr val="FF0066"/>
                      </a:solidFill>
                      <a:prstDash val="solid"/>
                      <a:round/>
                      <a:headEnd type="none" w="med" len="med"/>
                      <a:tailEnd type="none" w="med" len="med"/>
                    </a:lnL>
                    <a:lnR w="19050" cap="flat" cmpd="sng" algn="ctr">
                      <a:solidFill>
                        <a:srgbClr val="FF0066"/>
                      </a:solidFill>
                      <a:prstDash val="solid"/>
                      <a:round/>
                      <a:headEnd type="none" w="med" len="med"/>
                      <a:tailEnd type="none" w="med" len="med"/>
                    </a:lnR>
                    <a:lnT w="19050" cap="flat" cmpd="sng" algn="ctr">
                      <a:solidFill>
                        <a:srgbClr val="FF0066"/>
                      </a:solidFill>
                      <a:prstDash val="solid"/>
                      <a:round/>
                      <a:headEnd type="none" w="med" len="med"/>
                      <a:tailEnd type="none" w="med" len="med"/>
                    </a:lnT>
                    <a:lnB w="19050" cap="flat" cmpd="sng" algn="ctr">
                      <a:solidFill>
                        <a:srgbClr val="FF0066"/>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117404">
                <a:tc>
                  <a:txBody>
                    <a:bodyPr/>
                    <a:lstStyle/>
                    <a:p>
                      <a:pPr algn="ctr"/>
                      <a:endParaRPr lang="zh-CN" altLang="en-US" sz="900" dirty="0">
                        <a:solidFill>
                          <a:schemeClr val="tx1"/>
                        </a:solidFill>
                      </a:endParaRPr>
                    </a:p>
                  </a:txBody>
                  <a:tcPr marL="72000" marR="72000" marT="0" marB="0">
                    <a:lnT w="19050" cap="flat" cmpd="sng" algn="ctr">
                      <a:solidFill>
                        <a:srgbClr val="FF0066"/>
                      </a:solidFill>
                      <a:prstDash val="solid"/>
                      <a:round/>
                      <a:headEnd type="none" w="med" len="med"/>
                      <a:tailEnd type="none" w="med" len="med"/>
                    </a:lnT>
                    <a:solidFill>
                      <a:schemeClr val="bg1"/>
                    </a:solidFill>
                  </a:tcPr>
                </a:tc>
                <a:extLst>
                  <a:ext uri="{0D108BD9-81ED-4DB2-BD59-A6C34878D82A}">
                    <a16:rowId xmlns:a16="http://schemas.microsoft.com/office/drawing/2014/main" val="10001"/>
                  </a:ext>
                </a:extLst>
              </a:tr>
              <a:tr h="102870">
                <a:tc>
                  <a:txBody>
                    <a:bodyPr/>
                    <a:lstStyle/>
                    <a:p>
                      <a:pPr algn="ctr"/>
                      <a:endParaRPr lang="zh-CN" altLang="en-US" sz="900" b="1" dirty="0">
                        <a:solidFill>
                          <a:schemeClr val="tx1"/>
                        </a:solidFill>
                      </a:endParaRPr>
                    </a:p>
                  </a:txBody>
                  <a:tcPr marL="72000" marR="72000" marT="0" marB="0">
                    <a:lnB w="19050" cap="flat" cmpd="sng" algn="ctr">
                      <a:solidFill>
                        <a:srgbClr val="FF0066"/>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102870">
                <a:tc>
                  <a:txBody>
                    <a:bodyPr/>
                    <a:lstStyle/>
                    <a:p>
                      <a:pPr algn="ctr"/>
                      <a:r>
                        <a:rPr lang="en-US" altLang="zh-CN" sz="900" b="1" dirty="0" err="1">
                          <a:solidFill>
                            <a:schemeClr val="tx1"/>
                          </a:solidFill>
                        </a:rPr>
                        <a:t>buf</a:t>
                      </a:r>
                      <a:r>
                        <a:rPr lang="en-US" altLang="zh-CN" sz="900" b="1" dirty="0">
                          <a:solidFill>
                            <a:schemeClr val="tx1"/>
                          </a:solidFill>
                        </a:rPr>
                        <a:t>[1]</a:t>
                      </a:r>
                      <a:endParaRPr lang="zh-CN" altLang="en-US" sz="900" b="1" dirty="0">
                        <a:solidFill>
                          <a:schemeClr val="tx1"/>
                        </a:solidFill>
                      </a:endParaRPr>
                    </a:p>
                  </a:txBody>
                  <a:tcPr marL="72000" marR="72000" marT="0" marB="0">
                    <a:lnL w="19050" cap="flat" cmpd="sng" algn="ctr">
                      <a:solidFill>
                        <a:srgbClr val="FF0066"/>
                      </a:solidFill>
                      <a:prstDash val="solid"/>
                      <a:round/>
                      <a:headEnd type="none" w="med" len="med"/>
                      <a:tailEnd type="none" w="med" len="med"/>
                    </a:lnL>
                    <a:lnR w="19050" cap="flat" cmpd="sng" algn="ctr">
                      <a:solidFill>
                        <a:srgbClr val="FF0066"/>
                      </a:solidFill>
                      <a:prstDash val="solid"/>
                      <a:round/>
                      <a:headEnd type="none" w="med" len="med"/>
                      <a:tailEnd type="none" w="med" len="med"/>
                    </a:lnR>
                    <a:lnT w="19050" cap="flat" cmpd="sng" algn="ctr">
                      <a:solidFill>
                        <a:srgbClr val="FF0066"/>
                      </a:solidFill>
                      <a:prstDash val="solid"/>
                      <a:round/>
                      <a:headEnd type="none" w="med" len="med"/>
                      <a:tailEnd type="none" w="med" len="med"/>
                    </a:lnT>
                    <a:lnB w="19050" cap="flat" cmpd="sng" algn="ctr">
                      <a:solidFill>
                        <a:srgbClr val="FF0066"/>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102870">
                <a:tc>
                  <a:txBody>
                    <a:bodyPr/>
                    <a:lstStyle/>
                    <a:p>
                      <a:pPr algn="ctr"/>
                      <a:endParaRPr lang="zh-CN" altLang="en-US" sz="900" b="1" dirty="0">
                        <a:solidFill>
                          <a:schemeClr val="tx1"/>
                        </a:solidFill>
                      </a:endParaRPr>
                    </a:p>
                  </a:txBody>
                  <a:tcPr marL="72000" marR="72000" marT="0" marB="0">
                    <a:lnT w="19050" cap="flat" cmpd="sng" algn="ctr">
                      <a:solidFill>
                        <a:srgbClr val="FF0066"/>
                      </a:solidFill>
                      <a:prstDash val="solid"/>
                      <a:round/>
                      <a:headEnd type="none" w="med" len="med"/>
                      <a:tailEnd type="none" w="med" len="med"/>
                    </a:lnT>
                    <a:solidFill>
                      <a:schemeClr val="bg1"/>
                    </a:solidFill>
                  </a:tcPr>
                </a:tc>
                <a:extLst>
                  <a:ext uri="{0D108BD9-81ED-4DB2-BD59-A6C34878D82A}">
                    <a16:rowId xmlns:a16="http://schemas.microsoft.com/office/drawing/2014/main" val="10004"/>
                  </a:ext>
                </a:extLst>
              </a:tr>
              <a:tr h="102870">
                <a:tc>
                  <a:txBody>
                    <a:bodyPr/>
                    <a:lstStyle/>
                    <a:p>
                      <a:pPr algn="ctr"/>
                      <a:endParaRPr lang="zh-CN" altLang="en-US" sz="900" b="1" dirty="0">
                        <a:solidFill>
                          <a:schemeClr val="tx1"/>
                        </a:solidFill>
                      </a:endParaRPr>
                    </a:p>
                  </a:txBody>
                  <a:tcPr marL="72000" marR="72000" marT="0" marB="0">
                    <a:solidFill>
                      <a:schemeClr val="bg1"/>
                    </a:solidFill>
                  </a:tcPr>
                </a:tc>
                <a:extLst>
                  <a:ext uri="{0D108BD9-81ED-4DB2-BD59-A6C34878D82A}">
                    <a16:rowId xmlns:a16="http://schemas.microsoft.com/office/drawing/2014/main" val="10005"/>
                  </a:ext>
                </a:extLst>
              </a:tr>
            </a:tbl>
          </a:graphicData>
        </a:graphic>
      </p:graphicFrame>
      <p:graphicFrame>
        <p:nvGraphicFramePr>
          <p:cNvPr id="48" name="表格 47"/>
          <p:cNvGraphicFramePr>
            <a:graphicFrameLocks noGrp="1"/>
          </p:cNvGraphicFramePr>
          <p:nvPr/>
        </p:nvGraphicFramePr>
        <p:xfrm>
          <a:off x="5926351" y="4172493"/>
          <a:ext cx="2520000" cy="340268"/>
        </p:xfrm>
        <a:graphic>
          <a:graphicData uri="http://schemas.openxmlformats.org/drawingml/2006/table">
            <a:tbl>
              <a:tblPr firstRow="1" bandRow="1">
                <a:effectLst>
                  <a:outerShdw blurRad="63500" sx="102000" sy="102000" algn="ctr" rotWithShape="0">
                    <a:prstClr val="black">
                      <a:alpha val="40000"/>
                    </a:prstClr>
                  </a:outerShdw>
                </a:effectLst>
                <a:tableStyleId>{7E9639D4-E3E2-4D34-9284-5A2195B3D0D7}</a:tableStyleId>
              </a:tblPr>
              <a:tblGrid>
                <a:gridCol w="360000">
                  <a:extLst>
                    <a:ext uri="{9D8B030D-6E8A-4147-A177-3AD203B41FA5}">
                      <a16:colId xmlns:a16="http://schemas.microsoft.com/office/drawing/2014/main" val="20000"/>
                    </a:ext>
                  </a:extLst>
                </a:gridCol>
                <a:gridCol w="360000">
                  <a:extLst>
                    <a:ext uri="{9D8B030D-6E8A-4147-A177-3AD203B41FA5}">
                      <a16:colId xmlns:a16="http://schemas.microsoft.com/office/drawing/2014/main" val="20001"/>
                    </a:ext>
                  </a:extLst>
                </a:gridCol>
                <a:gridCol w="360000">
                  <a:extLst>
                    <a:ext uri="{9D8B030D-6E8A-4147-A177-3AD203B41FA5}">
                      <a16:colId xmlns:a16="http://schemas.microsoft.com/office/drawing/2014/main" val="20002"/>
                    </a:ext>
                  </a:extLst>
                </a:gridCol>
                <a:gridCol w="360000">
                  <a:extLst>
                    <a:ext uri="{9D8B030D-6E8A-4147-A177-3AD203B41FA5}">
                      <a16:colId xmlns:a16="http://schemas.microsoft.com/office/drawing/2014/main" val="20003"/>
                    </a:ext>
                  </a:extLst>
                </a:gridCol>
                <a:gridCol w="360000">
                  <a:extLst>
                    <a:ext uri="{9D8B030D-6E8A-4147-A177-3AD203B41FA5}">
                      <a16:colId xmlns:a16="http://schemas.microsoft.com/office/drawing/2014/main" val="20004"/>
                    </a:ext>
                  </a:extLst>
                </a:gridCol>
                <a:gridCol w="360000">
                  <a:extLst>
                    <a:ext uri="{9D8B030D-6E8A-4147-A177-3AD203B41FA5}">
                      <a16:colId xmlns:a16="http://schemas.microsoft.com/office/drawing/2014/main" val="20005"/>
                    </a:ext>
                  </a:extLst>
                </a:gridCol>
                <a:gridCol w="360000">
                  <a:extLst>
                    <a:ext uri="{9D8B030D-6E8A-4147-A177-3AD203B41FA5}">
                      <a16:colId xmlns:a16="http://schemas.microsoft.com/office/drawing/2014/main" val="20006"/>
                    </a:ext>
                  </a:extLst>
                </a:gridCol>
              </a:tblGrid>
              <a:tr h="340268">
                <a:tc>
                  <a:txBody>
                    <a:bodyPr/>
                    <a:lstStyle/>
                    <a:p>
                      <a:pPr algn="ctr"/>
                      <a:r>
                        <a:rPr lang="mr-IN" altLang="zh-CN" sz="700" dirty="0">
                          <a:solidFill>
                            <a:schemeClr val="tx1"/>
                          </a:solidFill>
                        </a:rPr>
                        <a:t>…</a:t>
                      </a:r>
                      <a:endParaRPr lang="zh-CN" altLang="en-US" sz="70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900" dirty="0" err="1">
                          <a:solidFill>
                            <a:schemeClr val="tx1"/>
                          </a:solidFill>
                        </a:rPr>
                        <a:t>buf</a:t>
                      </a:r>
                      <a:r>
                        <a:rPr lang="en-US" altLang="zh-CN" sz="900" dirty="0">
                          <a:solidFill>
                            <a:schemeClr val="tx1"/>
                          </a:solidFill>
                        </a:rPr>
                        <a:t>[0]</a:t>
                      </a:r>
                      <a:endParaRPr lang="zh-CN" altLang="en-US" sz="90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9050" cap="flat" cmpd="sng" algn="ctr">
                      <a:solidFill>
                        <a:srgbClr val="FF0066"/>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900" dirty="0" err="1">
                          <a:solidFill>
                            <a:schemeClr val="tx1"/>
                          </a:solidFill>
                        </a:rPr>
                        <a:t>buf</a:t>
                      </a:r>
                      <a:r>
                        <a:rPr lang="en-US" altLang="zh-CN" sz="900" dirty="0">
                          <a:solidFill>
                            <a:schemeClr val="tx1"/>
                          </a:solidFill>
                        </a:rPr>
                        <a:t>[1]</a:t>
                      </a:r>
                      <a:endParaRPr lang="zh-CN" altLang="en-US" sz="900" dirty="0">
                        <a:solidFill>
                          <a:schemeClr val="tx1"/>
                        </a:solidFill>
                      </a:endParaRPr>
                    </a:p>
                  </a:txBody>
                  <a:tcPr marL="0" marR="0" marT="0" marB="0" anchor="ctr">
                    <a:lnL w="19050" cap="flat" cmpd="sng" algn="ctr">
                      <a:solidFill>
                        <a:srgbClr val="FF0066"/>
                      </a:solidFill>
                      <a:prstDash val="solid"/>
                      <a:round/>
                      <a:headEnd type="none" w="med" len="med"/>
                      <a:tailEnd type="none" w="med" len="med"/>
                    </a:lnL>
                    <a:lnR w="19050" cap="flat" cmpd="sng" algn="ctr">
                      <a:solidFill>
                        <a:srgbClr val="FF0066"/>
                      </a:solidFill>
                      <a:prstDash val="solid"/>
                      <a:round/>
                      <a:headEnd type="none" w="med" len="med"/>
                      <a:tailEnd type="none" w="med" len="med"/>
                    </a:lnR>
                    <a:lnT w="19050" cap="flat" cmpd="sng" algn="ctr">
                      <a:solidFill>
                        <a:srgbClr val="FF0066"/>
                      </a:solidFill>
                      <a:prstDash val="solid"/>
                      <a:round/>
                      <a:headEnd type="none" w="med" len="med"/>
                      <a:tailEnd type="none" w="med" len="med"/>
                    </a:lnT>
                    <a:lnB w="19050" cap="flat" cmpd="sng" algn="ctr">
                      <a:solidFill>
                        <a:srgbClr val="FF0066"/>
                      </a:solidFill>
                      <a:prstDash val="solid"/>
                      <a:round/>
                      <a:headEnd type="none" w="med" len="med"/>
                      <a:tailEnd type="none" w="med" len="med"/>
                    </a:lnB>
                    <a:solidFill>
                      <a:schemeClr val="bg1"/>
                    </a:solidFill>
                  </a:tcPr>
                </a:tc>
                <a:tc>
                  <a:txBody>
                    <a:bodyPr/>
                    <a:lstStyle/>
                    <a:p>
                      <a:pPr algn="ctr"/>
                      <a:r>
                        <a:rPr lang="en-US" altLang="zh-CN" sz="900" dirty="0" err="1">
                          <a:solidFill>
                            <a:schemeClr val="tx1"/>
                          </a:solidFill>
                        </a:rPr>
                        <a:t>buf</a:t>
                      </a:r>
                      <a:r>
                        <a:rPr lang="en-US" altLang="zh-CN" sz="900" dirty="0">
                          <a:solidFill>
                            <a:schemeClr val="tx1"/>
                          </a:solidFill>
                        </a:rPr>
                        <a:t>[2]</a:t>
                      </a:r>
                      <a:endParaRPr lang="zh-CN" altLang="en-US" sz="900" dirty="0">
                        <a:solidFill>
                          <a:schemeClr val="tx1"/>
                        </a:solidFill>
                      </a:endParaRPr>
                    </a:p>
                  </a:txBody>
                  <a:tcPr marL="0" marR="0" marT="0" marB="0" anchor="ctr">
                    <a:lnL w="19050" cap="flat" cmpd="sng" algn="ctr">
                      <a:solidFill>
                        <a:srgbClr val="FF0066"/>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mr-IN" altLang="zh-CN" sz="900" dirty="0">
                          <a:solidFill>
                            <a:schemeClr val="tx1"/>
                          </a:solidFill>
                        </a:rPr>
                        <a:t>…</a:t>
                      </a:r>
                      <a:endParaRPr lang="zh-CN" altLang="en-US" sz="90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900" dirty="0" err="1">
                          <a:solidFill>
                            <a:schemeClr val="tx1"/>
                          </a:solidFill>
                        </a:rPr>
                        <a:t>buf</a:t>
                      </a:r>
                      <a:r>
                        <a:rPr lang="en-US" altLang="zh-CN" sz="900" dirty="0">
                          <a:solidFill>
                            <a:schemeClr val="tx1"/>
                          </a:solidFill>
                        </a:rPr>
                        <a:t>[n]</a:t>
                      </a:r>
                      <a:endParaRPr lang="zh-CN" altLang="en-US" sz="90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mr-IN" altLang="zh-CN" sz="700" dirty="0">
                          <a:solidFill>
                            <a:schemeClr val="tx1"/>
                          </a:solidFill>
                        </a:rPr>
                        <a:t>…</a:t>
                      </a:r>
                      <a:endParaRPr lang="zh-CN" altLang="en-US" sz="70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bl>
          </a:graphicData>
        </a:graphic>
      </p:graphicFrame>
      <p:sp>
        <p:nvSpPr>
          <p:cNvPr id="43" name="文本框 42"/>
          <p:cNvSpPr txBox="1"/>
          <p:nvPr/>
        </p:nvSpPr>
        <p:spPr>
          <a:xfrm>
            <a:off x="3972526" y="2353445"/>
            <a:ext cx="1986832" cy="307777"/>
          </a:xfrm>
          <a:prstGeom prst="rect">
            <a:avLst/>
          </a:prstGeom>
          <a:noFill/>
        </p:spPr>
        <p:txBody>
          <a:bodyPr wrap="square" rtlCol="0">
            <a:spAutoFit/>
          </a:bodyPr>
          <a:lstStyle/>
          <a:p>
            <a:r>
              <a:rPr kumimoji="1" lang="en-US" altLang="zh-CN" sz="1400" dirty="0">
                <a:solidFill>
                  <a:srgbClr val="FFFFFF">
                    <a:lumMod val="85000"/>
                  </a:srgbClr>
                </a:solidFill>
                <a:latin typeface="Century Gothic"/>
                <a:ea typeface="Bangla MN" charset="0"/>
                <a:cs typeface="Bangla MN" charset="0"/>
              </a:rPr>
              <a:t>Load </a:t>
            </a:r>
            <a:r>
              <a:rPr kumimoji="1" lang="en-US" altLang="zh-CN" sz="1400" b="1" dirty="0" err="1">
                <a:solidFill>
                  <a:srgbClr val="FFFFFF">
                    <a:lumMod val="85000"/>
                  </a:srgbClr>
                </a:solidFill>
                <a:latin typeface="Century Gothic"/>
                <a:ea typeface="Bangla MN" charset="0"/>
                <a:cs typeface="Bangla MN" charset="0"/>
              </a:rPr>
              <a:t>buf</a:t>
            </a:r>
            <a:r>
              <a:rPr kumimoji="1" lang="en-US" altLang="zh-CN" sz="1400" dirty="0">
                <a:solidFill>
                  <a:srgbClr val="FFFFFF">
                    <a:lumMod val="85000"/>
                  </a:srgbClr>
                </a:solidFill>
                <a:latin typeface="Century Gothic"/>
                <a:ea typeface="Bangla MN" charset="0"/>
                <a:cs typeface="Bangla MN" charset="0"/>
              </a:rPr>
              <a:t>[%</a:t>
            </a:r>
            <a:r>
              <a:rPr kumimoji="1" lang="en-US" altLang="zh-CN" sz="1400" dirty="0" err="1">
                <a:solidFill>
                  <a:srgbClr val="FFFFFF">
                    <a:lumMod val="85000"/>
                  </a:srgbClr>
                </a:solidFill>
                <a:latin typeface="Century Gothic"/>
                <a:ea typeface="Bangla MN" charset="0"/>
                <a:cs typeface="Bangla MN" charset="0"/>
              </a:rPr>
              <a:t>rax</a:t>
            </a:r>
            <a:r>
              <a:rPr kumimoji="1" lang="en-US" altLang="zh-CN" sz="1400" dirty="0">
                <a:solidFill>
                  <a:srgbClr val="FFFFFF">
                    <a:lumMod val="85000"/>
                  </a:srgbClr>
                </a:solidFill>
                <a:latin typeface="Century Gothic"/>
                <a:ea typeface="Bangla MN" charset="0"/>
                <a:cs typeface="Bangla MN" charset="0"/>
              </a:rPr>
              <a:t>], %</a:t>
            </a:r>
            <a:r>
              <a:rPr kumimoji="1" lang="en-US" altLang="zh-CN" sz="1400" dirty="0" err="1">
                <a:solidFill>
                  <a:srgbClr val="FFFFFF">
                    <a:lumMod val="85000"/>
                  </a:srgbClr>
                </a:solidFill>
                <a:latin typeface="Century Gothic"/>
                <a:ea typeface="Bangla MN" charset="0"/>
                <a:cs typeface="Bangla MN" charset="0"/>
              </a:rPr>
              <a:t>rbx</a:t>
            </a:r>
            <a:endParaRPr kumimoji="1" lang="en-US" altLang="zh-CN" sz="1400" dirty="0">
              <a:solidFill>
                <a:srgbClr val="FFFFFF">
                  <a:lumMod val="85000"/>
                </a:srgbClr>
              </a:solidFill>
              <a:latin typeface="Century Gothic"/>
              <a:ea typeface="Bangla MN" charset="0"/>
              <a:cs typeface="Bangla MN" charset="0"/>
            </a:endParaRPr>
          </a:p>
        </p:txBody>
      </p:sp>
      <p:sp>
        <p:nvSpPr>
          <p:cNvPr id="44" name="文本框 43"/>
          <p:cNvSpPr txBox="1"/>
          <p:nvPr/>
        </p:nvSpPr>
        <p:spPr>
          <a:xfrm>
            <a:off x="6084822" y="2353445"/>
            <a:ext cx="1439506" cy="307777"/>
          </a:xfrm>
          <a:prstGeom prst="rect">
            <a:avLst/>
          </a:prstGeom>
          <a:noFill/>
        </p:spPr>
        <p:txBody>
          <a:bodyPr wrap="square" rtlCol="0">
            <a:spAutoFit/>
          </a:bodyPr>
          <a:lstStyle/>
          <a:p>
            <a:r>
              <a:rPr kumimoji="1" lang="en-US" altLang="zh-CN" sz="1400" dirty="0">
                <a:solidFill>
                  <a:srgbClr val="FFFFFF">
                    <a:lumMod val="85000"/>
                  </a:srgbClr>
                </a:solidFill>
                <a:latin typeface="Century Gothic"/>
                <a:ea typeface="Bangla MN" charset="0"/>
                <a:cs typeface="Bangla MN" charset="0"/>
                <a:sym typeface="Wingdings"/>
              </a:rPr>
              <a:t>Access </a:t>
            </a:r>
            <a:r>
              <a:rPr kumimoji="1" lang="en-US" altLang="zh-CN" sz="1400" b="1" dirty="0" err="1">
                <a:solidFill>
                  <a:srgbClr val="FFFFFF">
                    <a:lumMod val="85000"/>
                  </a:srgbClr>
                </a:solidFill>
                <a:latin typeface="Century Gothic"/>
                <a:ea typeface="Bangla MN" charset="0"/>
                <a:cs typeface="Bangla MN" charset="0"/>
                <a:sym typeface="Wingdings"/>
              </a:rPr>
              <a:t>buf</a:t>
            </a:r>
            <a:r>
              <a:rPr kumimoji="1" lang="en-US" altLang="zh-CN" sz="1400" b="1" dirty="0">
                <a:solidFill>
                  <a:srgbClr val="FFFFFF">
                    <a:lumMod val="85000"/>
                  </a:srgbClr>
                </a:solidFill>
                <a:latin typeface="Century Gothic"/>
                <a:ea typeface="Bangla MN" charset="0"/>
                <a:cs typeface="Bangla MN" charset="0"/>
                <a:sym typeface="Wingdings"/>
              </a:rPr>
              <a:t>[1</a:t>
            </a:r>
            <a:r>
              <a:rPr kumimoji="1" lang="en-US" altLang="zh-CN" sz="1400" b="1" dirty="0">
                <a:solidFill>
                  <a:srgbClr val="FFFFFF">
                    <a:lumMod val="85000"/>
                  </a:srgbClr>
                </a:solidFill>
                <a:effectLst>
                  <a:outerShdw blurRad="63500" sx="102000" sy="102000" algn="ctr" rotWithShape="0">
                    <a:prstClr val="black">
                      <a:alpha val="40000"/>
                    </a:prstClr>
                  </a:outerShdw>
                </a:effectLst>
                <a:latin typeface="Century Gothic"/>
                <a:ea typeface="Bangla MN" charset="0"/>
                <a:cs typeface="Bangla MN" charset="0"/>
                <a:sym typeface="Wingdings"/>
              </a:rPr>
              <a:t>]</a:t>
            </a:r>
            <a:endParaRPr kumimoji="1" lang="en-US" altLang="zh-CN" sz="1400" dirty="0">
              <a:solidFill>
                <a:srgbClr val="FFFFFF">
                  <a:lumMod val="85000"/>
                </a:srgbClr>
              </a:solidFill>
              <a:latin typeface="Century Gothic"/>
              <a:ea typeface="Bangla MN" charset="0"/>
              <a:cs typeface="Bangla MN" charset="0"/>
              <a:sym typeface="Wingdings"/>
            </a:endParaRPr>
          </a:p>
        </p:txBody>
      </p:sp>
      <p:cxnSp>
        <p:nvCxnSpPr>
          <p:cNvPr id="47" name="直线箭头连接符 46"/>
          <p:cNvCxnSpPr/>
          <p:nvPr/>
        </p:nvCxnSpPr>
        <p:spPr>
          <a:xfrm>
            <a:off x="6283871" y="4550316"/>
            <a:ext cx="0" cy="246222"/>
          </a:xfrm>
          <a:prstGeom prst="straightConnector1">
            <a:avLst/>
          </a:prstGeom>
          <a:ln w="254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53" name="椭圆 52"/>
          <p:cNvSpPr/>
          <p:nvPr/>
        </p:nvSpPr>
        <p:spPr>
          <a:xfrm>
            <a:off x="5800310" y="2828750"/>
            <a:ext cx="220166" cy="220166"/>
          </a:xfrm>
          <a:prstGeom prst="ellipse">
            <a:avLst/>
          </a:prstGeom>
          <a:solidFill>
            <a:schemeClr val="bg1"/>
          </a:solid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zh-CN" sz="1400" b="1" dirty="0">
                <a:solidFill>
                  <a:srgbClr val="FFFFFF">
                    <a:lumMod val="85000"/>
                  </a:srgbClr>
                </a:solidFill>
                <a:latin typeface="Century Gothic"/>
                <a:ea typeface="Bangla MN" charset="0"/>
                <a:cs typeface="Bangla MN" charset="0"/>
              </a:rPr>
              <a:t>3</a:t>
            </a:r>
            <a:endParaRPr kumimoji="1" lang="zh-CN" altLang="en-US" b="1" dirty="0">
              <a:solidFill>
                <a:srgbClr val="FFFFFF">
                  <a:lumMod val="85000"/>
                </a:srgbClr>
              </a:solidFill>
              <a:latin typeface="Century Gothic"/>
              <a:ea typeface="Bangla MN" charset="0"/>
              <a:cs typeface="Bangla MN" charset="0"/>
            </a:endParaRPr>
          </a:p>
        </p:txBody>
      </p:sp>
      <p:cxnSp>
        <p:nvCxnSpPr>
          <p:cNvPr id="45" name="直线箭头连接符 44"/>
          <p:cNvCxnSpPr/>
          <p:nvPr/>
        </p:nvCxnSpPr>
        <p:spPr>
          <a:xfrm>
            <a:off x="2913129" y="4366542"/>
            <a:ext cx="633264"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文本框 48"/>
          <p:cNvSpPr txBox="1"/>
          <p:nvPr/>
        </p:nvSpPr>
        <p:spPr>
          <a:xfrm>
            <a:off x="2568356" y="4533751"/>
            <a:ext cx="1322811" cy="430887"/>
          </a:xfrm>
          <a:prstGeom prst="rect">
            <a:avLst/>
          </a:prstGeom>
          <a:noFill/>
        </p:spPr>
        <p:txBody>
          <a:bodyPr wrap="square" rtlCol="0">
            <a:spAutoFit/>
          </a:bodyPr>
          <a:lstStyle/>
          <a:p>
            <a:pPr algn="ctr"/>
            <a:r>
              <a:rPr kumimoji="1" lang="en-US" altLang="zh-CN" sz="1100" i="1" dirty="0">
                <a:solidFill>
                  <a:srgbClr val="000000"/>
                </a:solidFill>
                <a:latin typeface="Century Gothic"/>
                <a:ea typeface="Bangla MN" charset="0"/>
                <a:cs typeface="Bangla MN" charset="0"/>
              </a:rPr>
              <a:t>Access </a:t>
            </a:r>
          </a:p>
          <a:p>
            <a:pPr algn="ctr"/>
            <a:r>
              <a:rPr kumimoji="1" lang="en-US" altLang="zh-CN" sz="1100" i="1" dirty="0" err="1">
                <a:solidFill>
                  <a:srgbClr val="FF0066"/>
                </a:solidFill>
                <a:latin typeface="Century Gothic"/>
                <a:ea typeface="Bangla MN" charset="0"/>
                <a:cs typeface="Bangla MN" charset="0"/>
              </a:rPr>
              <a:t>buf</a:t>
            </a:r>
            <a:r>
              <a:rPr kumimoji="1" lang="en-US" altLang="zh-CN" sz="1100" i="1" dirty="0">
                <a:solidFill>
                  <a:srgbClr val="FF0066"/>
                </a:solidFill>
                <a:latin typeface="Century Gothic"/>
                <a:ea typeface="Bangla MN" charset="0"/>
                <a:cs typeface="Bangla MN" charset="0"/>
              </a:rPr>
              <a:t>[1]</a:t>
            </a:r>
          </a:p>
        </p:txBody>
      </p:sp>
      <p:cxnSp>
        <p:nvCxnSpPr>
          <p:cNvPr id="50" name="直线箭头连接符 49"/>
          <p:cNvCxnSpPr/>
          <p:nvPr/>
        </p:nvCxnSpPr>
        <p:spPr>
          <a:xfrm>
            <a:off x="4965942" y="4366542"/>
            <a:ext cx="633264"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线箭头连接符 50"/>
          <p:cNvCxnSpPr/>
          <p:nvPr/>
        </p:nvCxnSpPr>
        <p:spPr>
          <a:xfrm>
            <a:off x="4965942" y="4441676"/>
            <a:ext cx="633264" cy="0"/>
          </a:xfrm>
          <a:prstGeom prst="straightConnector1">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52" name="文本框 51"/>
          <p:cNvSpPr txBox="1"/>
          <p:nvPr/>
        </p:nvSpPr>
        <p:spPr>
          <a:xfrm>
            <a:off x="4661014" y="4533751"/>
            <a:ext cx="1322811" cy="430887"/>
          </a:xfrm>
          <a:prstGeom prst="rect">
            <a:avLst/>
          </a:prstGeom>
          <a:noFill/>
        </p:spPr>
        <p:txBody>
          <a:bodyPr wrap="square" rtlCol="0">
            <a:spAutoFit/>
          </a:bodyPr>
          <a:lstStyle/>
          <a:p>
            <a:pPr algn="ctr"/>
            <a:r>
              <a:rPr kumimoji="1" lang="en-US" altLang="zh-CN" sz="1100" i="1" dirty="0">
                <a:solidFill>
                  <a:srgbClr val="FF0066"/>
                </a:solidFill>
                <a:latin typeface="Century Gothic"/>
                <a:ea typeface="Bangla MN" charset="0"/>
                <a:cs typeface="Bangla MN" charset="0"/>
              </a:rPr>
              <a:t>Fill </a:t>
            </a:r>
            <a:r>
              <a:rPr kumimoji="1" lang="en-US" altLang="zh-CN" sz="1100" i="1" dirty="0" err="1">
                <a:solidFill>
                  <a:srgbClr val="FF0066"/>
                </a:solidFill>
                <a:latin typeface="Century Gothic"/>
                <a:ea typeface="Bangla MN" charset="0"/>
                <a:cs typeface="Bangla MN" charset="0"/>
              </a:rPr>
              <a:t>buf</a:t>
            </a:r>
            <a:r>
              <a:rPr kumimoji="1" lang="en-US" altLang="zh-CN" sz="1100" i="1" dirty="0">
                <a:solidFill>
                  <a:srgbClr val="FF0066"/>
                </a:solidFill>
                <a:latin typeface="Century Gothic"/>
                <a:ea typeface="Bangla MN" charset="0"/>
                <a:cs typeface="Bangla MN" charset="0"/>
              </a:rPr>
              <a:t>[1]</a:t>
            </a:r>
          </a:p>
          <a:p>
            <a:pPr algn="ctr"/>
            <a:r>
              <a:rPr kumimoji="1" lang="en-US" altLang="zh-CN" sz="1100" i="1" dirty="0">
                <a:solidFill>
                  <a:srgbClr val="FF0066"/>
                </a:solidFill>
                <a:latin typeface="Century Gothic"/>
                <a:ea typeface="Bangla MN" charset="0"/>
                <a:cs typeface="Bangla MN" charset="0"/>
              </a:rPr>
              <a:t>to cache</a:t>
            </a:r>
          </a:p>
        </p:txBody>
      </p:sp>
      <p:sp>
        <p:nvSpPr>
          <p:cNvPr id="57" name="椭圆 56"/>
          <p:cNvSpPr/>
          <p:nvPr/>
        </p:nvSpPr>
        <p:spPr>
          <a:xfrm>
            <a:off x="3119096" y="4255405"/>
            <a:ext cx="220166" cy="220166"/>
          </a:xfrm>
          <a:prstGeom prst="ellipse">
            <a:avLst/>
          </a:prstGeom>
          <a:solidFill>
            <a:schemeClr val="bg1"/>
          </a:solidFill>
          <a:ln w="19050">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zh-CN" sz="1400" b="1" dirty="0">
                <a:solidFill>
                  <a:srgbClr val="FF0066"/>
                </a:solidFill>
                <a:latin typeface="Century Gothic"/>
                <a:ea typeface="Bangla MN" charset="0"/>
                <a:cs typeface="Bangla MN" charset="0"/>
              </a:rPr>
              <a:t>2</a:t>
            </a:r>
            <a:endParaRPr kumimoji="1" lang="zh-CN" altLang="en-US" b="1" dirty="0">
              <a:solidFill>
                <a:srgbClr val="FF0066"/>
              </a:solidFill>
              <a:latin typeface="Century Gothic"/>
              <a:ea typeface="Bangla MN" charset="0"/>
              <a:cs typeface="Bangla MN" charset="0"/>
            </a:endParaRPr>
          </a:p>
        </p:txBody>
      </p:sp>
      <p:sp>
        <p:nvSpPr>
          <p:cNvPr id="58" name="椭圆 57"/>
          <p:cNvSpPr/>
          <p:nvPr/>
        </p:nvSpPr>
        <p:spPr>
          <a:xfrm>
            <a:off x="5148064" y="4293518"/>
            <a:ext cx="220166" cy="220166"/>
          </a:xfrm>
          <a:prstGeom prst="ellipse">
            <a:avLst/>
          </a:prstGeom>
          <a:solidFill>
            <a:schemeClr val="bg1"/>
          </a:solidFill>
          <a:ln w="19050">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zh-CN" sz="1400" b="1" dirty="0">
                <a:solidFill>
                  <a:srgbClr val="FF0066"/>
                </a:solidFill>
                <a:latin typeface="Century Gothic"/>
                <a:ea typeface="Bangla MN" charset="0"/>
                <a:cs typeface="Bangla MN" charset="0"/>
              </a:rPr>
              <a:t>2</a:t>
            </a:r>
            <a:endParaRPr kumimoji="1" lang="zh-CN" altLang="en-US" b="1" dirty="0">
              <a:solidFill>
                <a:srgbClr val="FF0066"/>
              </a:solidFill>
              <a:latin typeface="Century Gothic"/>
              <a:ea typeface="Bangla MN" charset="0"/>
              <a:cs typeface="Bangla MN" charset="0"/>
            </a:endParaRPr>
          </a:p>
        </p:txBody>
      </p:sp>
      <p:sp>
        <p:nvSpPr>
          <p:cNvPr id="60" name="文本框 59"/>
          <p:cNvSpPr txBox="1"/>
          <p:nvPr/>
        </p:nvSpPr>
        <p:spPr>
          <a:xfrm>
            <a:off x="1719747" y="2938834"/>
            <a:ext cx="1772272" cy="307777"/>
          </a:xfrm>
          <a:prstGeom prst="rect">
            <a:avLst/>
          </a:prstGeom>
          <a:noFill/>
        </p:spPr>
        <p:txBody>
          <a:bodyPr wrap="square" rtlCol="0">
            <a:spAutoFit/>
          </a:bodyPr>
          <a:lstStyle/>
          <a:p>
            <a:pPr algn="ctr"/>
            <a:r>
              <a:rPr kumimoji="1" lang="en-US" altLang="zh-CN" sz="1400" dirty="0">
                <a:solidFill>
                  <a:srgbClr val="FFFFFF">
                    <a:lumMod val="85000"/>
                  </a:srgbClr>
                </a:solidFill>
                <a:latin typeface="Century Gothic"/>
                <a:ea typeface="Bangla MN" charset="0"/>
                <a:cs typeface="Bangla MN" charset="0"/>
              </a:rPr>
              <a:t>Exception</a:t>
            </a:r>
          </a:p>
        </p:txBody>
      </p:sp>
      <p:cxnSp>
        <p:nvCxnSpPr>
          <p:cNvPr id="61" name="直线箭头连接符 60"/>
          <p:cNvCxnSpPr/>
          <p:nvPr/>
        </p:nvCxnSpPr>
        <p:spPr>
          <a:xfrm>
            <a:off x="3218656" y="3092721"/>
            <a:ext cx="633264" cy="0"/>
          </a:xfrm>
          <a:prstGeom prst="straightConnector1">
            <a:avLst/>
          </a:prstGeom>
          <a:ln w="190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2" name="Rounded Rectangle 12"/>
          <p:cNvSpPr/>
          <p:nvPr/>
        </p:nvSpPr>
        <p:spPr>
          <a:xfrm>
            <a:off x="2257780" y="1980190"/>
            <a:ext cx="5076065" cy="888317"/>
          </a:xfrm>
          <a:prstGeom prst="roundRect">
            <a:avLst/>
          </a:prstGeom>
          <a:solidFill>
            <a:schemeClr val="bg1"/>
          </a:solidFill>
          <a:ln w="38100">
            <a:solidFill>
              <a:srgbClr val="FF0066"/>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marL="92075" algn="ctr">
              <a:buSzPct val="80000"/>
            </a:pPr>
            <a:r>
              <a:rPr kumimoji="1" lang="en-US" altLang="zh-CN" sz="2000" dirty="0">
                <a:solidFill>
                  <a:srgbClr val="000000"/>
                </a:solidFill>
                <a:latin typeface="Century Gothic"/>
                <a:ea typeface="Bangla MN" charset="0"/>
                <a:cs typeface="Bangla MN" charset="0"/>
              </a:rPr>
              <a:t>Attacker finds that </a:t>
            </a:r>
            <a:r>
              <a:rPr kumimoji="1" lang="en-US" altLang="zh-CN" sz="2000" b="1" dirty="0" err="1">
                <a:solidFill>
                  <a:srgbClr val="000000"/>
                </a:solidFill>
                <a:latin typeface="Century Gothic"/>
                <a:ea typeface="Bangla MN" charset="0"/>
                <a:cs typeface="Bangla MN" charset="0"/>
              </a:rPr>
              <a:t>buf</a:t>
            </a:r>
            <a:r>
              <a:rPr kumimoji="1" lang="en-US" altLang="zh-CN" sz="2000" b="1" dirty="0">
                <a:solidFill>
                  <a:srgbClr val="000000"/>
                </a:solidFill>
                <a:latin typeface="Century Gothic"/>
                <a:ea typeface="Bangla MN" charset="0"/>
                <a:cs typeface="Bangla MN" charset="0"/>
              </a:rPr>
              <a:t>[1]</a:t>
            </a:r>
            <a:r>
              <a:rPr kumimoji="1" lang="en-US" altLang="zh-CN" sz="2000" dirty="0">
                <a:solidFill>
                  <a:srgbClr val="000000"/>
                </a:solidFill>
                <a:latin typeface="Century Gothic"/>
                <a:ea typeface="Bangla MN" charset="0"/>
                <a:cs typeface="Bangla MN" charset="0"/>
              </a:rPr>
              <a:t> is in the </a:t>
            </a:r>
            <a:r>
              <a:rPr kumimoji="1" lang="en-US" altLang="zh-CN" sz="2000" b="1" dirty="0">
                <a:solidFill>
                  <a:srgbClr val="000000"/>
                </a:solidFill>
                <a:latin typeface="Century Gothic"/>
                <a:ea typeface="Bangla MN" charset="0"/>
                <a:cs typeface="Bangla MN" charset="0"/>
              </a:rPr>
              <a:t>cache</a:t>
            </a:r>
            <a:r>
              <a:rPr kumimoji="1" lang="en-US" altLang="zh-CN" sz="2000" dirty="0">
                <a:solidFill>
                  <a:srgbClr val="000000"/>
                </a:solidFill>
                <a:latin typeface="Century Gothic"/>
                <a:ea typeface="Bangla MN" charset="0"/>
                <a:cs typeface="Bangla MN" charset="0"/>
              </a:rPr>
              <a:t>, so that </a:t>
            </a:r>
            <a:r>
              <a:rPr kumimoji="1" lang="en-US" altLang="zh-CN" sz="2000" b="1" dirty="0">
                <a:solidFill>
                  <a:srgbClr val="FF0066"/>
                </a:solidFill>
                <a:effectLst>
                  <a:outerShdw blurRad="63500" sx="102000" sy="102000" algn="ctr" rotWithShape="0">
                    <a:prstClr val="black">
                      <a:alpha val="40000"/>
                    </a:prstClr>
                  </a:outerShdw>
                </a:effectLst>
                <a:latin typeface="Century Gothic"/>
                <a:ea typeface="Bangla MN" charset="0"/>
                <a:cs typeface="Bangla MN" charset="0"/>
              </a:rPr>
              <a:t>key equals to 1</a:t>
            </a:r>
            <a:r>
              <a:rPr kumimoji="1" lang="en-US" altLang="zh-CN" sz="2000" dirty="0">
                <a:solidFill>
                  <a:srgbClr val="000000"/>
                </a:solidFill>
                <a:latin typeface="Century Gothic"/>
                <a:ea typeface="Bangla MN" charset="0"/>
                <a:cs typeface="Bangla MN" charset="0"/>
              </a:rPr>
              <a:t>!</a:t>
            </a:r>
            <a:endParaRPr lang="en-US" altLang="zh-CN" sz="2000" b="1" dirty="0">
              <a:solidFill>
                <a:srgbClr val="000000"/>
              </a:solidFill>
              <a:effectLst>
                <a:outerShdw blurRad="38100" dist="38100" dir="2700000" algn="tl">
                  <a:srgbClr val="000000">
                    <a:alpha val="43137"/>
                  </a:srgbClr>
                </a:outerShdw>
              </a:effectLst>
              <a:latin typeface="Century Gothic" pitchFamily="34" charset="0"/>
              <a:ea typeface="Verdana" pitchFamily="34" charset="0"/>
              <a:cs typeface="Verdana" pitchFamily="34" charset="0"/>
            </a:endParaRPr>
          </a:p>
        </p:txBody>
      </p:sp>
    </p:spTree>
    <p:extLst>
      <p:ext uri="{BB962C8B-B14F-4D97-AF65-F5344CB8AC3E}">
        <p14:creationId xmlns:p14="http://schemas.microsoft.com/office/powerpoint/2010/main" val="3949133595"/>
      </p:ext>
    </p:extLst>
  </p:cSld>
  <p:clrMapOvr>
    <a:masterClrMapping/>
  </p:clrMapOvr>
  <mc:AlternateContent xmlns:mc="http://schemas.openxmlformats.org/markup-compatibility/2006" xmlns:p14="http://schemas.microsoft.com/office/powerpoint/2010/main">
    <mc:Choice Requires="p14">
      <p:transition spd="slow" p14:dur="2000" advTm="23980"/>
    </mc:Choice>
    <mc:Fallback xmlns="">
      <p:transition spd="slow" advTm="23980"/>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316416" y="5067933"/>
            <a:ext cx="648072" cy="273844"/>
          </a:xfrm>
        </p:spPr>
        <p:txBody>
          <a:bodyPr/>
          <a:lstStyle/>
          <a:p>
            <a:r>
              <a:rPr lang="en-US" altLang="zh-CN" sz="1800" dirty="0">
                <a:solidFill>
                  <a:srgbClr val="000000"/>
                </a:solidFill>
                <a:latin typeface="Century Gothic" pitchFamily="34" charset="0"/>
                <a:ea typeface="微软雅黑"/>
              </a:rPr>
              <a:t>4</a:t>
            </a:r>
            <a:endParaRPr lang="zh-CN" altLang="en-US" sz="1800" dirty="0">
              <a:solidFill>
                <a:srgbClr val="000000"/>
              </a:solidFill>
              <a:latin typeface="Century Gothic" pitchFamily="34" charset="0"/>
              <a:ea typeface="微软雅黑"/>
            </a:endParaRPr>
          </a:p>
        </p:txBody>
      </p:sp>
      <p:sp>
        <p:nvSpPr>
          <p:cNvPr id="3" name="标题 1"/>
          <p:cNvSpPr>
            <a:spLocks noGrp="1"/>
          </p:cNvSpPr>
          <p:nvPr>
            <p:ph type="title"/>
          </p:nvPr>
        </p:nvSpPr>
        <p:spPr>
          <a:xfrm>
            <a:off x="287338" y="285751"/>
            <a:ext cx="8856662" cy="1063229"/>
          </a:xfrm>
        </p:spPr>
        <p:txBody>
          <a:bodyPr>
            <a:normAutofit/>
          </a:bodyPr>
          <a:lstStyle/>
          <a:p>
            <a:pPr algn="l">
              <a:defRPr/>
            </a:pPr>
            <a:r>
              <a:rPr lang="en-US" altLang="zh-TW" sz="3600" dirty="0">
                <a:effectLst>
                  <a:outerShdw blurRad="38100" dist="38100" dir="2700000" algn="tl">
                    <a:srgbClr val="C0C0C0"/>
                  </a:outerShdw>
                </a:effectLst>
                <a:latin typeface="Century Gothic" panose="020B0502020202020204" pitchFamily="34" charset="0"/>
                <a:cs typeface="+mn-cs"/>
              </a:rPr>
              <a:t>Existing Solution</a:t>
            </a:r>
            <a:r>
              <a:rPr lang="en-US" altLang="zh-CN" sz="3600" dirty="0">
                <a:effectLst>
                  <a:outerShdw blurRad="38100" dist="38100" dir="2700000" algn="tl">
                    <a:srgbClr val="C0C0C0"/>
                  </a:outerShdw>
                </a:effectLst>
                <a:latin typeface="Century Gothic" panose="020B0502020202020204" pitchFamily="34" charset="0"/>
                <a:cs typeface="+mn-cs"/>
              </a:rPr>
              <a:t>:</a:t>
            </a:r>
            <a:r>
              <a:rPr lang="zh-CN" altLang="en-US" sz="3600" dirty="0">
                <a:effectLst>
                  <a:outerShdw blurRad="38100" dist="38100" dir="2700000" algn="tl">
                    <a:srgbClr val="C0C0C0"/>
                  </a:outerShdw>
                </a:effectLst>
                <a:latin typeface="Century Gothic" panose="020B0502020202020204" pitchFamily="34" charset="0"/>
                <a:cs typeface="+mn-cs"/>
              </a:rPr>
              <a:t> </a:t>
            </a:r>
            <a:r>
              <a:rPr lang="en-US" altLang="zh-CN" sz="3600" dirty="0">
                <a:effectLst>
                  <a:outerShdw blurRad="38100" dist="38100" dir="2700000" algn="tl">
                    <a:srgbClr val="C0C0C0"/>
                  </a:outerShdw>
                </a:effectLst>
                <a:latin typeface="Century Gothic" panose="020B0502020202020204" pitchFamily="34" charset="0"/>
                <a:cs typeface="+mn-cs"/>
              </a:rPr>
              <a:t>KPTI</a:t>
            </a:r>
            <a:endParaRPr lang="zh-TW" altLang="en-US" sz="3600" baseline="30000" dirty="0">
              <a:solidFill>
                <a:srgbClr val="FF0066"/>
              </a:solidFill>
              <a:latin typeface="Century Gothic" panose="020B0502020202020204" pitchFamily="34" charset="0"/>
              <a:cs typeface="+mn-cs"/>
            </a:endParaRPr>
          </a:p>
        </p:txBody>
      </p:sp>
      <p:sp>
        <p:nvSpPr>
          <p:cNvPr id="6" name="内容占位符 2"/>
          <p:cNvSpPr txBox="1">
            <a:spLocks/>
          </p:cNvSpPr>
          <p:nvPr/>
        </p:nvSpPr>
        <p:spPr bwMode="auto">
          <a:xfrm>
            <a:off x="371477" y="1307307"/>
            <a:ext cx="8304981" cy="371043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a:solidFill>
                  <a:schemeClr val="tx1"/>
                </a:solidFill>
                <a:latin typeface="Arial" charset="0"/>
                <a:ea typeface="宋体" charset="-122"/>
              </a:defRPr>
            </a:lvl1pPr>
            <a:lvl2pPr>
              <a:defRPr sz="2800">
                <a:solidFill>
                  <a:schemeClr val="tx1"/>
                </a:solidFill>
                <a:latin typeface="Arial" charset="0"/>
                <a:ea typeface="宋体" charset="-122"/>
              </a:defRPr>
            </a:lvl2pPr>
            <a:lvl3pPr marL="173038" indent="-173038">
              <a:defRPr sz="2400">
                <a:solidFill>
                  <a:schemeClr val="tx1"/>
                </a:solidFill>
                <a:latin typeface="Arial" charset="0"/>
                <a:ea typeface="宋体" charset="-122"/>
              </a:defRPr>
            </a:lvl3pPr>
            <a:lvl4pPr>
              <a:defRPr sz="2000">
                <a:solidFill>
                  <a:schemeClr val="tx1"/>
                </a:solidFill>
                <a:latin typeface="Arial" charset="0"/>
                <a:ea typeface="宋体" charset="-122"/>
              </a:defRPr>
            </a:lvl4pPr>
            <a:lvl5pPr>
              <a:defRPr sz="2000">
                <a:solidFill>
                  <a:schemeClr val="tx1"/>
                </a:solidFill>
                <a:latin typeface="Arial" charset="0"/>
                <a:ea typeface="宋体" charset="-122"/>
              </a:defRPr>
            </a:lvl5pPr>
            <a:lvl6pPr eaLnBrk="0" hangingPunct="0">
              <a:defRPr sz="2000">
                <a:solidFill>
                  <a:schemeClr val="tx1"/>
                </a:solidFill>
                <a:latin typeface="Arial" charset="0"/>
                <a:ea typeface="宋体" charset="-122"/>
              </a:defRPr>
            </a:lvl6pPr>
            <a:lvl7pPr eaLnBrk="0" hangingPunct="0">
              <a:defRPr sz="2000">
                <a:solidFill>
                  <a:schemeClr val="tx1"/>
                </a:solidFill>
                <a:latin typeface="Arial" charset="0"/>
                <a:ea typeface="宋体" charset="-122"/>
              </a:defRPr>
            </a:lvl7pPr>
            <a:lvl8pPr eaLnBrk="0" hangingPunct="0">
              <a:defRPr sz="2000">
                <a:solidFill>
                  <a:schemeClr val="tx1"/>
                </a:solidFill>
                <a:latin typeface="Arial" charset="0"/>
                <a:ea typeface="宋体" charset="-122"/>
              </a:defRPr>
            </a:lvl8pPr>
            <a:lvl9pPr eaLnBrk="0" hangingPunct="0">
              <a:defRPr sz="2000">
                <a:solidFill>
                  <a:schemeClr val="tx1"/>
                </a:solidFill>
                <a:latin typeface="Arial" charset="0"/>
                <a:ea typeface="宋体" charset="-122"/>
              </a:defRPr>
            </a:lvl9pPr>
          </a:lstStyle>
          <a:p>
            <a:pPr lvl="2"/>
            <a:r>
              <a:rPr lang="en-US" altLang="zh-TW" sz="2800" dirty="0">
                <a:solidFill>
                  <a:srgbClr val="000000"/>
                </a:solidFill>
                <a:latin typeface="+mn-lt"/>
              </a:rPr>
              <a:t>KPTI (</a:t>
            </a:r>
            <a:r>
              <a:rPr lang="en-US" altLang="zh-TW" sz="2800" u="sng" dirty="0">
                <a:solidFill>
                  <a:srgbClr val="000000"/>
                </a:solidFill>
                <a:latin typeface="+mn-lt"/>
              </a:rPr>
              <a:t>K</a:t>
            </a:r>
            <a:r>
              <a:rPr lang="en-US" altLang="zh-TW" sz="2800" dirty="0">
                <a:solidFill>
                  <a:srgbClr val="000000"/>
                </a:solidFill>
                <a:latin typeface="+mn-lt"/>
              </a:rPr>
              <a:t>ernel </a:t>
            </a:r>
            <a:r>
              <a:rPr lang="en-US" altLang="zh-TW" sz="2800" u="sng" dirty="0">
                <a:solidFill>
                  <a:srgbClr val="000000"/>
                </a:solidFill>
                <a:latin typeface="+mn-lt"/>
              </a:rPr>
              <a:t>P</a:t>
            </a:r>
            <a:r>
              <a:rPr lang="en-US" altLang="zh-TW" sz="2800" dirty="0">
                <a:solidFill>
                  <a:srgbClr val="000000"/>
                </a:solidFill>
                <a:latin typeface="+mn-lt"/>
              </a:rPr>
              <a:t>age </a:t>
            </a:r>
            <a:r>
              <a:rPr lang="en-US" altLang="zh-TW" sz="2800" u="sng" dirty="0">
                <a:solidFill>
                  <a:srgbClr val="000000"/>
                </a:solidFill>
                <a:latin typeface="+mn-lt"/>
              </a:rPr>
              <a:t>T</a:t>
            </a:r>
            <a:r>
              <a:rPr lang="en-US" altLang="zh-TW" sz="2800" dirty="0">
                <a:solidFill>
                  <a:srgbClr val="000000"/>
                </a:solidFill>
                <a:latin typeface="+mn-lt"/>
              </a:rPr>
              <a:t>able </a:t>
            </a:r>
            <a:r>
              <a:rPr lang="en-US" altLang="zh-TW" sz="2800" u="sng" dirty="0">
                <a:solidFill>
                  <a:srgbClr val="000000"/>
                </a:solidFill>
                <a:latin typeface="+mn-lt"/>
              </a:rPr>
              <a:t>I</a:t>
            </a:r>
            <a:r>
              <a:rPr lang="en-US" altLang="zh-TW" sz="2800" dirty="0">
                <a:solidFill>
                  <a:srgbClr val="000000"/>
                </a:solidFill>
                <a:latin typeface="+mn-lt"/>
              </a:rPr>
              <a:t>solation)</a:t>
            </a:r>
            <a:endParaRPr lang="en-US" altLang="zh-CN" sz="2800" dirty="0">
              <a:solidFill>
                <a:srgbClr val="000000"/>
              </a:solidFill>
              <a:latin typeface="+mn-lt"/>
            </a:endParaRPr>
          </a:p>
          <a:p>
            <a:pPr marL="457200" indent="-361950">
              <a:spcBef>
                <a:spcPct val="20000"/>
              </a:spcBef>
              <a:buClr>
                <a:srgbClr val="FF0066"/>
              </a:buClr>
              <a:buSzPct val="80000"/>
              <a:buFont typeface="Century Gothic" panose="020B0502020202020204" pitchFamily="34" charset="0"/>
              <a:buChar char="►"/>
              <a:defRPr/>
            </a:pPr>
            <a:r>
              <a:rPr lang="en-US" altLang="zh-CN" sz="2000" dirty="0">
                <a:solidFill>
                  <a:srgbClr val="FF0066"/>
                </a:solidFill>
                <a:latin typeface="+mn-lt"/>
                <a:ea typeface="Verdana" pitchFamily="34" charset="0"/>
              </a:rPr>
              <a:t>Two page tables </a:t>
            </a:r>
            <a:r>
              <a:rPr lang="en-US" altLang="zh-CN" sz="2000" dirty="0">
                <a:solidFill>
                  <a:srgbClr val="000000"/>
                </a:solidFill>
                <a:latin typeface="+mn-lt"/>
                <a:ea typeface="Verdana" pitchFamily="34" charset="0"/>
              </a:rPr>
              <a:t>for user and kernel space</a:t>
            </a:r>
          </a:p>
          <a:p>
            <a:pPr marL="914400" lvl="1" indent="-361950">
              <a:spcBef>
                <a:spcPct val="20000"/>
              </a:spcBef>
              <a:buClr>
                <a:srgbClr val="FF0066"/>
              </a:buClr>
              <a:buSzPct val="80000"/>
              <a:buFont typeface="Century Gothic" panose="020B0502020202020204" pitchFamily="34" charset="0"/>
              <a:buChar char="►"/>
              <a:defRPr/>
            </a:pPr>
            <a:r>
              <a:rPr lang="en-US" altLang="zh-CN" sz="1600" dirty="0">
                <a:solidFill>
                  <a:srgbClr val="FF0066"/>
                </a:solidFill>
                <a:latin typeface="+mn-lt"/>
                <a:ea typeface="Verdana" pitchFamily="34" charset="0"/>
              </a:rPr>
              <a:t>User page table </a:t>
            </a:r>
            <a:r>
              <a:rPr lang="en-US" altLang="zh-CN" sz="1600" dirty="0">
                <a:solidFill>
                  <a:srgbClr val="000000"/>
                </a:solidFill>
                <a:latin typeface="+mn-lt"/>
                <a:ea typeface="Verdana" pitchFamily="34" charset="0"/>
              </a:rPr>
              <a:t>only maps user space</a:t>
            </a:r>
          </a:p>
          <a:p>
            <a:pPr marL="914400" lvl="1" indent="-361950">
              <a:spcBef>
                <a:spcPct val="20000"/>
              </a:spcBef>
              <a:buClr>
                <a:srgbClr val="FF0066"/>
              </a:buClr>
              <a:buSzPct val="80000"/>
              <a:buFont typeface="Century Gothic" panose="020B0502020202020204" pitchFamily="34" charset="0"/>
              <a:buChar char="►"/>
              <a:defRPr/>
            </a:pPr>
            <a:r>
              <a:rPr lang="en-US" altLang="zh-CN" sz="1600" dirty="0">
                <a:solidFill>
                  <a:srgbClr val="FF0066"/>
                </a:solidFill>
                <a:latin typeface="+mn-lt"/>
                <a:ea typeface="Verdana" pitchFamily="34" charset="0"/>
              </a:rPr>
              <a:t>Kernel page table </a:t>
            </a:r>
            <a:r>
              <a:rPr lang="en-US" altLang="zh-CN" sz="1600" dirty="0">
                <a:solidFill>
                  <a:srgbClr val="000000"/>
                </a:solidFill>
                <a:latin typeface="+mn-lt"/>
                <a:ea typeface="Verdana" pitchFamily="34" charset="0"/>
              </a:rPr>
              <a:t>maps both user and kernel space</a:t>
            </a:r>
          </a:p>
          <a:p>
            <a:pPr marL="457200" indent="-361950">
              <a:spcBef>
                <a:spcPct val="20000"/>
              </a:spcBef>
              <a:buClr>
                <a:srgbClr val="FF0066"/>
              </a:buClr>
              <a:buSzPct val="80000"/>
              <a:buFont typeface="Century Gothic" panose="020B0502020202020204" pitchFamily="34" charset="0"/>
              <a:buChar char="►"/>
              <a:defRPr/>
            </a:pPr>
            <a:r>
              <a:rPr lang="en-US" altLang="zh-CN" sz="2000" dirty="0">
                <a:solidFill>
                  <a:srgbClr val="000000"/>
                </a:solidFill>
                <a:latin typeface="+mn-lt"/>
                <a:ea typeface="Verdana" pitchFamily="34" charset="0"/>
              </a:rPr>
              <a:t>Switch the page table during user/kernel switching</a:t>
            </a:r>
            <a:endParaRPr lang="en-US" altLang="zh-CN" sz="2000" dirty="0">
              <a:solidFill>
                <a:srgbClr val="000000"/>
              </a:solidFill>
              <a:latin typeface="+mn-lt"/>
            </a:endParaRPr>
          </a:p>
          <a:p>
            <a:pPr marL="914400" lvl="1" indent="-361950">
              <a:spcBef>
                <a:spcPct val="20000"/>
              </a:spcBef>
              <a:buClr>
                <a:srgbClr val="FF0066"/>
              </a:buClr>
              <a:buSzPct val="80000"/>
              <a:buFont typeface="Century Gothic" panose="020B0502020202020204" pitchFamily="34" charset="0"/>
              <a:buChar char="►"/>
              <a:defRPr/>
            </a:pPr>
            <a:r>
              <a:rPr lang="en-US" altLang="zh-CN" sz="1600" dirty="0">
                <a:solidFill>
                  <a:srgbClr val="000000"/>
                </a:solidFill>
                <a:latin typeface="+mn-lt"/>
                <a:ea typeface="Verdana" pitchFamily="34" charset="0"/>
              </a:rPr>
              <a:t>Add latency to syscalls, signal handler,</a:t>
            </a:r>
            <a:r>
              <a:rPr lang="mr-IN" altLang="zh-CN" sz="1600" dirty="0">
                <a:solidFill>
                  <a:srgbClr val="000000"/>
                </a:solidFill>
                <a:latin typeface="+mn-lt"/>
                <a:ea typeface="Verdana" pitchFamily="34" charset="0"/>
              </a:rPr>
              <a:t>…</a:t>
            </a:r>
            <a:endParaRPr lang="en-US" altLang="zh-CN" sz="1600" dirty="0">
              <a:solidFill>
                <a:srgbClr val="000000"/>
              </a:solidFill>
              <a:latin typeface="+mn-lt"/>
              <a:ea typeface="Verdana" pitchFamily="34" charset="0"/>
            </a:endParaRPr>
          </a:p>
          <a:p>
            <a:pPr marL="914400" lvl="1" indent="-361950">
              <a:spcBef>
                <a:spcPct val="20000"/>
              </a:spcBef>
              <a:buClr>
                <a:srgbClr val="FF0066"/>
              </a:buClr>
              <a:buSzPct val="80000"/>
              <a:buFont typeface="Century Gothic" panose="020B0502020202020204" pitchFamily="34" charset="0"/>
              <a:buChar char="►"/>
              <a:defRPr/>
            </a:pPr>
            <a:endParaRPr lang="en-US" altLang="zh-CN" sz="1600" dirty="0">
              <a:solidFill>
                <a:srgbClr val="000000"/>
              </a:solidFill>
              <a:latin typeface="+mn-lt"/>
              <a:ea typeface="Verdana" pitchFamily="34" charset="0"/>
            </a:endParaRPr>
          </a:p>
          <a:p>
            <a:pPr marL="95250">
              <a:spcBef>
                <a:spcPct val="20000"/>
              </a:spcBef>
              <a:buClr>
                <a:srgbClr val="FF0066"/>
              </a:buClr>
              <a:buSzPct val="80000"/>
              <a:defRPr/>
            </a:pPr>
            <a:r>
              <a:rPr lang="en-US" altLang="zh-CN" sz="2800" dirty="0">
                <a:solidFill>
                  <a:srgbClr val="000000"/>
                </a:solidFill>
                <a:latin typeface="+mn-lt"/>
                <a:ea typeface="Verdana" pitchFamily="34" charset="0"/>
              </a:rPr>
              <a:t>Not suitable for the cloud environment</a:t>
            </a:r>
          </a:p>
          <a:p>
            <a:pPr marL="95250">
              <a:spcBef>
                <a:spcPct val="20000"/>
              </a:spcBef>
              <a:buClr>
                <a:srgbClr val="FF0066"/>
              </a:buClr>
              <a:buSzPct val="80000"/>
              <a:defRPr/>
            </a:pPr>
            <a:endParaRPr lang="en-US" altLang="zh-CN" sz="2800" dirty="0">
              <a:solidFill>
                <a:srgbClr val="000000"/>
              </a:solidFill>
              <a:latin typeface="+mn-lt"/>
              <a:ea typeface="Verdana" pitchFamily="34" charset="0"/>
            </a:endParaRPr>
          </a:p>
          <a:p>
            <a:pPr marL="95250">
              <a:spcBef>
                <a:spcPct val="20000"/>
              </a:spcBef>
              <a:buClr>
                <a:srgbClr val="FF0066"/>
              </a:buClr>
              <a:buSzPct val="80000"/>
              <a:defRPr/>
            </a:pPr>
            <a:r>
              <a:rPr lang="en-US" altLang="zh-CN" sz="2800" dirty="0">
                <a:solidFill>
                  <a:srgbClr val="000000"/>
                </a:solidFill>
                <a:latin typeface="+mn-lt"/>
                <a:ea typeface="Verdana" pitchFamily="34" charset="0"/>
              </a:rPr>
              <a:t>Better</a:t>
            </a:r>
            <a:r>
              <a:rPr lang="zh-CN" altLang="en-US" sz="2800" dirty="0">
                <a:solidFill>
                  <a:srgbClr val="000000"/>
                </a:solidFill>
                <a:latin typeface="+mn-lt"/>
                <a:ea typeface="Verdana" pitchFamily="34" charset="0"/>
              </a:rPr>
              <a:t> </a:t>
            </a:r>
            <a:r>
              <a:rPr lang="en-US" altLang="zh-CN" sz="2800" dirty="0">
                <a:solidFill>
                  <a:srgbClr val="000000"/>
                </a:solidFill>
                <a:latin typeface="+mn-lt"/>
                <a:ea typeface="Verdana" pitchFamily="34" charset="0"/>
              </a:rPr>
              <a:t>one?</a:t>
            </a:r>
            <a:endParaRPr lang="zh-CN" altLang="en-US" sz="2800" dirty="0">
              <a:solidFill>
                <a:srgbClr val="000000"/>
              </a:solidFill>
              <a:latin typeface="+mn-lt"/>
              <a:ea typeface="Verdana" pitchFamily="34" charset="0"/>
            </a:endParaRPr>
          </a:p>
          <a:p>
            <a:pPr marL="630238" lvl="2" indent="-361950">
              <a:spcBef>
                <a:spcPct val="20000"/>
              </a:spcBef>
              <a:buClr>
                <a:srgbClr val="FF0066"/>
              </a:buClr>
              <a:buSzPct val="80000"/>
              <a:buFont typeface="Century Gothic" panose="020B0502020202020204" pitchFamily="34" charset="0"/>
              <a:buChar char="►"/>
              <a:defRPr/>
            </a:pPr>
            <a:endParaRPr lang="en-US" altLang="zh-CN" sz="2000" dirty="0">
              <a:solidFill>
                <a:srgbClr val="000000"/>
              </a:solidFill>
              <a:latin typeface="+mn-lt"/>
              <a:ea typeface="Verdana" pitchFamily="34" charset="0"/>
            </a:endParaRPr>
          </a:p>
        </p:txBody>
      </p:sp>
    </p:spTree>
    <p:extLst>
      <p:ext uri="{BB962C8B-B14F-4D97-AF65-F5344CB8AC3E}">
        <p14:creationId xmlns:p14="http://schemas.microsoft.com/office/powerpoint/2010/main" val="31577229"/>
      </p:ext>
    </p:extLst>
  </p:cSld>
  <p:clrMapOvr>
    <a:masterClrMapping/>
  </p:clrMapOvr>
  <mc:AlternateContent xmlns:mc="http://schemas.openxmlformats.org/markup-compatibility/2006" xmlns:p14="http://schemas.microsoft.com/office/powerpoint/2010/main">
    <mc:Choice Requires="p14">
      <p:transition spd="slow" p14:dur="2000" advTm="23980"/>
    </mc:Choice>
    <mc:Fallback xmlns="">
      <p:transition spd="slow" advTm="2398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Shape 306"/>
          <p:cNvSpPr txBox="1">
            <a:spLocks noGrp="1"/>
          </p:cNvSpPr>
          <p:nvPr>
            <p:ph type="title"/>
          </p:nvPr>
        </p:nvSpPr>
        <p:spPr>
          <a:xfrm>
            <a:off x="311700" y="416463"/>
            <a:ext cx="8520600" cy="572700"/>
          </a:xfrm>
          <a:prstGeom prst="rect">
            <a:avLst/>
          </a:prstGeom>
        </p:spPr>
        <p:txBody>
          <a:bodyPr spcFirstLastPara="1" wrap="square" lIns="91425" tIns="91425" rIns="91425" bIns="91425" anchor="t" anchorCtr="0">
            <a:noAutofit/>
          </a:bodyPr>
          <a:lstStyle/>
          <a:p>
            <a:r>
              <a:rPr lang="en" sz="3200" dirty="0"/>
              <a:t>Spectre (</a:t>
            </a:r>
            <a:r>
              <a:rPr lang="en" sz="2000" u="sng" dirty="0">
                <a:solidFill>
                  <a:schemeClr val="accent5"/>
                </a:solidFill>
                <a:hlinkClick r:id="rId3"/>
              </a:rPr>
              <a:t>https://spectreattack.com/spectre.pdf</a:t>
            </a:r>
            <a:r>
              <a:rPr lang="en" sz="3200" dirty="0"/>
              <a:t>)</a:t>
            </a:r>
            <a:endParaRPr sz="3200" dirty="0"/>
          </a:p>
        </p:txBody>
      </p:sp>
      <p:sp>
        <p:nvSpPr>
          <p:cNvPr id="307" name="Shape 307"/>
          <p:cNvSpPr txBox="1">
            <a:spLocks noGrp="1"/>
          </p:cNvSpPr>
          <p:nvPr>
            <p:ph type="body" idx="1"/>
          </p:nvPr>
        </p:nvSpPr>
        <p:spPr>
          <a:xfrm>
            <a:off x="311700" y="1438225"/>
            <a:ext cx="8520600" cy="3416400"/>
          </a:xfrm>
          <a:prstGeom prst="rect">
            <a:avLst/>
          </a:prstGeom>
        </p:spPr>
        <p:txBody>
          <a:bodyPr spcFirstLastPara="1" wrap="square" lIns="91425" tIns="91425" rIns="91425" bIns="91425" anchor="t" anchorCtr="0">
            <a:noAutofit/>
          </a:bodyPr>
          <a:lstStyle/>
          <a:p>
            <a:pPr marL="0" indent="0">
              <a:buNone/>
            </a:pPr>
            <a:r>
              <a:rPr lang="en" sz="2400" dirty="0"/>
              <a:t>Classic side-channel attack w/ deep micro-arch info</a:t>
            </a:r>
            <a:endParaRPr sz="2400" dirty="0"/>
          </a:p>
          <a:p>
            <a:pPr>
              <a:spcBef>
                <a:spcPts val="1600"/>
              </a:spcBef>
            </a:pPr>
            <a:r>
              <a:rPr lang="en" sz="2400" dirty="0"/>
              <a:t>1. Attacker primes micro-architecture</a:t>
            </a:r>
            <a:endParaRPr sz="2400" dirty="0"/>
          </a:p>
          <a:p>
            <a:pPr lvl="1">
              <a:spcBef>
                <a:spcPts val="0"/>
              </a:spcBef>
            </a:pPr>
            <a:r>
              <a:rPr lang="en" sz="1800" dirty="0" err="1"/>
              <a:t>E.g</a:t>
            </a:r>
            <a:r>
              <a:rPr lang="en" sz="1800" dirty="0"/>
              <a:t>, branch predictor or branch target buffer for saving secret</a:t>
            </a:r>
            <a:endParaRPr sz="1800" dirty="0"/>
          </a:p>
          <a:p>
            <a:pPr lvl="1">
              <a:spcBef>
                <a:spcPts val="0"/>
              </a:spcBef>
            </a:pPr>
            <a:r>
              <a:rPr lang="en" sz="1800" dirty="0"/>
              <a:t>E.g., cache for recalling secret</a:t>
            </a:r>
            <a:endParaRPr sz="1800" dirty="0"/>
          </a:p>
          <a:p>
            <a:r>
              <a:rPr lang="en" sz="2400" dirty="0"/>
              <a:t>2: Victim loads secret under mis-speculation</a:t>
            </a:r>
            <a:endParaRPr sz="2400" dirty="0"/>
          </a:p>
          <a:p>
            <a:pPr lvl="1">
              <a:spcBef>
                <a:spcPts val="0"/>
              </a:spcBef>
              <a:buClr>
                <a:srgbClr val="FF0000"/>
              </a:buClr>
            </a:pPr>
            <a:r>
              <a:rPr lang="en" sz="1800" dirty="0">
                <a:solidFill>
                  <a:srgbClr val="FF0000"/>
                </a:solidFill>
              </a:rPr>
              <a:t>Load should NOT trap (unlike Meltdown)</a:t>
            </a:r>
            <a:endParaRPr sz="1800" dirty="0">
              <a:solidFill>
                <a:srgbClr val="FF0000"/>
              </a:solidFill>
            </a:endParaRPr>
          </a:p>
          <a:p>
            <a:pPr lvl="1">
              <a:spcBef>
                <a:spcPts val="0"/>
              </a:spcBef>
              <a:buClr>
                <a:srgbClr val="FF0000"/>
              </a:buClr>
            </a:pPr>
            <a:r>
              <a:rPr lang="en" sz="1800" dirty="0">
                <a:solidFill>
                  <a:srgbClr val="FF0000"/>
                </a:solidFill>
              </a:rPr>
              <a:t>Still inappropriate if managed language or sandbox</a:t>
            </a:r>
            <a:endParaRPr sz="1800" dirty="0">
              <a:solidFill>
                <a:srgbClr val="FF0000"/>
              </a:solidFill>
            </a:endParaRPr>
          </a:p>
          <a:p>
            <a:r>
              <a:rPr lang="en" sz="2400" dirty="0"/>
              <a:t>3: Victim saves secret in micro-arch state, e.g., cache</a:t>
            </a:r>
            <a:endParaRPr sz="2400" dirty="0"/>
          </a:p>
          <a:p>
            <a:pPr>
              <a:spcBef>
                <a:spcPts val="1600"/>
              </a:spcBef>
            </a:pPr>
            <a:r>
              <a:rPr lang="en" sz="2400" dirty="0"/>
              <a:t>4: Attacker recalls secret from micro-arch state; 4: repeat.</a:t>
            </a:r>
            <a:endParaRPr sz="2400" dirty="0"/>
          </a:p>
          <a:p>
            <a:pPr marL="0" indent="0">
              <a:spcBef>
                <a:spcPts val="1600"/>
              </a:spcBef>
              <a:spcAft>
                <a:spcPts val="1600"/>
              </a:spcAft>
              <a:buNone/>
            </a:pPr>
            <a:endParaRPr sz="2400" dirty="0"/>
          </a:p>
        </p:txBody>
      </p:sp>
      <p:pic>
        <p:nvPicPr>
          <p:cNvPr id="308" name="Shape 308"/>
          <p:cNvPicPr preferRelativeResize="0"/>
          <p:nvPr/>
        </p:nvPicPr>
        <p:blipFill>
          <a:blip r:embed="rId4">
            <a:alphaModFix/>
          </a:blip>
          <a:stretch>
            <a:fillRect/>
          </a:stretch>
        </p:blipFill>
        <p:spPr>
          <a:xfrm>
            <a:off x="6876256" y="156181"/>
            <a:ext cx="2100049" cy="1093264"/>
          </a:xfrm>
          <a:prstGeom prst="rect">
            <a:avLst/>
          </a:prstGeom>
          <a:noFill/>
          <a:ln>
            <a:noFill/>
          </a:ln>
        </p:spPr>
      </p:pic>
    </p:spTree>
    <p:extLst>
      <p:ext uri="{BB962C8B-B14F-4D97-AF65-F5344CB8AC3E}">
        <p14:creationId xmlns:p14="http://schemas.microsoft.com/office/powerpoint/2010/main" val="25364168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Ways an Attacker Can Steal Your Secrets</a:t>
            </a:r>
            <a:endParaRPr lang="zh-CN" altLang="en-US" dirty="0"/>
          </a:p>
        </p:txBody>
      </p:sp>
      <p:sp>
        <p:nvSpPr>
          <p:cNvPr id="3" name="内容占位符 2"/>
          <p:cNvSpPr>
            <a:spLocks noGrp="1"/>
          </p:cNvSpPr>
          <p:nvPr>
            <p:ph idx="1"/>
          </p:nvPr>
        </p:nvSpPr>
        <p:spPr>
          <a:xfrm>
            <a:off x="457200" y="1333500"/>
            <a:ext cx="8686800" cy="3252191"/>
          </a:xfrm>
        </p:spPr>
        <p:txBody>
          <a:bodyPr>
            <a:normAutofit fontScale="92500"/>
          </a:bodyPr>
          <a:lstStyle/>
          <a:p>
            <a:r>
              <a:rPr lang="en-US" altLang="zh-CN" sz="2400" dirty="0" err="1"/>
              <a:t>KeyLogger</a:t>
            </a:r>
            <a:r>
              <a:rPr lang="en-US" altLang="zh-CN" sz="2400" dirty="0"/>
              <a:t>: install a </a:t>
            </a:r>
            <a:r>
              <a:rPr lang="en-US" altLang="zh-CN" sz="2400" dirty="0" err="1"/>
              <a:t>KeyLogger</a:t>
            </a:r>
            <a:r>
              <a:rPr lang="en-US" altLang="zh-CN" sz="2400" dirty="0"/>
              <a:t>/</a:t>
            </a:r>
            <a:r>
              <a:rPr lang="en-US" altLang="zh-CN" sz="2400" dirty="0" err="1"/>
              <a:t>TouchLogger</a:t>
            </a:r>
            <a:r>
              <a:rPr lang="en-US" altLang="zh-CN" sz="2400" dirty="0"/>
              <a:t> on the phone</a:t>
            </a:r>
          </a:p>
          <a:p>
            <a:r>
              <a:rPr lang="en-US" altLang="zh-CN" sz="2400" dirty="0"/>
              <a:t>Phishing: install a malware and lure the user to enter password</a:t>
            </a:r>
          </a:p>
          <a:p>
            <a:r>
              <a:rPr lang="en-US" altLang="zh-CN" sz="2400" dirty="0" err="1"/>
              <a:t>MemScan</a:t>
            </a:r>
            <a:r>
              <a:rPr lang="en-US" altLang="zh-CN" sz="2400" dirty="0"/>
              <a:t>: using rootkit and scan memory for any plaintext</a:t>
            </a:r>
          </a:p>
          <a:p>
            <a:r>
              <a:rPr lang="en-US" altLang="zh-CN" sz="2400" dirty="0" err="1"/>
              <a:t>ScreenCapture</a:t>
            </a:r>
            <a:r>
              <a:rPr lang="en-US" altLang="zh-CN" sz="2400" dirty="0"/>
              <a:t>: get information directly from the screen</a:t>
            </a:r>
          </a:p>
          <a:p>
            <a:r>
              <a:rPr lang="en-US" altLang="zh-CN" sz="2400" b="1" dirty="0"/>
              <a:t>Cold-boot: physically attack that can scan memory to get any plaintext</a:t>
            </a:r>
          </a:p>
        </p:txBody>
      </p:sp>
      <p:pic>
        <p:nvPicPr>
          <p:cNvPr id="4" name="Picture 4" descr="5122f5683910f.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59405" y="4369668"/>
            <a:ext cx="3625189" cy="841044"/>
          </a:xfrm>
          <a:prstGeom prst="rect">
            <a:avLst/>
          </a:prstGeom>
        </p:spPr>
      </p:pic>
      <p:sp>
        <p:nvSpPr>
          <p:cNvPr id="7" name="矩形 6"/>
          <p:cNvSpPr/>
          <p:nvPr/>
        </p:nvSpPr>
        <p:spPr>
          <a:xfrm>
            <a:off x="107504" y="1273324"/>
            <a:ext cx="8784976" cy="2430504"/>
          </a:xfrm>
          <a:prstGeom prst="rect">
            <a:avLst/>
          </a:prstGeom>
          <a:solidFill>
            <a:srgbClr val="FFFFFF">
              <a:alpha val="8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Picture 2" descr="Recovering FDE encryption keys, with FROST"/>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266156" y="1417340"/>
            <a:ext cx="1580468" cy="2106468"/>
          </a:xfrm>
          <a:prstGeom prst="rect">
            <a:avLst/>
          </a:prstGeom>
          <a:noFill/>
          <a:ln w="28575">
            <a:solidFill>
              <a:srgbClr val="7030A0"/>
            </a:solidFill>
          </a:ln>
          <a:extLst>
            <a:ext uri="{909E8E84-426E-40dd-AFC4-6F175D3DCCD1}">
              <a14:hiddenFill xmlns:a14="http://schemas.microsoft.com/office/drawing/2010/main" xmlns="">
                <a:solidFill>
                  <a:srgbClr val="FFFFFF"/>
                </a:solidFill>
              </a14:hiddenFill>
            </a:ext>
          </a:extLst>
        </p:spPr>
      </p:pic>
      <p:pic>
        <p:nvPicPr>
          <p:cNvPr id="9" name="Picture 4" descr="A Galaxy Nexus in the freezer, preparing to give up its encryption key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95736" y="1417340"/>
            <a:ext cx="2808624" cy="2106468"/>
          </a:xfrm>
          <a:prstGeom prst="rect">
            <a:avLst/>
          </a:prstGeom>
          <a:noFill/>
          <a:ln w="28575">
            <a:solidFill>
              <a:srgbClr val="7030A0"/>
            </a:solidFill>
          </a:ln>
          <a:extLst>
            <a:ext uri="{909E8E84-426E-40dd-AFC4-6F175D3DCCD1}">
              <a14:hiddenFill xmlns:a14="http://schemas.microsoft.com/office/drawing/2010/main" xmlns="">
                <a:solidFill>
                  <a:srgbClr val="FFFFFF"/>
                </a:solidFill>
              </a14:hiddenFill>
            </a:ext>
          </a:extLst>
        </p:spPr>
      </p:pic>
      <p:sp>
        <p:nvSpPr>
          <p:cNvPr id="11" name="矩形 10"/>
          <p:cNvSpPr/>
          <p:nvPr/>
        </p:nvSpPr>
        <p:spPr>
          <a:xfrm>
            <a:off x="467544" y="5377780"/>
            <a:ext cx="8496944" cy="276999"/>
          </a:xfrm>
          <a:prstGeom prst="rect">
            <a:avLst/>
          </a:prstGeom>
        </p:spPr>
        <p:txBody>
          <a:bodyPr wrap="square">
            <a:spAutoFit/>
          </a:bodyPr>
          <a:lstStyle/>
          <a:p>
            <a:pPr algn="r"/>
            <a:r>
              <a:rPr lang="en-US" altLang="zh-CN" sz="1200" dirty="0">
                <a:solidFill>
                  <a:srgbClr val="000000"/>
                </a:solidFill>
                <a:latin typeface="等线" panose="02010600030101010101" pitchFamily="2" charset="-122"/>
              </a:rPr>
              <a:t>Müller, </a:t>
            </a:r>
            <a:r>
              <a:rPr lang="en-US" altLang="zh-CN" sz="1200" dirty="0" err="1">
                <a:solidFill>
                  <a:srgbClr val="000000"/>
                </a:solidFill>
                <a:latin typeface="等线" panose="02010600030101010101" pitchFamily="2" charset="-122"/>
              </a:rPr>
              <a:t>Tilo</a:t>
            </a:r>
            <a:r>
              <a:rPr lang="en-US" altLang="zh-CN" sz="1200" dirty="0">
                <a:solidFill>
                  <a:srgbClr val="000000"/>
                </a:solidFill>
                <a:latin typeface="等线" panose="02010600030101010101" pitchFamily="2" charset="-122"/>
              </a:rPr>
              <a:t>, and Michael </a:t>
            </a:r>
            <a:r>
              <a:rPr lang="en-US" altLang="zh-CN" sz="1200" dirty="0" err="1">
                <a:solidFill>
                  <a:srgbClr val="000000"/>
                </a:solidFill>
                <a:latin typeface="等线" panose="02010600030101010101" pitchFamily="2" charset="-122"/>
              </a:rPr>
              <a:t>Spreitzenbarth</a:t>
            </a:r>
            <a:r>
              <a:rPr lang="en-US" altLang="zh-CN" sz="1200" dirty="0">
                <a:solidFill>
                  <a:srgbClr val="000000"/>
                </a:solidFill>
                <a:latin typeface="等线" panose="02010600030101010101" pitchFamily="2" charset="-122"/>
              </a:rPr>
              <a:t>. "Frost." </a:t>
            </a:r>
            <a:r>
              <a:rPr lang="en-US" altLang="zh-CN" sz="1200" i="1" dirty="0">
                <a:solidFill>
                  <a:srgbClr val="000000"/>
                </a:solidFill>
                <a:latin typeface="等线" panose="02010600030101010101" pitchFamily="2" charset="-122"/>
              </a:rPr>
              <a:t>Applied Cryptography and Network Security</a:t>
            </a:r>
            <a:r>
              <a:rPr lang="en-US" altLang="zh-CN" sz="1200" dirty="0">
                <a:solidFill>
                  <a:srgbClr val="000000"/>
                </a:solidFill>
                <a:latin typeface="等线" panose="02010600030101010101" pitchFamily="2" charset="-122"/>
              </a:rPr>
              <a:t>. Springer Berlin Heidelberg, 2013.</a:t>
            </a:r>
            <a:endParaRPr lang="zh-CN" altLang="en-US" sz="1200" dirty="0">
              <a:solidFill>
                <a:srgbClr val="000000"/>
              </a:solidFill>
              <a:latin typeface="等线" panose="02010600030101010101" pitchFamily="2" charset="-122"/>
            </a:endParaRPr>
          </a:p>
        </p:txBody>
      </p:sp>
    </p:spTree>
    <p:extLst>
      <p:ext uri="{BB962C8B-B14F-4D97-AF65-F5344CB8AC3E}">
        <p14:creationId xmlns:p14="http://schemas.microsoft.com/office/powerpoint/2010/main" val="11052635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Ways an Attacker Can Steal Your Secrets</a:t>
            </a:r>
            <a:endParaRPr lang="zh-CN" altLang="en-US" dirty="0"/>
          </a:p>
        </p:txBody>
      </p:sp>
      <p:sp>
        <p:nvSpPr>
          <p:cNvPr id="3" name="内容占位符 2"/>
          <p:cNvSpPr>
            <a:spLocks noGrp="1"/>
          </p:cNvSpPr>
          <p:nvPr>
            <p:ph idx="1"/>
          </p:nvPr>
        </p:nvSpPr>
        <p:spPr>
          <a:xfrm>
            <a:off x="457200" y="1333500"/>
            <a:ext cx="8229600" cy="4188296"/>
          </a:xfrm>
        </p:spPr>
        <p:txBody>
          <a:bodyPr>
            <a:normAutofit fontScale="92500"/>
          </a:bodyPr>
          <a:lstStyle/>
          <a:p>
            <a:r>
              <a:rPr lang="en-US" altLang="zh-CN" sz="2400" dirty="0" err="1"/>
              <a:t>KeyLogger</a:t>
            </a:r>
            <a:r>
              <a:rPr lang="en-US" altLang="zh-CN" sz="2400" dirty="0"/>
              <a:t>: install a </a:t>
            </a:r>
            <a:r>
              <a:rPr lang="en-US" altLang="zh-CN" sz="2400" dirty="0" err="1"/>
              <a:t>KeyLogger</a:t>
            </a:r>
            <a:r>
              <a:rPr lang="en-US" altLang="zh-CN" sz="2400" dirty="0"/>
              <a:t>/</a:t>
            </a:r>
            <a:r>
              <a:rPr lang="en-US" altLang="zh-CN" sz="2400" dirty="0" err="1"/>
              <a:t>TouchLogger</a:t>
            </a:r>
            <a:r>
              <a:rPr lang="en-US" altLang="zh-CN" sz="2400" dirty="0"/>
              <a:t> on the phone</a:t>
            </a:r>
          </a:p>
          <a:p>
            <a:r>
              <a:rPr lang="en-US" altLang="zh-CN" sz="2400" dirty="0"/>
              <a:t>Phishing: install a malware and lure the user to enter password</a:t>
            </a:r>
          </a:p>
          <a:p>
            <a:r>
              <a:rPr lang="en-US" altLang="zh-CN" sz="2400" dirty="0" err="1"/>
              <a:t>MemScan</a:t>
            </a:r>
            <a:r>
              <a:rPr lang="en-US" altLang="zh-CN" sz="2400" dirty="0"/>
              <a:t>: using rootkit and scan memory for any plaintext</a:t>
            </a:r>
          </a:p>
          <a:p>
            <a:r>
              <a:rPr lang="en-US" altLang="zh-CN" sz="2400" dirty="0" err="1"/>
              <a:t>ScreenCapture</a:t>
            </a:r>
            <a:r>
              <a:rPr lang="en-US" altLang="zh-CN" sz="2400" dirty="0"/>
              <a:t>: get information directly from the screen</a:t>
            </a:r>
          </a:p>
          <a:p>
            <a:r>
              <a:rPr lang="en-US" altLang="zh-CN" sz="2400" dirty="0" err="1"/>
              <a:t>Coldboot</a:t>
            </a:r>
            <a:r>
              <a:rPr lang="en-US" altLang="zh-CN" sz="2400" dirty="0"/>
              <a:t>: physically scan the memory to get any plaintext</a:t>
            </a:r>
          </a:p>
          <a:p>
            <a:r>
              <a:rPr lang="en-US" altLang="zh-CN" sz="2400" b="1" dirty="0"/>
              <a:t>Side-Channel: infer PIN code through motion-detector</a:t>
            </a:r>
          </a:p>
        </p:txBody>
      </p:sp>
      <p:sp>
        <p:nvSpPr>
          <p:cNvPr id="5" name="矩形 4"/>
          <p:cNvSpPr/>
          <p:nvPr/>
        </p:nvSpPr>
        <p:spPr>
          <a:xfrm>
            <a:off x="107504" y="1273324"/>
            <a:ext cx="8784976" cy="2952328"/>
          </a:xfrm>
          <a:prstGeom prst="rect">
            <a:avLst/>
          </a:prstGeom>
          <a:solidFill>
            <a:srgbClr val="FFFFFF">
              <a:alpha val="8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Picture 4"/>
          <p:cNvPicPr>
            <a:picLocks noChangeAspect="1"/>
          </p:cNvPicPr>
          <p:nvPr/>
        </p:nvPicPr>
        <p:blipFill>
          <a:blip r:embed="rId3"/>
          <a:stretch>
            <a:fillRect/>
          </a:stretch>
        </p:blipFill>
        <p:spPr>
          <a:xfrm>
            <a:off x="539552" y="1451328"/>
            <a:ext cx="1642441" cy="2463661"/>
          </a:xfrm>
          <a:prstGeom prst="rect">
            <a:avLst/>
          </a:prstGeom>
          <a:ln w="28575">
            <a:solidFill>
              <a:srgbClr val="7030A0"/>
            </a:solidFill>
          </a:ln>
        </p:spPr>
      </p:pic>
      <p:sp>
        <p:nvSpPr>
          <p:cNvPr id="9" name="矩形 8"/>
          <p:cNvSpPr/>
          <p:nvPr/>
        </p:nvSpPr>
        <p:spPr>
          <a:xfrm>
            <a:off x="-205680" y="5116404"/>
            <a:ext cx="8892480" cy="523220"/>
          </a:xfrm>
          <a:prstGeom prst="rect">
            <a:avLst/>
          </a:prstGeom>
        </p:spPr>
        <p:txBody>
          <a:bodyPr wrap="square">
            <a:spAutoFit/>
          </a:bodyPr>
          <a:lstStyle/>
          <a:p>
            <a:pPr algn="ctr"/>
            <a:r>
              <a:rPr lang="en-US" altLang="zh-CN" sz="1400" dirty="0">
                <a:solidFill>
                  <a:srgbClr val="000000"/>
                </a:solidFill>
                <a:latin typeface="等线" panose="02010600030101010101" pitchFamily="2" charset="-122"/>
              </a:rPr>
              <a:t>Cai, Liang, and Hao Chen. "</a:t>
            </a:r>
            <a:r>
              <a:rPr lang="en-US" altLang="zh-CN" sz="1400" dirty="0" err="1">
                <a:solidFill>
                  <a:srgbClr val="000000"/>
                </a:solidFill>
                <a:latin typeface="等线" panose="02010600030101010101" pitchFamily="2" charset="-122"/>
              </a:rPr>
              <a:t>TouchLogger</a:t>
            </a:r>
            <a:r>
              <a:rPr lang="en-US" altLang="zh-CN" sz="1400" dirty="0">
                <a:solidFill>
                  <a:srgbClr val="000000"/>
                </a:solidFill>
                <a:latin typeface="等线" panose="02010600030101010101" pitchFamily="2" charset="-122"/>
              </a:rPr>
              <a:t>: Inferring Keystrokes on Touch Screen from Smartphone motion." </a:t>
            </a:r>
            <a:r>
              <a:rPr lang="en-US" altLang="zh-CN" sz="1400" i="1" dirty="0" err="1">
                <a:solidFill>
                  <a:srgbClr val="000000"/>
                </a:solidFill>
                <a:latin typeface="等线" panose="02010600030101010101" pitchFamily="2" charset="-122"/>
              </a:rPr>
              <a:t>HotSec</a:t>
            </a:r>
            <a:r>
              <a:rPr lang="en-US" altLang="zh-CN" sz="1400" dirty="0">
                <a:solidFill>
                  <a:srgbClr val="000000"/>
                </a:solidFill>
                <a:latin typeface="等线" panose="02010600030101010101" pitchFamily="2" charset="-122"/>
              </a:rPr>
              <a:t>. 2011.</a:t>
            </a:r>
            <a:endParaRPr lang="zh-CN" altLang="en-US" sz="1400" dirty="0">
              <a:solidFill>
                <a:srgbClr val="000000"/>
              </a:solidFill>
              <a:latin typeface="等线" panose="02010600030101010101" pitchFamily="2" charset="-122"/>
            </a:endParaRPr>
          </a:p>
        </p:txBody>
      </p:sp>
      <p:pic>
        <p:nvPicPr>
          <p:cNvPr id="10" name="图片 9"/>
          <p:cNvPicPr>
            <a:picLocks noChangeAspect="1"/>
          </p:cNvPicPr>
          <p:nvPr/>
        </p:nvPicPr>
        <p:blipFill rotWithShape="1">
          <a:blip r:embed="rId4"/>
          <a:srcRect l="1964" r="30313" b="18076"/>
          <a:stretch/>
        </p:blipFill>
        <p:spPr>
          <a:xfrm>
            <a:off x="2478873" y="1451328"/>
            <a:ext cx="6053567" cy="2463661"/>
          </a:xfrm>
          <a:prstGeom prst="rect">
            <a:avLst/>
          </a:prstGeom>
          <a:solidFill>
            <a:srgbClr val="7030A0"/>
          </a:solidFill>
          <a:ln w="19050">
            <a:solidFill>
              <a:srgbClr val="7030A0"/>
            </a:solidFill>
          </a:ln>
        </p:spPr>
      </p:pic>
    </p:spTree>
    <p:extLst>
      <p:ext uri="{BB962C8B-B14F-4D97-AF65-F5344CB8AC3E}">
        <p14:creationId xmlns:p14="http://schemas.microsoft.com/office/powerpoint/2010/main" val="4053801840"/>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shqeupfn">
      <a:majorFont>
        <a:latin typeface="等线"/>
        <a:ea typeface="微软雅黑"/>
        <a:cs typeface=""/>
      </a:majorFont>
      <a:minorFont>
        <a:latin typeface="等线"/>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Template" id="{85B1D284-D5D3-E84D-BD28-707B0D140669}" vid="{EAB3F4BA-066D-9146-B9C6-197746E0B32B}"/>
    </a:ext>
  </a:extLst>
</a:theme>
</file>

<file path=ppt/theme/theme2.xml><?xml version="1.0" encoding="utf-8"?>
<a:theme xmlns:a="http://schemas.openxmlformats.org/drawingml/2006/main" name="模板页面">
  <a:themeElements>
    <a:clrScheme name="123">
      <a:dk1>
        <a:srgbClr val="000000"/>
      </a:dk1>
      <a:lt1>
        <a:srgbClr val="FFFFFF"/>
      </a:lt1>
      <a:dk2>
        <a:srgbClr val="000000"/>
      </a:dk2>
      <a:lt2>
        <a:srgbClr val="FFFFFF"/>
      </a:lt2>
      <a:accent1>
        <a:srgbClr val="282828"/>
      </a:accent1>
      <a:accent2>
        <a:srgbClr val="5E5E5E"/>
      </a:accent2>
      <a:accent3>
        <a:srgbClr val="AABFC0"/>
      </a:accent3>
      <a:accent4>
        <a:srgbClr val="A9A9A9"/>
      </a:accent4>
      <a:accent5>
        <a:srgbClr val="4472C4"/>
      </a:accent5>
      <a:accent6>
        <a:srgbClr val="70AD47"/>
      </a:accent6>
      <a:hlink>
        <a:srgbClr val="0563C1"/>
      </a:hlink>
      <a:folHlink>
        <a:srgbClr val="954F72"/>
      </a:folHlink>
    </a:clrScheme>
    <a:fontScheme name="自定义 49">
      <a:majorFont>
        <a:latin typeface="Century Gothic"/>
        <a:ea typeface="微软雅黑"/>
        <a:cs typeface=""/>
      </a:majorFont>
      <a:minorFont>
        <a:latin typeface="Century Gothic"/>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lnSpc>
            <a:spcPct val="130000"/>
          </a:lnSpc>
          <a:defRPr sz="1200" dirty="0">
            <a:latin typeface="微软雅黑" panose="020B0503020204020204" pitchFamily="34" charset="-122"/>
            <a:ea typeface="微软雅黑" panose="020B0503020204020204" pitchFamily="34" charset="-122"/>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nSpc>
            <a:spcPct val="130000"/>
          </a:lnSpc>
          <a:spcBef>
            <a:spcPts val="600"/>
          </a:spcBef>
          <a:defRPr sz="1200" kern="0" dirty="0">
            <a:latin typeface="微软雅黑" panose="020B0503020204020204" pitchFamily="34" charset="-122"/>
            <a:ea typeface="微软雅黑" panose="020B0503020204020204" pitchFamily="34" charset="-122"/>
            <a:cs typeface="+mn-ea"/>
            <a:sym typeface="+mn-lt"/>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主题">
  <a:themeElements>
    <a:clrScheme name="办公室">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Template for CSE</Template>
  <TotalTime>10869</TotalTime>
  <Words>4313</Words>
  <Application>Microsoft Macintosh PowerPoint</Application>
  <PresentationFormat>全屏显示(16:10)</PresentationFormat>
  <Paragraphs>800</Paragraphs>
  <Slides>73</Slides>
  <Notes>38</Notes>
  <HiddenSlides>0</HiddenSlides>
  <MMClips>0</MMClips>
  <ScaleCrop>false</ScaleCrop>
  <HeadingPairs>
    <vt:vector size="6" baseType="variant">
      <vt:variant>
        <vt:lpstr>已用的字体</vt:lpstr>
      </vt:variant>
      <vt:variant>
        <vt:i4>32</vt:i4>
      </vt:variant>
      <vt:variant>
        <vt:lpstr>主题</vt:lpstr>
      </vt:variant>
      <vt:variant>
        <vt:i4>2</vt:i4>
      </vt:variant>
      <vt:variant>
        <vt:lpstr>幻灯片标题</vt:lpstr>
      </vt:variant>
      <vt:variant>
        <vt:i4>73</vt:i4>
      </vt:variant>
    </vt:vector>
  </HeadingPairs>
  <TitlesOfParts>
    <vt:vector size="107" baseType="lpstr">
      <vt:lpstr>等线</vt:lpstr>
      <vt:lpstr>等线</vt:lpstr>
      <vt:lpstr>宋体</vt:lpstr>
      <vt:lpstr>Microsoft YaHei</vt:lpstr>
      <vt:lpstr>Microsoft YaHei</vt:lpstr>
      <vt:lpstr>微软雅黑 Light</vt:lpstr>
      <vt:lpstr>Adobe 黑体 Std R</vt:lpstr>
      <vt:lpstr>Adobe 楷体 Std R</vt:lpstr>
      <vt:lpstr>맑은 고딕</vt:lpstr>
      <vt:lpstr>Myriad Pro</vt:lpstr>
      <vt:lpstr>Myriad Pro Light</vt:lpstr>
      <vt:lpstr>Myriad Pro Light SemiCond</vt:lpstr>
      <vt:lpstr>新細明體</vt:lpstr>
      <vt:lpstr>Apple Chancery</vt:lpstr>
      <vt:lpstr>Arial</vt:lpstr>
      <vt:lpstr>Arial Black</vt:lpstr>
      <vt:lpstr>Arial Narrow</vt:lpstr>
      <vt:lpstr>Bangla MN</vt:lpstr>
      <vt:lpstr>Calibri</vt:lpstr>
      <vt:lpstr>Cambria</vt:lpstr>
      <vt:lpstr>Cambria Math</vt:lpstr>
      <vt:lpstr>Century Gothic</vt:lpstr>
      <vt:lpstr>Consolas</vt:lpstr>
      <vt:lpstr>Courier</vt:lpstr>
      <vt:lpstr>Courier New</vt:lpstr>
      <vt:lpstr>Garamond</vt:lpstr>
      <vt:lpstr>Helvetica Light</vt:lpstr>
      <vt:lpstr>Symbol</vt:lpstr>
      <vt:lpstr>Tahoma</vt:lpstr>
      <vt:lpstr>Times New Roman</vt:lpstr>
      <vt:lpstr>Verdana</vt:lpstr>
      <vt:lpstr>Wingdings</vt:lpstr>
      <vt:lpstr>Office 主题​​</vt:lpstr>
      <vt:lpstr>模板页面</vt:lpstr>
      <vt:lpstr>Security</vt:lpstr>
      <vt:lpstr>Secret on Device</vt:lpstr>
      <vt:lpstr>Ways an Attacker Can Steal Your Secrets</vt:lpstr>
      <vt:lpstr>Ways an Attacker Can Steal Your Secrets</vt:lpstr>
      <vt:lpstr>Ways an Attacker Can Steal Your Secrets</vt:lpstr>
      <vt:lpstr>The "Data Residue" Problem</vt:lpstr>
      <vt:lpstr>Ways an Attacker Can Steal Your Secrets</vt:lpstr>
      <vt:lpstr>Ways an Attacker Can Steal Your Secrets</vt:lpstr>
      <vt:lpstr>Ways an Attacker Can Steal Your Secrets</vt:lpstr>
      <vt:lpstr>CleanOS: Add New Abstraction SDO</vt:lpstr>
      <vt:lpstr>TinMan: Migrate Confidential Data Access to a Trusted Node</vt:lpstr>
      <vt:lpstr>PowerPoint 演示文稿</vt:lpstr>
      <vt:lpstr>Review: Stack Buffer Overflow</vt:lpstr>
      <vt:lpstr>Shellcode Sample to Open "/bin/sh" (21 bytes)</vt:lpstr>
      <vt:lpstr>Defense: DEP (Data Execution Prevention)</vt:lpstr>
      <vt:lpstr>Attack: Code Reuse (instead of inject) Attack</vt:lpstr>
      <vt:lpstr>Code Execution – The ROP Way</vt:lpstr>
      <vt:lpstr>Code Execution – ROP Way</vt:lpstr>
      <vt:lpstr>Defense</vt:lpstr>
      <vt:lpstr>ASLR</vt:lpstr>
      <vt:lpstr>Canary</vt:lpstr>
      <vt:lpstr>CFI: Control Flow Integrity</vt:lpstr>
      <vt:lpstr>CFI: Control-Flow Integrity</vt:lpstr>
      <vt:lpstr>CFI Motivation</vt:lpstr>
      <vt:lpstr>CFI Idea</vt:lpstr>
      <vt:lpstr>Branch Types</vt:lpstr>
      <vt:lpstr>CFI: Binary Instrumentation</vt:lpstr>
      <vt:lpstr>CFG Example</vt:lpstr>
      <vt:lpstr>CFI: Control Flow Enforcement</vt:lpstr>
      <vt:lpstr>CFI: Control Flow Enforcement</vt:lpstr>
      <vt:lpstr>CFI: Example of Instrumentation</vt:lpstr>
      <vt:lpstr>Improving CFI Precision</vt:lpstr>
      <vt:lpstr>Improving CFI Precision</vt:lpstr>
      <vt:lpstr>CFI: Security Guarantees</vt:lpstr>
      <vt:lpstr>Possible Execution of Memory</vt:lpstr>
      <vt:lpstr>Minimize TCB</vt:lpstr>
      <vt:lpstr>Review: Principle of Least Privilege</vt:lpstr>
      <vt:lpstr>TCB: Trusted Computing Base</vt:lpstr>
      <vt:lpstr>Root of Trust</vt:lpstr>
      <vt:lpstr>TPM: Trusted Platform Module</vt:lpstr>
      <vt:lpstr>TPM Functions</vt:lpstr>
      <vt:lpstr>Overshadow: Untrusted OS</vt:lpstr>
      <vt:lpstr>Iago Attack: mmap() (Normal Behavior)</vt:lpstr>
      <vt:lpstr>Iago Attack: mmap() (Malicious Behavior)</vt:lpstr>
      <vt:lpstr>Untrusted Hypervisor</vt:lpstr>
      <vt:lpstr>Untrusted Hypervisor</vt:lpstr>
      <vt:lpstr>Goal of CloudVisor</vt:lpstr>
      <vt:lpstr>Virtualization Preliminary: VT-x</vt:lpstr>
      <vt:lpstr>Interposition with CloudVisor</vt:lpstr>
      <vt:lpstr>VM Memory Isolation</vt:lpstr>
      <vt:lpstr>Intel SGX : Isolated Execution</vt:lpstr>
      <vt:lpstr>SGX's Vulnerabilities: Side Channel (again!)</vt:lpstr>
      <vt:lpstr>RowHammer ATtack</vt:lpstr>
      <vt:lpstr>PowerPoint 演示文稿</vt:lpstr>
      <vt:lpstr>PowerPoint 演示文稿</vt:lpstr>
      <vt:lpstr>PowerPoint 演示文稿</vt:lpstr>
      <vt:lpstr>Number of Disturbance Errors</vt:lpstr>
      <vt:lpstr>Security Implications</vt:lpstr>
      <vt:lpstr>Naive Solutions</vt:lpstr>
      <vt:lpstr>Several Potential Solutions</vt:lpstr>
      <vt:lpstr>PARA Solution</vt:lpstr>
      <vt:lpstr>Advantages of PARA</vt:lpstr>
      <vt:lpstr>Meltdown &amp; Spectre</vt:lpstr>
      <vt:lpstr>Meltdown</vt:lpstr>
      <vt:lpstr>Cache-based side channels</vt:lpstr>
      <vt:lpstr>Meltdown</vt:lpstr>
      <vt:lpstr>Meltdown</vt:lpstr>
      <vt:lpstr>Meltdown</vt:lpstr>
      <vt:lpstr>Meltdown</vt:lpstr>
      <vt:lpstr>Meltdown</vt:lpstr>
      <vt:lpstr>Meltdown</vt:lpstr>
      <vt:lpstr>Existing Solution: KPTI</vt:lpstr>
      <vt:lpstr>Spectre (https://spectreattack.com/spectre.pdf)</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dc:title>
  <dc:creator>Xia Yubin</dc:creator>
  <cp:lastModifiedBy>Microsoft Office User</cp:lastModifiedBy>
  <cp:revision>291</cp:revision>
  <cp:lastPrinted>2016-06-13T07:55:34Z</cp:lastPrinted>
  <dcterms:created xsi:type="dcterms:W3CDTF">2017-05-12T06:55:38Z</dcterms:created>
  <dcterms:modified xsi:type="dcterms:W3CDTF">2018-12-28T01:57:44Z</dcterms:modified>
</cp:coreProperties>
</file>